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256" r:id="rId5"/>
    <p:sldId id="730" r:id="rId6"/>
    <p:sldId id="710" r:id="rId7"/>
    <p:sldId id="264" r:id="rId8"/>
    <p:sldId id="731" r:id="rId9"/>
    <p:sldId id="711" r:id="rId10"/>
    <p:sldId id="732" r:id="rId11"/>
    <p:sldId id="733" r:id="rId12"/>
    <p:sldId id="734" r:id="rId13"/>
    <p:sldId id="735" r:id="rId14"/>
    <p:sldId id="712" r:id="rId15"/>
    <p:sldId id="736" r:id="rId16"/>
    <p:sldId id="737" r:id="rId17"/>
    <p:sldId id="738" r:id="rId18"/>
    <p:sldId id="713" r:id="rId19"/>
    <p:sldId id="739" r:id="rId20"/>
    <p:sldId id="740" r:id="rId21"/>
    <p:sldId id="741" r:id="rId22"/>
    <p:sldId id="745" r:id="rId23"/>
    <p:sldId id="714" r:id="rId24"/>
    <p:sldId id="743" r:id="rId25"/>
    <p:sldId id="744" r:id="rId26"/>
    <p:sldId id="742" r:id="rId27"/>
    <p:sldId id="748" r:id="rId28"/>
    <p:sldId id="750" r:id="rId29"/>
    <p:sldId id="749" r:id="rId30"/>
    <p:sldId id="746" r:id="rId31"/>
    <p:sldId id="747" r:id="rId32"/>
  </p:sldIdLst>
  <p:sldSz cx="12192000" cy="6858000"/>
  <p:notesSz cx="6934200" cy="11963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4E"/>
    <a:srgbClr val="FF6600"/>
    <a:srgbClr val="FF00FF"/>
    <a:srgbClr val="CDF2FF"/>
    <a:srgbClr val="DFF1CB"/>
    <a:srgbClr val="D0EBB3"/>
    <a:srgbClr val="87C597"/>
    <a:srgbClr val="6FC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showGuides="1">
      <p:cViewPr varScale="1">
        <p:scale>
          <a:sx n="86" d="100"/>
          <a:sy n="86" d="100"/>
        </p:scale>
        <p:origin x="470"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8F3B8-C498-481F-94FD-1C5DE120BD16}"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9712A50D-0385-4CE7-A018-DE13390D55E4}">
      <dgm:prSet custT="1"/>
      <dgm:spPr>
        <a:xfrm>
          <a:off x="2714082" y="1216986"/>
          <a:ext cx="2377306" cy="904460"/>
        </a:xfrm>
        <a:prstGeom prst="rect">
          <a:avLst/>
        </a:prstGeom>
      </dgm:spPr>
      <dgm:t>
        <a:bodyPr/>
        <a:lstStyle/>
        <a:p>
          <a:pPr>
            <a:buNone/>
          </a:pPr>
          <a:r>
            <a:rPr lang="fr-CA" sz="1800" b="1" dirty="0">
              <a:solidFill>
                <a:srgbClr val="00694E"/>
              </a:solidFill>
              <a:latin typeface="Calibri" panose="020F0502020204030204"/>
              <a:ea typeface="+mn-ea"/>
              <a:cs typeface="+mn-cs"/>
            </a:rPr>
            <a:t>Focus on </a:t>
          </a:r>
          <a:r>
            <a:rPr lang="fr-CA" sz="1800" b="1" dirty="0" err="1">
              <a:solidFill>
                <a:srgbClr val="00694E"/>
              </a:solidFill>
              <a:latin typeface="Calibri" panose="020F0502020204030204"/>
              <a:ea typeface="+mn-ea"/>
              <a:cs typeface="+mn-cs"/>
            </a:rPr>
            <a:t>your</a:t>
          </a:r>
          <a:r>
            <a:rPr lang="fr-CA" sz="1800" b="1" dirty="0">
              <a:solidFill>
                <a:srgbClr val="00694E"/>
              </a:solidFill>
              <a:latin typeface="Calibri" panose="020F0502020204030204"/>
              <a:ea typeface="+mn-ea"/>
              <a:cs typeface="+mn-cs"/>
            </a:rPr>
            <a:t> </a:t>
          </a:r>
          <a:r>
            <a:rPr lang="fr-CA" sz="1800" b="1" dirty="0" err="1">
              <a:solidFill>
                <a:srgbClr val="00694E"/>
              </a:solidFill>
              <a:latin typeface="Calibri" panose="020F0502020204030204"/>
              <a:ea typeface="+mn-ea"/>
              <a:cs typeface="+mn-cs"/>
            </a:rPr>
            <a:t>priorities</a:t>
          </a:r>
          <a:r>
            <a:rPr lang="fr-CA" sz="1800" b="1" dirty="0">
              <a:solidFill>
                <a:srgbClr val="00694E"/>
              </a:solidFill>
              <a:latin typeface="Calibri" panose="020F0502020204030204"/>
              <a:ea typeface="+mn-ea"/>
              <a:cs typeface="+mn-cs"/>
            </a:rPr>
            <a:t> and </a:t>
          </a:r>
          <a:r>
            <a:rPr lang="fr-CA" sz="1800" b="1" dirty="0" err="1">
              <a:solidFill>
                <a:srgbClr val="00694E"/>
              </a:solidFill>
              <a:latin typeface="Calibri" panose="020F0502020204030204"/>
              <a:ea typeface="+mn-ea"/>
              <a:cs typeface="+mn-cs"/>
            </a:rPr>
            <a:t>very</a:t>
          </a:r>
          <a:r>
            <a:rPr lang="fr-CA" sz="1800" b="1" dirty="0">
              <a:solidFill>
                <a:srgbClr val="00694E"/>
              </a:solidFill>
              <a:latin typeface="Calibri" panose="020F0502020204030204"/>
              <a:ea typeface="+mn-ea"/>
              <a:cs typeface="+mn-cs"/>
            </a:rPr>
            <a:t> important to set goals</a:t>
          </a:r>
          <a:endParaRPr lang="en-US" sz="1800" b="1" dirty="0">
            <a:solidFill>
              <a:srgbClr val="00694E"/>
            </a:solidFill>
            <a:latin typeface="Calibri" panose="020F0502020204030204"/>
            <a:ea typeface="+mn-ea"/>
            <a:cs typeface="+mn-cs"/>
          </a:endParaRPr>
        </a:p>
      </dgm:t>
    </dgm:pt>
    <dgm:pt modelId="{3B343936-C3E2-43B1-A098-E482ADA76C75}" type="parTrans" cxnId="{1A7832F3-D8C5-4044-8EBC-2B4419406674}">
      <dgm:prSet/>
      <dgm:spPr/>
      <dgm:t>
        <a:bodyPr/>
        <a:lstStyle/>
        <a:p>
          <a:endParaRPr lang="en-US" sz="1600"/>
        </a:p>
      </dgm:t>
    </dgm:pt>
    <dgm:pt modelId="{0BE874BB-6ABC-4ED3-8094-0AFE889049BC}" type="sibTrans" cxnId="{1A7832F3-D8C5-4044-8EBC-2B4419406674}">
      <dgm:prSet/>
      <dgm:spPr/>
      <dgm:t>
        <a:bodyPr/>
        <a:lstStyle/>
        <a:p>
          <a:endParaRPr lang="en-US" sz="1600"/>
        </a:p>
      </dgm:t>
    </dgm:pt>
    <dgm:pt modelId="{374A94F5-424A-4F34-80CD-D2E833F729EF}">
      <dgm:prSet custT="1"/>
      <dgm:spPr>
        <a:xfrm>
          <a:off x="2714082" y="2121446"/>
          <a:ext cx="2377306" cy="1012904"/>
        </a:xfrm>
        <a:prstGeom prst="rect">
          <a:avLst/>
        </a:prstGeom>
      </dgm:spPr>
      <dgm:t>
        <a:bodyPr/>
        <a:lstStyle/>
        <a:p>
          <a:pPr>
            <a:buChar char="•"/>
          </a:pPr>
          <a:r>
            <a:rPr lang="fr-CA" sz="1800" dirty="0">
              <a:latin typeface="Calibri" panose="020F0502020204030204"/>
              <a:ea typeface="+mn-ea"/>
              <a:cs typeface="+mn-cs"/>
            </a:rPr>
            <a:t>Goal setting </a:t>
          </a:r>
          <a:r>
            <a:rPr lang="fr-CA" sz="1800" dirty="0" err="1">
              <a:latin typeface="Calibri" panose="020F0502020204030204"/>
              <a:ea typeface="+mn-ea"/>
              <a:cs typeface="+mn-cs"/>
            </a:rPr>
            <a:t>is</a:t>
          </a:r>
          <a:r>
            <a:rPr lang="fr-CA" sz="1800" dirty="0">
              <a:latin typeface="Calibri" panose="020F0502020204030204"/>
              <a:ea typeface="+mn-ea"/>
              <a:cs typeface="+mn-cs"/>
            </a:rPr>
            <a:t> crucial to </a:t>
          </a:r>
          <a:r>
            <a:rPr lang="fr-CA" sz="1800" dirty="0" err="1">
              <a:latin typeface="Calibri" panose="020F0502020204030204"/>
              <a:ea typeface="+mn-ea"/>
              <a:cs typeface="+mn-cs"/>
            </a:rPr>
            <a:t>achieving</a:t>
          </a:r>
          <a:r>
            <a:rPr lang="fr-CA" sz="1800" dirty="0">
              <a:latin typeface="Calibri" panose="020F0502020204030204"/>
              <a:ea typeface="+mn-ea"/>
              <a:cs typeface="+mn-cs"/>
            </a:rPr>
            <a:t> </a:t>
          </a:r>
          <a:r>
            <a:rPr lang="fr-CA" sz="1800" dirty="0" err="1">
              <a:latin typeface="Calibri" panose="020F0502020204030204"/>
              <a:ea typeface="+mn-ea"/>
              <a:cs typeface="+mn-cs"/>
            </a:rPr>
            <a:t>success</a:t>
          </a:r>
          <a:endParaRPr lang="en-US" sz="1800" dirty="0">
            <a:latin typeface="Calibri" panose="020F0502020204030204"/>
            <a:ea typeface="+mn-ea"/>
            <a:cs typeface="+mn-cs"/>
          </a:endParaRPr>
        </a:p>
      </dgm:t>
    </dgm:pt>
    <dgm:pt modelId="{69F47B7C-9115-48AC-B367-FFB3323479D1}" type="parTrans" cxnId="{ACC50BAD-F341-4992-877B-D7B60E5C9A6B}">
      <dgm:prSet/>
      <dgm:spPr/>
      <dgm:t>
        <a:bodyPr/>
        <a:lstStyle/>
        <a:p>
          <a:endParaRPr lang="en-US" sz="1600"/>
        </a:p>
      </dgm:t>
    </dgm:pt>
    <dgm:pt modelId="{0E237497-AD17-42F1-9B05-58E447026EE6}" type="sibTrans" cxnId="{ACC50BAD-F341-4992-877B-D7B60E5C9A6B}">
      <dgm:prSet/>
      <dgm:spPr/>
      <dgm:t>
        <a:bodyPr/>
        <a:lstStyle/>
        <a:p>
          <a:endParaRPr lang="en-US" sz="1600"/>
        </a:p>
      </dgm:t>
    </dgm:pt>
    <dgm:pt modelId="{A390837F-03E4-4DCC-A1EC-01383C5AF4DA}">
      <dgm:prSet custT="1"/>
      <dgm:spPr>
        <a:xfrm>
          <a:off x="5424211" y="1216986"/>
          <a:ext cx="2377306" cy="904460"/>
        </a:xfrm>
        <a:prstGeom prst="rect">
          <a:avLst/>
        </a:prstGeom>
      </dgm:spPr>
      <dgm:t>
        <a:bodyPr/>
        <a:lstStyle/>
        <a:p>
          <a:pPr>
            <a:buNone/>
          </a:pPr>
          <a:r>
            <a:rPr lang="fr-CA" sz="1800" b="1" dirty="0">
              <a:solidFill>
                <a:srgbClr val="00694E"/>
              </a:solidFill>
              <a:latin typeface="Calibri" panose="020F0502020204030204"/>
              <a:ea typeface="+mn-ea"/>
              <a:cs typeface="+mn-cs"/>
            </a:rPr>
            <a:t>Talk about </a:t>
          </a:r>
          <a:r>
            <a:rPr lang="fr-CA" sz="1800" b="1" dirty="0" err="1">
              <a:solidFill>
                <a:srgbClr val="00694E"/>
              </a:solidFill>
              <a:latin typeface="Calibri" panose="020F0502020204030204"/>
              <a:ea typeface="+mn-ea"/>
              <a:cs typeface="+mn-cs"/>
            </a:rPr>
            <a:t>your</a:t>
          </a:r>
          <a:r>
            <a:rPr lang="fr-CA" sz="1800" b="1" dirty="0">
              <a:solidFill>
                <a:srgbClr val="00694E"/>
              </a:solidFill>
              <a:latin typeface="Calibri" panose="020F0502020204030204"/>
              <a:ea typeface="+mn-ea"/>
              <a:cs typeface="+mn-cs"/>
            </a:rPr>
            <a:t> </a:t>
          </a:r>
          <a:r>
            <a:rPr lang="fr-CA" sz="1800" b="1" dirty="0" err="1">
              <a:solidFill>
                <a:srgbClr val="00694E"/>
              </a:solidFill>
              <a:latin typeface="Calibri" panose="020F0502020204030204"/>
              <a:ea typeface="+mn-ea"/>
              <a:cs typeface="+mn-cs"/>
            </a:rPr>
            <a:t>worries</a:t>
          </a:r>
          <a:endParaRPr lang="en-US" sz="1800" b="1" dirty="0">
            <a:solidFill>
              <a:srgbClr val="00694E"/>
            </a:solidFill>
            <a:latin typeface="Calibri" panose="020F0502020204030204"/>
            <a:ea typeface="+mn-ea"/>
            <a:cs typeface="+mn-cs"/>
          </a:endParaRPr>
        </a:p>
      </dgm:t>
    </dgm:pt>
    <dgm:pt modelId="{09150DB7-251B-49AF-BBD0-CC55F3230125}" type="parTrans" cxnId="{2C496F43-2432-42B3-B50E-1160757E3F8C}">
      <dgm:prSet/>
      <dgm:spPr/>
      <dgm:t>
        <a:bodyPr/>
        <a:lstStyle/>
        <a:p>
          <a:endParaRPr lang="en-US" sz="1600"/>
        </a:p>
      </dgm:t>
    </dgm:pt>
    <dgm:pt modelId="{E3A00E83-B294-422F-8A18-660C548A19C4}" type="sibTrans" cxnId="{2C496F43-2432-42B3-B50E-1160757E3F8C}">
      <dgm:prSet/>
      <dgm:spPr/>
      <dgm:t>
        <a:bodyPr/>
        <a:lstStyle/>
        <a:p>
          <a:endParaRPr lang="en-US" sz="1600"/>
        </a:p>
      </dgm:t>
    </dgm:pt>
    <dgm:pt modelId="{35A94FA6-930E-4BA7-82EA-0E96D1FF5F27}">
      <dgm:prSet custT="1"/>
      <dgm:spPr>
        <a:xfrm>
          <a:off x="5424211" y="2121446"/>
          <a:ext cx="2377306" cy="1012904"/>
        </a:xfrm>
        <a:prstGeom prst="rect">
          <a:avLst/>
        </a:prstGeom>
      </dgm:spPr>
      <dgm:t>
        <a:bodyPr/>
        <a:lstStyle/>
        <a:p>
          <a:pPr>
            <a:buChar char="•"/>
          </a:pPr>
          <a:r>
            <a:rPr lang="fr-CA" sz="1800">
              <a:latin typeface="Calibri" panose="020F0502020204030204"/>
              <a:ea typeface="+mn-ea"/>
              <a:cs typeface="+mn-cs"/>
            </a:rPr>
            <a:t>Communication helps to feel supported</a:t>
          </a:r>
          <a:endParaRPr lang="en-US" sz="1800">
            <a:latin typeface="Calibri" panose="020F0502020204030204"/>
            <a:ea typeface="+mn-ea"/>
            <a:cs typeface="+mn-cs"/>
          </a:endParaRPr>
        </a:p>
      </dgm:t>
    </dgm:pt>
    <dgm:pt modelId="{7F78CC93-3728-411A-B01B-ABFEAF00A08B}" type="parTrans" cxnId="{E9F42FCB-142E-4E1D-9E18-C8C6EE697AE8}">
      <dgm:prSet/>
      <dgm:spPr/>
      <dgm:t>
        <a:bodyPr/>
        <a:lstStyle/>
        <a:p>
          <a:endParaRPr lang="en-US" sz="1600"/>
        </a:p>
      </dgm:t>
    </dgm:pt>
    <dgm:pt modelId="{AE9D5213-2BB5-44DB-A095-93D60E3CC7EA}" type="sibTrans" cxnId="{E9F42FCB-142E-4E1D-9E18-C8C6EE697AE8}">
      <dgm:prSet/>
      <dgm:spPr/>
      <dgm:t>
        <a:bodyPr/>
        <a:lstStyle/>
        <a:p>
          <a:endParaRPr lang="en-US" sz="1600"/>
        </a:p>
      </dgm:t>
    </dgm:pt>
    <dgm:pt modelId="{61903E25-2F52-48DD-8503-62C1A09C32F2}">
      <dgm:prSet custT="1"/>
      <dgm:spPr>
        <a:xfrm>
          <a:off x="8134340" y="1216986"/>
          <a:ext cx="2377306" cy="904460"/>
        </a:xfrm>
        <a:prstGeom prst="rect">
          <a:avLst/>
        </a:prstGeom>
      </dgm:spPr>
      <dgm:t>
        <a:bodyPr/>
        <a:lstStyle/>
        <a:p>
          <a:pPr>
            <a:buNone/>
          </a:pPr>
          <a:r>
            <a:rPr lang="fr-CA" sz="1800" b="1" dirty="0" err="1">
              <a:solidFill>
                <a:srgbClr val="00694E"/>
              </a:solidFill>
              <a:latin typeface="Calibri" panose="020F0502020204030204"/>
              <a:ea typeface="+mn-ea"/>
              <a:cs typeface="+mn-cs"/>
            </a:rPr>
            <a:t>Recognize</a:t>
          </a:r>
          <a:r>
            <a:rPr lang="fr-CA" sz="1800" b="1" dirty="0">
              <a:solidFill>
                <a:srgbClr val="00694E"/>
              </a:solidFill>
              <a:latin typeface="Calibri" panose="020F0502020204030204"/>
              <a:ea typeface="+mn-ea"/>
              <a:cs typeface="+mn-cs"/>
            </a:rPr>
            <a:t> </a:t>
          </a:r>
          <a:r>
            <a:rPr lang="fr-CA" sz="1800" b="1" dirty="0" err="1">
              <a:solidFill>
                <a:srgbClr val="00694E"/>
              </a:solidFill>
              <a:latin typeface="Calibri" panose="020F0502020204030204"/>
              <a:ea typeface="+mn-ea"/>
              <a:cs typeface="+mn-cs"/>
            </a:rPr>
            <a:t>unhealthy</a:t>
          </a:r>
          <a:r>
            <a:rPr lang="fr-CA" sz="1800" b="1" dirty="0">
              <a:solidFill>
                <a:srgbClr val="00694E"/>
              </a:solidFill>
              <a:latin typeface="Calibri" panose="020F0502020204030204"/>
              <a:ea typeface="+mn-ea"/>
              <a:cs typeface="+mn-cs"/>
            </a:rPr>
            <a:t> habits(</a:t>
          </a:r>
          <a:r>
            <a:rPr lang="fr-CA" sz="1800" b="1" dirty="0" err="1">
              <a:solidFill>
                <a:srgbClr val="00694E"/>
              </a:solidFill>
              <a:latin typeface="Calibri" panose="020F0502020204030204"/>
              <a:ea typeface="+mn-ea"/>
              <a:cs typeface="+mn-cs"/>
            </a:rPr>
            <a:t>challenging</a:t>
          </a:r>
          <a:r>
            <a:rPr lang="fr-CA" sz="1800" b="1" dirty="0">
              <a:solidFill>
                <a:srgbClr val="00694E"/>
              </a:solidFill>
              <a:latin typeface="Calibri" panose="020F0502020204030204"/>
              <a:ea typeface="+mn-ea"/>
              <a:cs typeface="+mn-cs"/>
            </a:rPr>
            <a:t> to change an </a:t>
          </a:r>
          <a:r>
            <a:rPr lang="fr-CA" sz="1800" b="1" dirty="0" err="1">
              <a:solidFill>
                <a:srgbClr val="00694E"/>
              </a:solidFill>
              <a:latin typeface="Calibri" panose="020F0502020204030204"/>
              <a:ea typeface="+mn-ea"/>
              <a:cs typeface="+mn-cs"/>
            </a:rPr>
            <a:t>old</a:t>
          </a:r>
          <a:r>
            <a:rPr lang="fr-CA" sz="1800" b="1" dirty="0">
              <a:solidFill>
                <a:srgbClr val="00694E"/>
              </a:solidFill>
              <a:latin typeface="Calibri" panose="020F0502020204030204"/>
              <a:ea typeface="+mn-ea"/>
              <a:cs typeface="+mn-cs"/>
            </a:rPr>
            <a:t> habit)</a:t>
          </a:r>
          <a:endParaRPr lang="en-US" sz="1800" b="1" dirty="0">
            <a:solidFill>
              <a:srgbClr val="00694E"/>
            </a:solidFill>
            <a:latin typeface="Calibri" panose="020F0502020204030204"/>
            <a:ea typeface="+mn-ea"/>
            <a:cs typeface="+mn-cs"/>
          </a:endParaRPr>
        </a:p>
      </dgm:t>
    </dgm:pt>
    <dgm:pt modelId="{A475318A-D3C1-4F7F-83C6-CD18951AC8D3}" type="parTrans" cxnId="{C6E798C5-6A3C-4BC2-9C81-E733AA7A8DD5}">
      <dgm:prSet/>
      <dgm:spPr/>
      <dgm:t>
        <a:bodyPr/>
        <a:lstStyle/>
        <a:p>
          <a:endParaRPr lang="en-US" sz="1600"/>
        </a:p>
      </dgm:t>
    </dgm:pt>
    <dgm:pt modelId="{098C52D8-0FC0-437E-BD49-DAF8471771D2}" type="sibTrans" cxnId="{C6E798C5-6A3C-4BC2-9C81-E733AA7A8DD5}">
      <dgm:prSet/>
      <dgm:spPr/>
      <dgm:t>
        <a:bodyPr/>
        <a:lstStyle/>
        <a:p>
          <a:endParaRPr lang="en-US" sz="1600"/>
        </a:p>
      </dgm:t>
    </dgm:pt>
    <dgm:pt modelId="{18127CBA-0F1E-4865-A43C-0311DAA4F702}">
      <dgm:prSet custT="1"/>
      <dgm:spPr>
        <a:xfrm>
          <a:off x="8134340" y="2121446"/>
          <a:ext cx="2377306" cy="1012904"/>
        </a:xfrm>
        <a:prstGeom prst="rect">
          <a:avLst/>
        </a:prstGeom>
      </dgm:spPr>
      <dgm:t>
        <a:bodyPr/>
        <a:lstStyle/>
        <a:p>
          <a:pPr>
            <a:buChar char="•"/>
          </a:pPr>
          <a:r>
            <a:rPr lang="fr-CA" sz="1800" dirty="0" err="1">
              <a:latin typeface="Calibri" panose="020F0502020204030204"/>
              <a:ea typeface="+mn-ea"/>
              <a:cs typeface="+mn-cs"/>
            </a:rPr>
            <a:t>Research</a:t>
          </a:r>
          <a:r>
            <a:rPr lang="fr-CA" sz="1800" dirty="0">
              <a:latin typeface="Calibri" panose="020F0502020204030204"/>
              <a:ea typeface="+mn-ea"/>
              <a:cs typeface="+mn-cs"/>
            </a:rPr>
            <a:t> shows </a:t>
          </a:r>
          <a:r>
            <a:rPr lang="fr-CA" sz="1800" dirty="0" err="1">
              <a:latin typeface="Calibri" panose="020F0502020204030204"/>
              <a:ea typeface="+mn-ea"/>
              <a:cs typeface="+mn-cs"/>
            </a:rPr>
            <a:t>it</a:t>
          </a:r>
          <a:r>
            <a:rPr lang="fr-CA" sz="1800" dirty="0">
              <a:latin typeface="Calibri" panose="020F0502020204030204"/>
              <a:ea typeface="+mn-ea"/>
              <a:cs typeface="+mn-cs"/>
            </a:rPr>
            <a:t> </a:t>
          </a:r>
          <a:r>
            <a:rPr lang="fr-CA" sz="1800" dirty="0" err="1">
              <a:latin typeface="Calibri" panose="020F0502020204030204"/>
              <a:ea typeface="+mn-ea"/>
              <a:cs typeface="+mn-cs"/>
            </a:rPr>
            <a:t>takes</a:t>
          </a:r>
          <a:r>
            <a:rPr lang="fr-CA" sz="1800" dirty="0">
              <a:latin typeface="Calibri" panose="020F0502020204030204"/>
              <a:ea typeface="+mn-ea"/>
              <a:cs typeface="+mn-cs"/>
            </a:rPr>
            <a:t> 21 </a:t>
          </a:r>
          <a:r>
            <a:rPr lang="fr-CA" sz="1800" dirty="0" err="1">
              <a:latin typeface="Calibri" panose="020F0502020204030204"/>
              <a:ea typeface="+mn-ea"/>
              <a:cs typeface="+mn-cs"/>
            </a:rPr>
            <a:t>days</a:t>
          </a:r>
          <a:r>
            <a:rPr lang="fr-CA" sz="1800" dirty="0">
              <a:latin typeface="Calibri" panose="020F0502020204030204"/>
              <a:ea typeface="+mn-ea"/>
              <a:cs typeface="+mn-cs"/>
            </a:rPr>
            <a:t> to break a habit</a:t>
          </a:r>
          <a:endParaRPr lang="en-US" sz="1800" dirty="0">
            <a:latin typeface="Calibri" panose="020F0502020204030204"/>
            <a:ea typeface="+mn-ea"/>
            <a:cs typeface="+mn-cs"/>
          </a:endParaRPr>
        </a:p>
      </dgm:t>
    </dgm:pt>
    <dgm:pt modelId="{BCA4CEEE-F137-493C-99F7-5D01AAF754ED}" type="parTrans" cxnId="{FC0B2978-7D57-49E1-A0D8-7BF53B4A42DB}">
      <dgm:prSet/>
      <dgm:spPr/>
      <dgm:t>
        <a:bodyPr/>
        <a:lstStyle/>
        <a:p>
          <a:endParaRPr lang="en-US" sz="1600"/>
        </a:p>
      </dgm:t>
    </dgm:pt>
    <dgm:pt modelId="{D478A6A3-9909-438F-B10B-168446DCD507}" type="sibTrans" cxnId="{FC0B2978-7D57-49E1-A0D8-7BF53B4A42DB}">
      <dgm:prSet/>
      <dgm:spPr/>
      <dgm:t>
        <a:bodyPr/>
        <a:lstStyle/>
        <a:p>
          <a:endParaRPr lang="en-US" sz="1600"/>
        </a:p>
      </dgm:t>
    </dgm:pt>
    <dgm:pt modelId="{2B002EDA-7061-4539-8613-87842510CFA9}">
      <dgm:prSet custT="1"/>
      <dgm:spPr>
        <a:xfrm>
          <a:off x="3953" y="1216986"/>
          <a:ext cx="2377306" cy="904460"/>
        </a:xfrm>
        <a:prstGeom prst="rect">
          <a:avLst/>
        </a:prstGeom>
      </dgm:spPr>
      <dgm:t>
        <a:bodyPr/>
        <a:lstStyle/>
        <a:p>
          <a:pPr>
            <a:buNone/>
          </a:pPr>
          <a:r>
            <a:rPr lang="fr-CA" sz="2000" b="1" dirty="0" err="1">
              <a:solidFill>
                <a:srgbClr val="00694E"/>
              </a:solidFill>
              <a:latin typeface="Calibri" panose="020F0502020204030204"/>
              <a:ea typeface="+mn-ea"/>
              <a:cs typeface="+mn-cs"/>
            </a:rPr>
            <a:t>Identify</a:t>
          </a:r>
          <a:r>
            <a:rPr lang="fr-CA" sz="2000" b="1" dirty="0">
              <a:solidFill>
                <a:srgbClr val="00694E"/>
              </a:solidFill>
              <a:latin typeface="Calibri" panose="020F0502020204030204"/>
              <a:ea typeface="+mn-ea"/>
              <a:cs typeface="+mn-cs"/>
            </a:rPr>
            <a:t> </a:t>
          </a:r>
          <a:r>
            <a:rPr lang="fr-CA" sz="2000" b="1" dirty="0" err="1">
              <a:solidFill>
                <a:srgbClr val="00694E"/>
              </a:solidFill>
              <a:latin typeface="Calibri" panose="020F0502020204030204"/>
              <a:ea typeface="+mn-ea"/>
              <a:cs typeface="+mn-cs"/>
            </a:rPr>
            <a:t>your</a:t>
          </a:r>
          <a:r>
            <a:rPr lang="fr-CA" sz="2000" b="1" dirty="0">
              <a:solidFill>
                <a:srgbClr val="00694E"/>
              </a:solidFill>
              <a:latin typeface="Calibri" panose="020F0502020204030204"/>
              <a:ea typeface="+mn-ea"/>
              <a:cs typeface="+mn-cs"/>
            </a:rPr>
            <a:t> </a:t>
          </a:r>
          <a:r>
            <a:rPr lang="fr-CA" sz="2000" b="1" dirty="0" err="1">
              <a:solidFill>
                <a:srgbClr val="00694E"/>
              </a:solidFill>
              <a:latin typeface="Calibri" panose="020F0502020204030204"/>
              <a:ea typeface="+mn-ea"/>
              <a:cs typeface="+mn-cs"/>
            </a:rPr>
            <a:t>stressors</a:t>
          </a:r>
          <a:r>
            <a:rPr lang="fr-CA" sz="2000" b="1" dirty="0">
              <a:solidFill>
                <a:srgbClr val="00694E"/>
              </a:solidFill>
              <a:latin typeface="Calibri" panose="020F0502020204030204"/>
              <a:ea typeface="+mn-ea"/>
              <a:cs typeface="+mn-cs"/>
            </a:rPr>
            <a:t> and </a:t>
          </a:r>
          <a:r>
            <a:rPr lang="fr-CA" sz="2000" b="1" dirty="0" err="1">
              <a:solidFill>
                <a:srgbClr val="00694E"/>
              </a:solidFill>
              <a:latin typeface="Calibri" panose="020F0502020204030204"/>
              <a:ea typeface="+mn-ea"/>
              <a:cs typeface="+mn-cs"/>
            </a:rPr>
            <a:t>make</a:t>
          </a:r>
          <a:r>
            <a:rPr lang="fr-CA" sz="2000" b="1" dirty="0">
              <a:solidFill>
                <a:srgbClr val="00694E"/>
              </a:solidFill>
              <a:latin typeface="Calibri" panose="020F0502020204030204"/>
              <a:ea typeface="+mn-ea"/>
              <a:cs typeface="+mn-cs"/>
            </a:rPr>
            <a:t> a plan</a:t>
          </a:r>
          <a:endParaRPr lang="en-US" sz="2000" b="1" dirty="0">
            <a:solidFill>
              <a:srgbClr val="00694E"/>
            </a:solidFill>
            <a:latin typeface="Calibri" panose="020F0502020204030204"/>
            <a:ea typeface="+mn-ea"/>
            <a:cs typeface="+mn-cs"/>
          </a:endParaRPr>
        </a:p>
      </dgm:t>
    </dgm:pt>
    <dgm:pt modelId="{B40258ED-9DC6-44CF-9198-79C019969F38}" type="sibTrans" cxnId="{40991902-AAEA-4E00-A98B-C437ABA7C82E}">
      <dgm:prSet/>
      <dgm:spPr/>
      <dgm:t>
        <a:bodyPr/>
        <a:lstStyle/>
        <a:p>
          <a:endParaRPr lang="en-US" sz="1600"/>
        </a:p>
      </dgm:t>
    </dgm:pt>
    <dgm:pt modelId="{08537721-C368-4AC3-B626-9615D0367633}" type="parTrans" cxnId="{40991902-AAEA-4E00-A98B-C437ABA7C82E}">
      <dgm:prSet/>
      <dgm:spPr/>
      <dgm:t>
        <a:bodyPr/>
        <a:lstStyle/>
        <a:p>
          <a:endParaRPr lang="en-US" sz="1600"/>
        </a:p>
      </dgm:t>
    </dgm:pt>
    <dgm:pt modelId="{7AB7B1F1-2E1C-461A-BC6F-E69F97FF2C66}">
      <dgm:prSet custT="1"/>
      <dgm:spPr>
        <a:xfrm>
          <a:off x="3953" y="2121446"/>
          <a:ext cx="2377306" cy="1012904"/>
        </a:xfrm>
        <a:prstGeom prst="rect">
          <a:avLst/>
        </a:prstGeom>
      </dgm:spPr>
      <dgm:t>
        <a:bodyPr/>
        <a:lstStyle/>
        <a:p>
          <a:pPr>
            <a:buChar char="•"/>
          </a:pPr>
          <a:r>
            <a:rPr lang="fr-CA" sz="1800" dirty="0">
              <a:latin typeface="Calibri" panose="020F0502020204030204"/>
              <a:ea typeface="+mn-ea"/>
              <a:cs typeface="+mn-cs"/>
            </a:rPr>
            <a:t>Important to </a:t>
          </a:r>
          <a:r>
            <a:rPr lang="fr-CA" sz="1800" dirty="0" err="1">
              <a:latin typeface="Calibri" panose="020F0502020204030204"/>
              <a:ea typeface="+mn-ea"/>
              <a:cs typeface="+mn-cs"/>
            </a:rPr>
            <a:t>create</a:t>
          </a:r>
          <a:r>
            <a:rPr lang="fr-CA" sz="1800" dirty="0">
              <a:latin typeface="Calibri" panose="020F0502020204030204"/>
              <a:ea typeface="+mn-ea"/>
              <a:cs typeface="+mn-cs"/>
            </a:rPr>
            <a:t> a short, medium and long </a:t>
          </a:r>
          <a:r>
            <a:rPr lang="fr-CA" sz="1800" dirty="0" err="1">
              <a:latin typeface="Calibri" panose="020F0502020204030204"/>
              <a:ea typeface="+mn-ea"/>
              <a:cs typeface="+mn-cs"/>
            </a:rPr>
            <a:t>term</a:t>
          </a:r>
          <a:r>
            <a:rPr lang="fr-CA" sz="1800" dirty="0">
              <a:latin typeface="Calibri" panose="020F0502020204030204"/>
              <a:ea typeface="+mn-ea"/>
              <a:cs typeface="+mn-cs"/>
            </a:rPr>
            <a:t> plan</a:t>
          </a:r>
          <a:endParaRPr lang="en-US" sz="1800" dirty="0">
            <a:latin typeface="Calibri" panose="020F0502020204030204"/>
            <a:ea typeface="+mn-ea"/>
            <a:cs typeface="+mn-cs"/>
          </a:endParaRPr>
        </a:p>
      </dgm:t>
    </dgm:pt>
    <dgm:pt modelId="{CE173FEA-D831-45FC-8D2A-1D1F3D811A73}" type="sibTrans" cxnId="{35813DBC-BD67-4EFA-B264-EAD44C01EAD4}">
      <dgm:prSet/>
      <dgm:spPr/>
      <dgm:t>
        <a:bodyPr/>
        <a:lstStyle/>
        <a:p>
          <a:endParaRPr lang="en-US" sz="1600"/>
        </a:p>
      </dgm:t>
    </dgm:pt>
    <dgm:pt modelId="{31D777D3-5DBB-4841-B970-D6124BB2F30B}" type="parTrans" cxnId="{35813DBC-BD67-4EFA-B264-EAD44C01EAD4}">
      <dgm:prSet/>
      <dgm:spPr/>
      <dgm:t>
        <a:bodyPr/>
        <a:lstStyle/>
        <a:p>
          <a:endParaRPr lang="en-US" sz="1600"/>
        </a:p>
      </dgm:t>
    </dgm:pt>
    <dgm:pt modelId="{C2C7C217-4DCE-4967-99CB-52A4E8233BC0}" type="pres">
      <dgm:prSet presAssocID="{9318F3B8-C498-481F-94FD-1C5DE120BD16}" presName="Name0" presStyleCnt="0">
        <dgm:presLayoutVars>
          <dgm:dir/>
          <dgm:animLvl val="lvl"/>
          <dgm:resizeHandles val="exact"/>
        </dgm:presLayoutVars>
      </dgm:prSet>
      <dgm:spPr/>
    </dgm:pt>
    <dgm:pt modelId="{904D8269-1E40-4CC9-88AC-D3B1CC8304A2}" type="pres">
      <dgm:prSet presAssocID="{2B002EDA-7061-4539-8613-87842510CFA9}" presName="composite" presStyleCnt="0"/>
      <dgm:spPr/>
    </dgm:pt>
    <dgm:pt modelId="{67283B84-17BA-4175-AF33-2E270F6F9368}" type="pres">
      <dgm:prSet presAssocID="{2B002EDA-7061-4539-8613-87842510CFA9}" presName="parTx" presStyleLbl="alignNode1" presStyleIdx="0" presStyleCnt="4" custScaleX="111908" custScaleY="102184">
        <dgm:presLayoutVars>
          <dgm:chMax val="0"/>
          <dgm:chPref val="0"/>
          <dgm:bulletEnabled val="1"/>
        </dgm:presLayoutVars>
      </dgm:prSet>
      <dgm:spPr/>
    </dgm:pt>
    <dgm:pt modelId="{DBBA30D8-2F55-48ED-BA4F-5353B712FF16}" type="pres">
      <dgm:prSet presAssocID="{2B002EDA-7061-4539-8613-87842510CFA9}" presName="desTx" presStyleLbl="alignAccFollowNode1" presStyleIdx="0" presStyleCnt="4" custScaleX="111908" custScaleY="49827" custLinFactNeighborX="-1132" custLinFactNeighborY="-24909">
        <dgm:presLayoutVars>
          <dgm:bulletEnabled val="1"/>
        </dgm:presLayoutVars>
      </dgm:prSet>
      <dgm:spPr/>
    </dgm:pt>
    <dgm:pt modelId="{2493A4AF-6A8C-46A2-B308-D83F5ED441EA}" type="pres">
      <dgm:prSet presAssocID="{B40258ED-9DC6-44CF-9198-79C019969F38}" presName="space" presStyleCnt="0"/>
      <dgm:spPr/>
    </dgm:pt>
    <dgm:pt modelId="{C460BA6E-5B9D-4E9F-BB51-6B884061E286}" type="pres">
      <dgm:prSet presAssocID="{9712A50D-0385-4CE7-A018-DE13390D55E4}" presName="composite" presStyleCnt="0"/>
      <dgm:spPr/>
    </dgm:pt>
    <dgm:pt modelId="{CF5CAB3F-FEBA-4A7D-94F1-FEF892F06AB5}" type="pres">
      <dgm:prSet presAssocID="{9712A50D-0385-4CE7-A018-DE13390D55E4}" presName="parTx" presStyleLbl="alignNode1" presStyleIdx="1" presStyleCnt="4" custScaleX="111908" custScaleY="102184">
        <dgm:presLayoutVars>
          <dgm:chMax val="0"/>
          <dgm:chPref val="0"/>
          <dgm:bulletEnabled val="1"/>
        </dgm:presLayoutVars>
      </dgm:prSet>
      <dgm:spPr/>
    </dgm:pt>
    <dgm:pt modelId="{AC12F73C-8513-4817-A523-04F0BA8D4086}" type="pres">
      <dgm:prSet presAssocID="{9712A50D-0385-4CE7-A018-DE13390D55E4}" presName="desTx" presStyleLbl="alignAccFollowNode1" presStyleIdx="1" presStyleCnt="4" custScaleX="111908" custScaleY="52621" custLinFactNeighborX="1348" custLinFactNeighborY="-22813">
        <dgm:presLayoutVars>
          <dgm:bulletEnabled val="1"/>
        </dgm:presLayoutVars>
      </dgm:prSet>
      <dgm:spPr/>
    </dgm:pt>
    <dgm:pt modelId="{EDD6BD49-048E-47E6-B91D-C7716BA8D8BB}" type="pres">
      <dgm:prSet presAssocID="{0BE874BB-6ABC-4ED3-8094-0AFE889049BC}" presName="space" presStyleCnt="0"/>
      <dgm:spPr/>
    </dgm:pt>
    <dgm:pt modelId="{5AB3708F-D135-4DAD-88ED-8A956035B4DA}" type="pres">
      <dgm:prSet presAssocID="{A390837F-03E4-4DCC-A1EC-01383C5AF4DA}" presName="composite" presStyleCnt="0"/>
      <dgm:spPr/>
    </dgm:pt>
    <dgm:pt modelId="{4AB3E8C7-8283-4B0F-9CD0-C973D16F53DF}" type="pres">
      <dgm:prSet presAssocID="{A390837F-03E4-4DCC-A1EC-01383C5AF4DA}" presName="parTx" presStyleLbl="alignNode1" presStyleIdx="2" presStyleCnt="4" custScaleX="111908" custScaleY="102184">
        <dgm:presLayoutVars>
          <dgm:chMax val="0"/>
          <dgm:chPref val="0"/>
          <dgm:bulletEnabled val="1"/>
        </dgm:presLayoutVars>
      </dgm:prSet>
      <dgm:spPr/>
    </dgm:pt>
    <dgm:pt modelId="{8147BCE0-A6FC-4F69-914E-413AD91BCF13}" type="pres">
      <dgm:prSet presAssocID="{A390837F-03E4-4DCC-A1EC-01383C5AF4DA}" presName="desTx" presStyleLbl="alignAccFollowNode1" presStyleIdx="2" presStyleCnt="4" custScaleX="111908" custScaleY="51714" custLinFactNeighborX="377" custLinFactNeighborY="-23494">
        <dgm:presLayoutVars>
          <dgm:bulletEnabled val="1"/>
        </dgm:presLayoutVars>
      </dgm:prSet>
      <dgm:spPr/>
    </dgm:pt>
    <dgm:pt modelId="{5BEB940C-CC0B-4362-8A3A-468C14AEA059}" type="pres">
      <dgm:prSet presAssocID="{E3A00E83-B294-422F-8A18-660C548A19C4}" presName="space" presStyleCnt="0"/>
      <dgm:spPr/>
    </dgm:pt>
    <dgm:pt modelId="{4AAFA62E-F21D-494E-88CB-DE1D63BEBA7F}" type="pres">
      <dgm:prSet presAssocID="{61903E25-2F52-48DD-8503-62C1A09C32F2}" presName="composite" presStyleCnt="0"/>
      <dgm:spPr/>
    </dgm:pt>
    <dgm:pt modelId="{58122856-F333-41CC-84D2-2F32FA418CD9}" type="pres">
      <dgm:prSet presAssocID="{61903E25-2F52-48DD-8503-62C1A09C32F2}" presName="parTx" presStyleLbl="alignNode1" presStyleIdx="3" presStyleCnt="4" custScaleX="111908" custScaleY="102184" custLinFactNeighborY="0">
        <dgm:presLayoutVars>
          <dgm:chMax val="0"/>
          <dgm:chPref val="0"/>
          <dgm:bulletEnabled val="1"/>
        </dgm:presLayoutVars>
      </dgm:prSet>
      <dgm:spPr/>
    </dgm:pt>
    <dgm:pt modelId="{35C1D895-1976-4573-9D2A-F961BAB32724}" type="pres">
      <dgm:prSet presAssocID="{61903E25-2F52-48DD-8503-62C1A09C32F2}" presName="desTx" presStyleLbl="alignAccFollowNode1" presStyleIdx="3" presStyleCnt="4" custScaleX="111908" custScaleY="51103" custLinFactNeighborX="160" custLinFactNeighborY="-24111">
        <dgm:presLayoutVars>
          <dgm:bulletEnabled val="1"/>
        </dgm:presLayoutVars>
      </dgm:prSet>
      <dgm:spPr/>
    </dgm:pt>
  </dgm:ptLst>
  <dgm:cxnLst>
    <dgm:cxn modelId="{40991902-AAEA-4E00-A98B-C437ABA7C82E}" srcId="{9318F3B8-C498-481F-94FD-1C5DE120BD16}" destId="{2B002EDA-7061-4539-8613-87842510CFA9}" srcOrd="0" destOrd="0" parTransId="{08537721-C368-4AC3-B626-9615D0367633}" sibTransId="{B40258ED-9DC6-44CF-9198-79C019969F38}"/>
    <dgm:cxn modelId="{9A314920-589D-4192-86C6-CB7C02CB83CD}" type="presOf" srcId="{A390837F-03E4-4DCC-A1EC-01383C5AF4DA}" destId="{4AB3E8C7-8283-4B0F-9CD0-C973D16F53DF}" srcOrd="0" destOrd="0" presId="urn:microsoft.com/office/officeart/2005/8/layout/hList1"/>
    <dgm:cxn modelId="{A1901027-4ECA-4E42-82D4-05D85D15B4DF}" type="presOf" srcId="{7AB7B1F1-2E1C-461A-BC6F-E69F97FF2C66}" destId="{DBBA30D8-2F55-48ED-BA4F-5353B712FF16}" srcOrd="0" destOrd="0" presId="urn:microsoft.com/office/officeart/2005/8/layout/hList1"/>
    <dgm:cxn modelId="{59822D60-5B60-4597-A385-A7E792AC983E}" type="presOf" srcId="{2B002EDA-7061-4539-8613-87842510CFA9}" destId="{67283B84-17BA-4175-AF33-2E270F6F9368}" srcOrd="0" destOrd="0" presId="urn:microsoft.com/office/officeart/2005/8/layout/hList1"/>
    <dgm:cxn modelId="{2C496F43-2432-42B3-B50E-1160757E3F8C}" srcId="{9318F3B8-C498-481F-94FD-1C5DE120BD16}" destId="{A390837F-03E4-4DCC-A1EC-01383C5AF4DA}" srcOrd="2" destOrd="0" parTransId="{09150DB7-251B-49AF-BBD0-CC55F3230125}" sibTransId="{E3A00E83-B294-422F-8A18-660C548A19C4}"/>
    <dgm:cxn modelId="{FD38816E-471F-4CBB-BC82-8153B06D9426}" type="presOf" srcId="{9712A50D-0385-4CE7-A018-DE13390D55E4}" destId="{CF5CAB3F-FEBA-4A7D-94F1-FEF892F06AB5}" srcOrd="0" destOrd="0" presId="urn:microsoft.com/office/officeart/2005/8/layout/hList1"/>
    <dgm:cxn modelId="{FC0B2978-7D57-49E1-A0D8-7BF53B4A42DB}" srcId="{61903E25-2F52-48DD-8503-62C1A09C32F2}" destId="{18127CBA-0F1E-4865-A43C-0311DAA4F702}" srcOrd="0" destOrd="0" parTransId="{BCA4CEEE-F137-493C-99F7-5D01AAF754ED}" sibTransId="{D478A6A3-9909-438F-B10B-168446DCD507}"/>
    <dgm:cxn modelId="{B0F0D585-B4EC-4529-A711-C2E70729AC61}" type="presOf" srcId="{18127CBA-0F1E-4865-A43C-0311DAA4F702}" destId="{35C1D895-1976-4573-9D2A-F961BAB32724}" srcOrd="0" destOrd="0" presId="urn:microsoft.com/office/officeart/2005/8/layout/hList1"/>
    <dgm:cxn modelId="{DFE7C9AC-4D1E-4203-A5FE-68AE7D07F819}" type="presOf" srcId="{61903E25-2F52-48DD-8503-62C1A09C32F2}" destId="{58122856-F333-41CC-84D2-2F32FA418CD9}" srcOrd="0" destOrd="0" presId="urn:microsoft.com/office/officeart/2005/8/layout/hList1"/>
    <dgm:cxn modelId="{ACC50BAD-F341-4992-877B-D7B60E5C9A6B}" srcId="{9712A50D-0385-4CE7-A018-DE13390D55E4}" destId="{374A94F5-424A-4F34-80CD-D2E833F729EF}" srcOrd="0" destOrd="0" parTransId="{69F47B7C-9115-48AC-B367-FFB3323479D1}" sibTransId="{0E237497-AD17-42F1-9B05-58E447026EE6}"/>
    <dgm:cxn modelId="{35813DBC-BD67-4EFA-B264-EAD44C01EAD4}" srcId="{2B002EDA-7061-4539-8613-87842510CFA9}" destId="{7AB7B1F1-2E1C-461A-BC6F-E69F97FF2C66}" srcOrd="0" destOrd="0" parTransId="{31D777D3-5DBB-4841-B970-D6124BB2F30B}" sibTransId="{CE173FEA-D831-45FC-8D2A-1D1F3D811A73}"/>
    <dgm:cxn modelId="{C6E798C5-6A3C-4BC2-9C81-E733AA7A8DD5}" srcId="{9318F3B8-C498-481F-94FD-1C5DE120BD16}" destId="{61903E25-2F52-48DD-8503-62C1A09C32F2}" srcOrd="3" destOrd="0" parTransId="{A475318A-D3C1-4F7F-83C6-CD18951AC8D3}" sibTransId="{098C52D8-0FC0-437E-BD49-DAF8471771D2}"/>
    <dgm:cxn modelId="{718103C6-E99F-436D-8971-D527A3055FFC}" type="presOf" srcId="{374A94F5-424A-4F34-80CD-D2E833F729EF}" destId="{AC12F73C-8513-4817-A523-04F0BA8D4086}" srcOrd="0" destOrd="0" presId="urn:microsoft.com/office/officeart/2005/8/layout/hList1"/>
    <dgm:cxn modelId="{E9F42FCB-142E-4E1D-9E18-C8C6EE697AE8}" srcId="{A390837F-03E4-4DCC-A1EC-01383C5AF4DA}" destId="{35A94FA6-930E-4BA7-82EA-0E96D1FF5F27}" srcOrd="0" destOrd="0" parTransId="{7F78CC93-3728-411A-B01B-ABFEAF00A08B}" sibTransId="{AE9D5213-2BB5-44DB-A095-93D60E3CC7EA}"/>
    <dgm:cxn modelId="{E073BECB-2654-4A46-9ED3-5871C4313413}" type="presOf" srcId="{9318F3B8-C498-481F-94FD-1C5DE120BD16}" destId="{C2C7C217-4DCE-4967-99CB-52A4E8233BC0}" srcOrd="0" destOrd="0" presId="urn:microsoft.com/office/officeart/2005/8/layout/hList1"/>
    <dgm:cxn modelId="{B19B11D1-ED95-4AE7-8012-43EE2FEC5D87}" type="presOf" srcId="{35A94FA6-930E-4BA7-82EA-0E96D1FF5F27}" destId="{8147BCE0-A6FC-4F69-914E-413AD91BCF13}" srcOrd="0" destOrd="0" presId="urn:microsoft.com/office/officeart/2005/8/layout/hList1"/>
    <dgm:cxn modelId="{1A7832F3-D8C5-4044-8EBC-2B4419406674}" srcId="{9318F3B8-C498-481F-94FD-1C5DE120BD16}" destId="{9712A50D-0385-4CE7-A018-DE13390D55E4}" srcOrd="1" destOrd="0" parTransId="{3B343936-C3E2-43B1-A098-E482ADA76C75}" sibTransId="{0BE874BB-6ABC-4ED3-8094-0AFE889049BC}"/>
    <dgm:cxn modelId="{692DDF09-9F2B-4E4F-AA31-896F35773185}" type="presParOf" srcId="{C2C7C217-4DCE-4967-99CB-52A4E8233BC0}" destId="{904D8269-1E40-4CC9-88AC-D3B1CC8304A2}" srcOrd="0" destOrd="0" presId="urn:microsoft.com/office/officeart/2005/8/layout/hList1"/>
    <dgm:cxn modelId="{36A4F604-9C41-4FC3-B5C6-F6D8FB91BF24}" type="presParOf" srcId="{904D8269-1E40-4CC9-88AC-D3B1CC8304A2}" destId="{67283B84-17BA-4175-AF33-2E270F6F9368}" srcOrd="0" destOrd="0" presId="urn:microsoft.com/office/officeart/2005/8/layout/hList1"/>
    <dgm:cxn modelId="{547B0D73-D267-4FBF-8A94-7B859CC1CC37}" type="presParOf" srcId="{904D8269-1E40-4CC9-88AC-D3B1CC8304A2}" destId="{DBBA30D8-2F55-48ED-BA4F-5353B712FF16}" srcOrd="1" destOrd="0" presId="urn:microsoft.com/office/officeart/2005/8/layout/hList1"/>
    <dgm:cxn modelId="{EDC9E115-F041-409D-AEC7-4104BC75D7DE}" type="presParOf" srcId="{C2C7C217-4DCE-4967-99CB-52A4E8233BC0}" destId="{2493A4AF-6A8C-46A2-B308-D83F5ED441EA}" srcOrd="1" destOrd="0" presId="urn:microsoft.com/office/officeart/2005/8/layout/hList1"/>
    <dgm:cxn modelId="{E3A6E9B3-FAAD-4C71-B406-FD55A83E7B94}" type="presParOf" srcId="{C2C7C217-4DCE-4967-99CB-52A4E8233BC0}" destId="{C460BA6E-5B9D-4E9F-BB51-6B884061E286}" srcOrd="2" destOrd="0" presId="urn:microsoft.com/office/officeart/2005/8/layout/hList1"/>
    <dgm:cxn modelId="{47FF101A-042C-42B4-865E-E8E24C92A929}" type="presParOf" srcId="{C460BA6E-5B9D-4E9F-BB51-6B884061E286}" destId="{CF5CAB3F-FEBA-4A7D-94F1-FEF892F06AB5}" srcOrd="0" destOrd="0" presId="urn:microsoft.com/office/officeart/2005/8/layout/hList1"/>
    <dgm:cxn modelId="{1D90F628-CC92-486A-8B81-DFD4BF7DCC4E}" type="presParOf" srcId="{C460BA6E-5B9D-4E9F-BB51-6B884061E286}" destId="{AC12F73C-8513-4817-A523-04F0BA8D4086}" srcOrd="1" destOrd="0" presId="urn:microsoft.com/office/officeart/2005/8/layout/hList1"/>
    <dgm:cxn modelId="{1EC04139-4944-47FD-9006-DD3FA5962FC7}" type="presParOf" srcId="{C2C7C217-4DCE-4967-99CB-52A4E8233BC0}" destId="{EDD6BD49-048E-47E6-B91D-C7716BA8D8BB}" srcOrd="3" destOrd="0" presId="urn:microsoft.com/office/officeart/2005/8/layout/hList1"/>
    <dgm:cxn modelId="{C22DF767-2AA2-4EC6-AE6F-402BD91EF098}" type="presParOf" srcId="{C2C7C217-4DCE-4967-99CB-52A4E8233BC0}" destId="{5AB3708F-D135-4DAD-88ED-8A956035B4DA}" srcOrd="4" destOrd="0" presId="urn:microsoft.com/office/officeart/2005/8/layout/hList1"/>
    <dgm:cxn modelId="{2CDC054C-0E2E-4EC6-8490-D39DBF078749}" type="presParOf" srcId="{5AB3708F-D135-4DAD-88ED-8A956035B4DA}" destId="{4AB3E8C7-8283-4B0F-9CD0-C973D16F53DF}" srcOrd="0" destOrd="0" presId="urn:microsoft.com/office/officeart/2005/8/layout/hList1"/>
    <dgm:cxn modelId="{963DA8B1-0072-40D7-AED7-AE2EB59325F8}" type="presParOf" srcId="{5AB3708F-D135-4DAD-88ED-8A956035B4DA}" destId="{8147BCE0-A6FC-4F69-914E-413AD91BCF13}" srcOrd="1" destOrd="0" presId="urn:microsoft.com/office/officeart/2005/8/layout/hList1"/>
    <dgm:cxn modelId="{F0617402-D229-40EA-A5E1-F2BE25AA07F1}" type="presParOf" srcId="{C2C7C217-4DCE-4967-99CB-52A4E8233BC0}" destId="{5BEB940C-CC0B-4362-8A3A-468C14AEA059}" srcOrd="5" destOrd="0" presId="urn:microsoft.com/office/officeart/2005/8/layout/hList1"/>
    <dgm:cxn modelId="{586FF1FD-D7CA-45E6-B884-F6352F874F88}" type="presParOf" srcId="{C2C7C217-4DCE-4967-99CB-52A4E8233BC0}" destId="{4AAFA62E-F21D-494E-88CB-DE1D63BEBA7F}" srcOrd="6" destOrd="0" presId="urn:microsoft.com/office/officeart/2005/8/layout/hList1"/>
    <dgm:cxn modelId="{C5ABCAB3-F20D-4911-9CB1-196BE21F9523}" type="presParOf" srcId="{4AAFA62E-F21D-494E-88CB-DE1D63BEBA7F}" destId="{58122856-F333-41CC-84D2-2F32FA418CD9}" srcOrd="0" destOrd="0" presId="urn:microsoft.com/office/officeart/2005/8/layout/hList1"/>
    <dgm:cxn modelId="{016BC47D-8566-4F13-A87C-5C042A0F5EF2}" type="presParOf" srcId="{4AAFA62E-F21D-494E-88CB-DE1D63BEBA7F}" destId="{35C1D895-1976-4573-9D2A-F961BAB327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8F3B8-C498-481F-94FD-1C5DE120BD16}"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2B002EDA-7061-4539-8613-87842510CFA9}">
      <dgm:prSet custT="1"/>
      <dgm:spPr>
        <a:xfrm>
          <a:off x="3953" y="1216986"/>
          <a:ext cx="2377306" cy="904460"/>
        </a:xfrm>
        <a:prstGeom prst="rect">
          <a:avLst/>
        </a:prstGeom>
      </dgm:spPr>
      <dgm:t>
        <a:bodyPr/>
        <a:lstStyle/>
        <a:p>
          <a:pPr>
            <a:buNone/>
          </a:pPr>
          <a:r>
            <a:rPr lang="fr-CA" sz="2000" b="1" dirty="0">
              <a:solidFill>
                <a:srgbClr val="00694E"/>
              </a:solidFill>
              <a:latin typeface="Calibri" panose="020F0502020204030204" pitchFamily="34" charset="0"/>
              <a:cs typeface="Calibri" panose="020F0502020204030204" pitchFamily="34" charset="0"/>
            </a:rPr>
            <a:t>Substitute </a:t>
          </a:r>
          <a:r>
            <a:rPr lang="fr-CA" sz="2000" b="1" dirty="0" err="1">
              <a:solidFill>
                <a:srgbClr val="00694E"/>
              </a:solidFill>
              <a:latin typeface="Calibri" panose="020F0502020204030204" pitchFamily="34" charset="0"/>
              <a:cs typeface="Calibri" panose="020F0502020204030204" pitchFamily="34" charset="0"/>
            </a:rPr>
            <a:t>your</a:t>
          </a:r>
          <a:r>
            <a:rPr lang="fr-CA" sz="2000" b="1" dirty="0">
              <a:solidFill>
                <a:srgbClr val="00694E"/>
              </a:solidFill>
              <a:latin typeface="Calibri" panose="020F0502020204030204" pitchFamily="34" charset="0"/>
              <a:cs typeface="Calibri" panose="020F0502020204030204" pitchFamily="34" charset="0"/>
            </a:rPr>
            <a:t> </a:t>
          </a:r>
          <a:r>
            <a:rPr lang="fr-CA" sz="2000" b="1" dirty="0" err="1">
              <a:solidFill>
                <a:srgbClr val="00694E"/>
              </a:solidFill>
              <a:latin typeface="Calibri" panose="020F0502020204030204" pitchFamily="34" charset="0"/>
              <a:cs typeface="Calibri" panose="020F0502020204030204" pitchFamily="34" charset="0"/>
            </a:rPr>
            <a:t>old</a:t>
          </a:r>
          <a:r>
            <a:rPr lang="fr-CA" sz="2000" b="1" dirty="0">
              <a:solidFill>
                <a:srgbClr val="00694E"/>
              </a:solidFill>
              <a:latin typeface="Calibri" panose="020F0502020204030204" pitchFamily="34" charset="0"/>
              <a:cs typeface="Calibri" panose="020F0502020204030204" pitchFamily="34" charset="0"/>
            </a:rPr>
            <a:t> habits to </a:t>
          </a:r>
          <a:r>
            <a:rPr lang="fr-CA" sz="2000" b="1" dirty="0" err="1">
              <a:solidFill>
                <a:srgbClr val="00694E"/>
              </a:solidFill>
              <a:latin typeface="Calibri" panose="020F0502020204030204" pitchFamily="34" charset="0"/>
              <a:cs typeface="Calibri" panose="020F0502020204030204" pitchFamily="34" charset="0"/>
            </a:rPr>
            <a:t>healthier</a:t>
          </a:r>
          <a:r>
            <a:rPr lang="fr-CA" sz="2000" b="1" dirty="0">
              <a:solidFill>
                <a:srgbClr val="00694E"/>
              </a:solidFill>
              <a:latin typeface="Calibri" panose="020F0502020204030204" pitchFamily="34" charset="0"/>
              <a:cs typeface="Calibri" panose="020F0502020204030204" pitchFamily="34" charset="0"/>
            </a:rPr>
            <a:t> habits</a:t>
          </a:r>
          <a:endParaRPr lang="en-US" sz="2000" b="1" dirty="0">
            <a:solidFill>
              <a:srgbClr val="00694E"/>
            </a:solidFill>
            <a:latin typeface="Calibri" panose="020F0502020204030204" pitchFamily="34" charset="0"/>
            <a:ea typeface="+mn-ea"/>
            <a:cs typeface="Calibri" panose="020F0502020204030204" pitchFamily="34" charset="0"/>
          </a:endParaRPr>
        </a:p>
      </dgm:t>
    </dgm:pt>
    <dgm:pt modelId="{08537721-C368-4AC3-B626-9615D0367633}" type="parTrans" cxnId="{40991902-AAEA-4E00-A98B-C437ABA7C82E}">
      <dgm:prSet/>
      <dgm:spPr/>
      <dgm:t>
        <a:bodyPr/>
        <a:lstStyle/>
        <a:p>
          <a:endParaRPr lang="en-US"/>
        </a:p>
      </dgm:t>
    </dgm:pt>
    <dgm:pt modelId="{B40258ED-9DC6-44CF-9198-79C019969F38}" type="sibTrans" cxnId="{40991902-AAEA-4E00-A98B-C437ABA7C82E}">
      <dgm:prSet/>
      <dgm:spPr/>
      <dgm:t>
        <a:bodyPr/>
        <a:lstStyle/>
        <a:p>
          <a:endParaRPr lang="en-US"/>
        </a:p>
      </dgm:t>
    </dgm:pt>
    <dgm:pt modelId="{7AB7B1F1-2E1C-461A-BC6F-E69F97FF2C66}">
      <dgm:prSet custT="1"/>
      <dgm:spPr>
        <a:xfrm>
          <a:off x="3953" y="2121446"/>
          <a:ext cx="2377306" cy="1012904"/>
        </a:xfrm>
        <a:prstGeom prst="rect">
          <a:avLst/>
        </a:prstGeom>
      </dgm:spPr>
      <dgm:t>
        <a:bodyPr/>
        <a:lstStyle/>
        <a:p>
          <a:pPr>
            <a:buChar char="•"/>
          </a:pPr>
          <a:r>
            <a:rPr lang="fr-CA" sz="1800" dirty="0" err="1">
              <a:latin typeface="Calibri" panose="020F0502020204030204" pitchFamily="34" charset="0"/>
              <a:cs typeface="Calibri" panose="020F0502020204030204" pitchFamily="34" charset="0"/>
            </a:rPr>
            <a:t>Better</a:t>
          </a:r>
          <a:r>
            <a:rPr lang="fr-CA" sz="1800" dirty="0">
              <a:latin typeface="Calibri" panose="020F0502020204030204" pitchFamily="34" charset="0"/>
              <a:cs typeface="Calibri" panose="020F0502020204030204" pitchFamily="34" charset="0"/>
            </a:rPr>
            <a:t> habits </a:t>
          </a:r>
          <a:r>
            <a:rPr lang="fr-CA" sz="1800" dirty="0" err="1">
              <a:latin typeface="Calibri" panose="020F0502020204030204" pitchFamily="34" charset="0"/>
              <a:cs typeface="Calibri" panose="020F0502020204030204" pitchFamily="34" charset="0"/>
            </a:rPr>
            <a:t>reduce</a:t>
          </a:r>
          <a:r>
            <a:rPr lang="fr-CA" sz="1800" dirty="0">
              <a:latin typeface="Calibri" panose="020F0502020204030204" pitchFamily="34" charset="0"/>
              <a:cs typeface="Calibri" panose="020F0502020204030204" pitchFamily="34" charset="0"/>
            </a:rPr>
            <a:t> stress</a:t>
          </a:r>
          <a:endParaRPr lang="en-US" sz="1800" dirty="0">
            <a:latin typeface="Calibri" panose="020F0502020204030204" pitchFamily="34" charset="0"/>
            <a:ea typeface="+mn-ea"/>
            <a:cs typeface="Calibri" panose="020F0502020204030204" pitchFamily="34" charset="0"/>
          </a:endParaRPr>
        </a:p>
      </dgm:t>
    </dgm:pt>
    <dgm:pt modelId="{31D777D3-5DBB-4841-B970-D6124BB2F30B}" type="parTrans" cxnId="{35813DBC-BD67-4EFA-B264-EAD44C01EAD4}">
      <dgm:prSet/>
      <dgm:spPr/>
      <dgm:t>
        <a:bodyPr/>
        <a:lstStyle/>
        <a:p>
          <a:endParaRPr lang="en-US"/>
        </a:p>
      </dgm:t>
    </dgm:pt>
    <dgm:pt modelId="{CE173FEA-D831-45FC-8D2A-1D1F3D811A73}" type="sibTrans" cxnId="{35813DBC-BD67-4EFA-B264-EAD44C01EAD4}">
      <dgm:prSet/>
      <dgm:spPr/>
      <dgm:t>
        <a:bodyPr/>
        <a:lstStyle/>
        <a:p>
          <a:endParaRPr lang="en-US"/>
        </a:p>
      </dgm:t>
    </dgm:pt>
    <dgm:pt modelId="{9712A50D-0385-4CE7-A018-DE13390D55E4}">
      <dgm:prSet custT="1"/>
      <dgm:spPr>
        <a:xfrm>
          <a:off x="2714082" y="1216986"/>
          <a:ext cx="2377306" cy="904460"/>
        </a:xfrm>
        <a:prstGeom prst="rect">
          <a:avLst/>
        </a:prstGeom>
      </dgm:spPr>
      <dgm:t>
        <a:bodyPr/>
        <a:lstStyle/>
        <a:p>
          <a:pPr>
            <a:buNone/>
          </a:pPr>
          <a:r>
            <a:rPr lang="fr-CA" sz="2000" b="1" dirty="0" err="1">
              <a:solidFill>
                <a:srgbClr val="00694E"/>
              </a:solidFill>
              <a:latin typeface="Calibri" panose="020F0502020204030204" pitchFamily="34" charset="0"/>
              <a:cs typeface="Calibri" panose="020F0502020204030204" pitchFamily="34" charset="0"/>
            </a:rPr>
            <a:t>Review</a:t>
          </a:r>
          <a:r>
            <a:rPr lang="fr-CA" sz="2000" b="1" dirty="0">
              <a:solidFill>
                <a:srgbClr val="00694E"/>
              </a:solidFill>
              <a:latin typeface="Calibri" panose="020F0502020204030204" pitchFamily="34" charset="0"/>
              <a:cs typeface="Calibri" panose="020F0502020204030204" pitchFamily="34" charset="0"/>
            </a:rPr>
            <a:t> </a:t>
          </a:r>
          <a:r>
            <a:rPr lang="fr-CA" sz="2000" b="1" dirty="0" err="1">
              <a:solidFill>
                <a:srgbClr val="00694E"/>
              </a:solidFill>
              <a:latin typeface="Calibri" panose="020F0502020204030204" pitchFamily="34" charset="0"/>
              <a:cs typeface="Calibri" panose="020F0502020204030204" pitchFamily="34" charset="0"/>
            </a:rPr>
            <a:t>your</a:t>
          </a:r>
          <a:r>
            <a:rPr lang="fr-CA" sz="2000" b="1" dirty="0">
              <a:solidFill>
                <a:srgbClr val="00694E"/>
              </a:solidFill>
              <a:latin typeface="Calibri" panose="020F0502020204030204" pitchFamily="34" charset="0"/>
              <a:cs typeface="Calibri" panose="020F0502020204030204" pitchFamily="34" charset="0"/>
            </a:rPr>
            <a:t> plan and </a:t>
          </a:r>
          <a:r>
            <a:rPr lang="fr-CA" sz="2000" b="1" dirty="0" err="1">
              <a:solidFill>
                <a:srgbClr val="00694E"/>
              </a:solidFill>
              <a:latin typeface="Calibri" panose="020F0502020204030204" pitchFamily="34" charset="0"/>
              <a:cs typeface="Calibri" panose="020F0502020204030204" pitchFamily="34" charset="0"/>
            </a:rPr>
            <a:t>don’t</a:t>
          </a:r>
          <a:r>
            <a:rPr lang="fr-CA" sz="2000" b="1" dirty="0">
              <a:solidFill>
                <a:srgbClr val="00694E"/>
              </a:solidFill>
              <a:latin typeface="Calibri" panose="020F0502020204030204" pitchFamily="34" charset="0"/>
              <a:cs typeface="Calibri" panose="020F0502020204030204" pitchFamily="34" charset="0"/>
            </a:rPr>
            <a:t> </a:t>
          </a:r>
          <a:r>
            <a:rPr lang="fr-CA" sz="2000" b="1" dirty="0" err="1">
              <a:solidFill>
                <a:srgbClr val="00694E"/>
              </a:solidFill>
              <a:latin typeface="Calibri" panose="020F0502020204030204" pitchFamily="34" charset="0"/>
              <a:cs typeface="Calibri" panose="020F0502020204030204" pitchFamily="34" charset="0"/>
            </a:rPr>
            <a:t>be</a:t>
          </a:r>
          <a:r>
            <a:rPr lang="fr-CA" sz="2000" b="1" dirty="0">
              <a:solidFill>
                <a:srgbClr val="00694E"/>
              </a:solidFill>
              <a:latin typeface="Calibri" panose="020F0502020204030204" pitchFamily="34" charset="0"/>
              <a:cs typeface="Calibri" panose="020F0502020204030204" pitchFamily="34" charset="0"/>
            </a:rPr>
            <a:t> </a:t>
          </a:r>
          <a:r>
            <a:rPr lang="fr-CA" sz="2000" b="1" dirty="0" err="1">
              <a:solidFill>
                <a:srgbClr val="00694E"/>
              </a:solidFill>
              <a:latin typeface="Calibri" panose="020F0502020204030204" pitchFamily="34" charset="0"/>
              <a:cs typeface="Calibri" panose="020F0502020204030204" pitchFamily="34" charset="0"/>
            </a:rPr>
            <a:t>afraid</a:t>
          </a:r>
          <a:r>
            <a:rPr lang="fr-CA" sz="2000" b="1" dirty="0">
              <a:solidFill>
                <a:srgbClr val="00694E"/>
              </a:solidFill>
              <a:latin typeface="Calibri" panose="020F0502020204030204" pitchFamily="34" charset="0"/>
              <a:cs typeface="Calibri" panose="020F0502020204030204" pitchFamily="34" charset="0"/>
            </a:rPr>
            <a:t> to </a:t>
          </a:r>
          <a:r>
            <a:rPr lang="fr-CA" sz="2000" b="1" dirty="0" err="1">
              <a:solidFill>
                <a:srgbClr val="00694E"/>
              </a:solidFill>
              <a:latin typeface="Calibri" panose="020F0502020204030204" pitchFamily="34" charset="0"/>
              <a:cs typeface="Calibri" panose="020F0502020204030204" pitchFamily="34" charset="0"/>
            </a:rPr>
            <a:t>adjust</a:t>
          </a:r>
          <a:r>
            <a:rPr lang="fr-CA" sz="2000" b="1" dirty="0">
              <a:solidFill>
                <a:srgbClr val="00694E"/>
              </a:solidFill>
              <a:latin typeface="Calibri" panose="020F0502020204030204" pitchFamily="34" charset="0"/>
              <a:cs typeface="Calibri" panose="020F0502020204030204" pitchFamily="34" charset="0"/>
            </a:rPr>
            <a:t> </a:t>
          </a:r>
          <a:r>
            <a:rPr lang="fr-CA" sz="2000" b="1" dirty="0" err="1">
              <a:solidFill>
                <a:srgbClr val="00694E"/>
              </a:solidFill>
              <a:latin typeface="Calibri" panose="020F0502020204030204" pitchFamily="34" charset="0"/>
              <a:cs typeface="Calibri" panose="020F0502020204030204" pitchFamily="34" charset="0"/>
            </a:rPr>
            <a:t>it</a:t>
          </a:r>
          <a:endParaRPr lang="en-US" sz="2000" b="1" dirty="0">
            <a:solidFill>
              <a:srgbClr val="00694E"/>
            </a:solidFill>
            <a:latin typeface="Calibri" panose="020F0502020204030204" pitchFamily="34" charset="0"/>
            <a:ea typeface="+mn-ea"/>
            <a:cs typeface="Calibri" panose="020F0502020204030204" pitchFamily="34" charset="0"/>
          </a:endParaRPr>
        </a:p>
      </dgm:t>
    </dgm:pt>
    <dgm:pt modelId="{3B343936-C3E2-43B1-A098-E482ADA76C75}" type="parTrans" cxnId="{1A7832F3-D8C5-4044-8EBC-2B4419406674}">
      <dgm:prSet/>
      <dgm:spPr/>
      <dgm:t>
        <a:bodyPr/>
        <a:lstStyle/>
        <a:p>
          <a:endParaRPr lang="en-US"/>
        </a:p>
      </dgm:t>
    </dgm:pt>
    <dgm:pt modelId="{0BE874BB-6ABC-4ED3-8094-0AFE889049BC}" type="sibTrans" cxnId="{1A7832F3-D8C5-4044-8EBC-2B4419406674}">
      <dgm:prSet/>
      <dgm:spPr/>
      <dgm:t>
        <a:bodyPr/>
        <a:lstStyle/>
        <a:p>
          <a:endParaRPr lang="en-US"/>
        </a:p>
      </dgm:t>
    </dgm:pt>
    <dgm:pt modelId="{374A94F5-424A-4F34-80CD-D2E833F729EF}">
      <dgm:prSet custT="1"/>
      <dgm:spPr>
        <a:xfrm>
          <a:off x="2714082" y="2121446"/>
          <a:ext cx="2377306" cy="1012904"/>
        </a:xfrm>
        <a:prstGeom prst="rect">
          <a:avLst/>
        </a:prstGeom>
      </dgm:spPr>
      <dgm:t>
        <a:bodyPr/>
        <a:lstStyle/>
        <a:p>
          <a:pPr>
            <a:buChar char="•"/>
          </a:pPr>
          <a:r>
            <a:rPr lang="fr-CA" sz="1800" dirty="0">
              <a:latin typeface="Calibri" panose="020F0502020204030204" pitchFamily="34" charset="0"/>
              <a:cs typeface="Calibri" panose="020F0502020204030204" pitchFamily="34" charset="0"/>
            </a:rPr>
            <a:t>Regular </a:t>
          </a:r>
          <a:r>
            <a:rPr lang="fr-CA" sz="1800" dirty="0" err="1">
              <a:latin typeface="Calibri" panose="020F0502020204030204" pitchFamily="34" charset="0"/>
              <a:cs typeface="Calibri" panose="020F0502020204030204" pitchFamily="34" charset="0"/>
            </a:rPr>
            <a:t>review</a:t>
          </a:r>
          <a:r>
            <a:rPr lang="fr-CA" sz="1800" dirty="0">
              <a:latin typeface="Calibri" panose="020F0502020204030204" pitchFamily="34" charset="0"/>
              <a:cs typeface="Calibri" panose="020F0502020204030204" pitchFamily="34" charset="0"/>
            </a:rPr>
            <a:t> of a plan </a:t>
          </a:r>
          <a:r>
            <a:rPr lang="fr-CA" sz="1800" dirty="0" err="1">
              <a:latin typeface="Calibri" panose="020F0502020204030204" pitchFamily="34" charset="0"/>
              <a:cs typeface="Calibri" panose="020F0502020204030204" pitchFamily="34" charset="0"/>
            </a:rPr>
            <a:t>helps</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with</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accomplishing</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your</a:t>
          </a:r>
          <a:r>
            <a:rPr lang="fr-CA" sz="1800" dirty="0">
              <a:latin typeface="Calibri" panose="020F0502020204030204" pitchFamily="34" charset="0"/>
              <a:cs typeface="Calibri" panose="020F0502020204030204" pitchFamily="34" charset="0"/>
            </a:rPr>
            <a:t> goals</a:t>
          </a:r>
          <a:endParaRPr lang="en-US" sz="1800" dirty="0">
            <a:latin typeface="Calibri" panose="020F0502020204030204" pitchFamily="34" charset="0"/>
            <a:ea typeface="+mn-ea"/>
            <a:cs typeface="Calibri" panose="020F0502020204030204" pitchFamily="34" charset="0"/>
          </a:endParaRPr>
        </a:p>
      </dgm:t>
    </dgm:pt>
    <dgm:pt modelId="{69F47B7C-9115-48AC-B367-FFB3323479D1}" type="parTrans" cxnId="{ACC50BAD-F341-4992-877B-D7B60E5C9A6B}">
      <dgm:prSet/>
      <dgm:spPr/>
      <dgm:t>
        <a:bodyPr/>
        <a:lstStyle/>
        <a:p>
          <a:endParaRPr lang="en-US"/>
        </a:p>
      </dgm:t>
    </dgm:pt>
    <dgm:pt modelId="{0E237497-AD17-42F1-9B05-58E447026EE6}" type="sibTrans" cxnId="{ACC50BAD-F341-4992-877B-D7B60E5C9A6B}">
      <dgm:prSet/>
      <dgm:spPr/>
      <dgm:t>
        <a:bodyPr/>
        <a:lstStyle/>
        <a:p>
          <a:endParaRPr lang="en-US"/>
        </a:p>
      </dgm:t>
    </dgm:pt>
    <dgm:pt modelId="{A390837F-03E4-4DCC-A1EC-01383C5AF4DA}">
      <dgm:prSet custT="1"/>
      <dgm:spPr>
        <a:xfrm>
          <a:off x="5424211" y="1216986"/>
          <a:ext cx="2377306" cy="904460"/>
        </a:xfrm>
        <a:prstGeom prst="rect">
          <a:avLst/>
        </a:prstGeom>
      </dgm:spPr>
      <dgm:t>
        <a:bodyPr/>
        <a:lstStyle/>
        <a:p>
          <a:pPr>
            <a:buNone/>
          </a:pPr>
          <a:r>
            <a:rPr lang="fr-CA" sz="2000" b="1" dirty="0">
              <a:solidFill>
                <a:srgbClr val="00694E"/>
              </a:solidFill>
              <a:latin typeface="Calibri" panose="020F0502020204030204" pitchFamily="34" charset="0"/>
              <a:cs typeface="Calibri" panose="020F0502020204030204" pitchFamily="34" charset="0"/>
            </a:rPr>
            <a:t>Track </a:t>
          </a:r>
          <a:r>
            <a:rPr lang="fr-CA" sz="2000" b="1" dirty="0" err="1">
              <a:solidFill>
                <a:srgbClr val="00694E"/>
              </a:solidFill>
              <a:latin typeface="Calibri" panose="020F0502020204030204" pitchFamily="34" charset="0"/>
              <a:cs typeface="Calibri" panose="020F0502020204030204" pitchFamily="34" charset="0"/>
            </a:rPr>
            <a:t>your</a:t>
          </a:r>
          <a:r>
            <a:rPr lang="fr-CA" sz="2000" b="1" dirty="0">
              <a:solidFill>
                <a:srgbClr val="00694E"/>
              </a:solidFill>
              <a:latin typeface="Calibri" panose="020F0502020204030204" pitchFamily="34" charset="0"/>
              <a:cs typeface="Calibri" panose="020F0502020204030204" pitchFamily="34" charset="0"/>
            </a:rPr>
            <a:t> </a:t>
          </a:r>
          <a:r>
            <a:rPr lang="fr-CA" sz="2000" b="1" dirty="0" err="1">
              <a:solidFill>
                <a:srgbClr val="00694E"/>
              </a:solidFill>
              <a:latin typeface="Calibri" panose="020F0502020204030204" pitchFamily="34" charset="0"/>
              <a:cs typeface="Calibri" panose="020F0502020204030204" pitchFamily="34" charset="0"/>
            </a:rPr>
            <a:t>progess</a:t>
          </a:r>
          <a:r>
            <a:rPr lang="fr-CA" sz="2000" b="1" dirty="0">
              <a:solidFill>
                <a:srgbClr val="00694E"/>
              </a:solidFill>
              <a:latin typeface="Calibri" panose="020F0502020204030204" pitchFamily="34" charset="0"/>
              <a:cs typeface="Calibri" panose="020F0502020204030204" pitchFamily="34" charset="0"/>
            </a:rPr>
            <a:t> and </a:t>
          </a:r>
          <a:r>
            <a:rPr lang="fr-CA" sz="2000" b="1" dirty="0" err="1">
              <a:solidFill>
                <a:srgbClr val="00694E"/>
              </a:solidFill>
              <a:latin typeface="Calibri" panose="020F0502020204030204" pitchFamily="34" charset="0"/>
              <a:cs typeface="Calibri" panose="020F0502020204030204" pitchFamily="34" charset="0"/>
            </a:rPr>
            <a:t>celebrate</a:t>
          </a:r>
          <a:r>
            <a:rPr lang="fr-CA" sz="2000" b="1" dirty="0">
              <a:solidFill>
                <a:srgbClr val="00694E"/>
              </a:solidFill>
              <a:latin typeface="Calibri" panose="020F0502020204030204" pitchFamily="34" charset="0"/>
              <a:cs typeface="Calibri" panose="020F0502020204030204" pitchFamily="34" charset="0"/>
            </a:rPr>
            <a:t> </a:t>
          </a:r>
          <a:r>
            <a:rPr lang="fr-CA" sz="2000" b="1" dirty="0" err="1">
              <a:solidFill>
                <a:srgbClr val="00694E"/>
              </a:solidFill>
              <a:latin typeface="Calibri" panose="020F0502020204030204" pitchFamily="34" charset="0"/>
              <a:cs typeface="Calibri" panose="020F0502020204030204" pitchFamily="34" charset="0"/>
            </a:rPr>
            <a:t>small</a:t>
          </a:r>
          <a:r>
            <a:rPr lang="fr-CA" sz="2000" b="1" dirty="0">
              <a:solidFill>
                <a:srgbClr val="00694E"/>
              </a:solidFill>
              <a:latin typeface="Calibri" panose="020F0502020204030204" pitchFamily="34" charset="0"/>
              <a:cs typeface="Calibri" panose="020F0502020204030204" pitchFamily="34" charset="0"/>
            </a:rPr>
            <a:t> </a:t>
          </a:r>
          <a:r>
            <a:rPr lang="fr-CA" sz="2000" b="1" dirty="0" err="1">
              <a:solidFill>
                <a:srgbClr val="00694E"/>
              </a:solidFill>
              <a:latin typeface="Calibri" panose="020F0502020204030204" pitchFamily="34" charset="0"/>
              <a:cs typeface="Calibri" panose="020F0502020204030204" pitchFamily="34" charset="0"/>
            </a:rPr>
            <a:t>milestones</a:t>
          </a:r>
          <a:endParaRPr lang="en-US" sz="2000" b="1" dirty="0">
            <a:solidFill>
              <a:srgbClr val="00694E"/>
            </a:solidFill>
            <a:latin typeface="Calibri" panose="020F0502020204030204" pitchFamily="34" charset="0"/>
            <a:ea typeface="+mn-ea"/>
            <a:cs typeface="Calibri" panose="020F0502020204030204" pitchFamily="34" charset="0"/>
          </a:endParaRPr>
        </a:p>
      </dgm:t>
    </dgm:pt>
    <dgm:pt modelId="{09150DB7-251B-49AF-BBD0-CC55F3230125}" type="parTrans" cxnId="{2C496F43-2432-42B3-B50E-1160757E3F8C}">
      <dgm:prSet/>
      <dgm:spPr/>
      <dgm:t>
        <a:bodyPr/>
        <a:lstStyle/>
        <a:p>
          <a:endParaRPr lang="en-US"/>
        </a:p>
      </dgm:t>
    </dgm:pt>
    <dgm:pt modelId="{E3A00E83-B294-422F-8A18-660C548A19C4}" type="sibTrans" cxnId="{2C496F43-2432-42B3-B50E-1160757E3F8C}">
      <dgm:prSet/>
      <dgm:spPr/>
      <dgm:t>
        <a:bodyPr/>
        <a:lstStyle/>
        <a:p>
          <a:endParaRPr lang="en-US"/>
        </a:p>
      </dgm:t>
    </dgm:pt>
    <dgm:pt modelId="{35A94FA6-930E-4BA7-82EA-0E96D1FF5F27}">
      <dgm:prSet custT="1"/>
      <dgm:spPr>
        <a:xfrm>
          <a:off x="5424211" y="2121446"/>
          <a:ext cx="2377306" cy="1012904"/>
        </a:xfrm>
        <a:prstGeom prst="rect">
          <a:avLst/>
        </a:prstGeom>
      </dgm:spPr>
      <dgm:t>
        <a:bodyPr/>
        <a:lstStyle/>
        <a:p>
          <a:pPr>
            <a:buChar char="•"/>
          </a:pPr>
          <a:r>
            <a:rPr lang="fr-CA" sz="1800" dirty="0">
              <a:latin typeface="Calibri" panose="020F0502020204030204" pitchFamily="34" charset="0"/>
              <a:cs typeface="Calibri" panose="020F0502020204030204" pitchFamily="34" charset="0"/>
            </a:rPr>
            <a:t>Monitor </a:t>
          </a:r>
          <a:r>
            <a:rPr lang="fr-CA" sz="1800" dirty="0" err="1">
              <a:latin typeface="Calibri" panose="020F0502020204030204" pitchFamily="34" charset="0"/>
              <a:cs typeface="Calibri" panose="020F0502020204030204" pitchFamily="34" charset="0"/>
            </a:rPr>
            <a:t>your</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results</a:t>
          </a:r>
          <a:r>
            <a:rPr lang="fr-CA" sz="1800" dirty="0">
              <a:latin typeface="Calibri" panose="020F0502020204030204" pitchFamily="34" charset="0"/>
              <a:cs typeface="Calibri" panose="020F0502020204030204" pitchFamily="34" charset="0"/>
            </a:rPr>
            <a:t> and </a:t>
          </a:r>
          <a:r>
            <a:rPr lang="fr-CA" sz="1800" dirty="0" err="1">
              <a:latin typeface="Calibri" panose="020F0502020204030204" pitchFamily="34" charset="0"/>
              <a:cs typeface="Calibri" panose="020F0502020204030204" pitchFamily="34" charset="0"/>
            </a:rPr>
            <a:t>be</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proud</a:t>
          </a:r>
          <a:r>
            <a:rPr lang="fr-CA" sz="1800" dirty="0">
              <a:latin typeface="Calibri" panose="020F0502020204030204" pitchFamily="34" charset="0"/>
              <a:cs typeface="Calibri" panose="020F0502020204030204" pitchFamily="34" charset="0"/>
            </a:rPr>
            <a:t> of </a:t>
          </a:r>
          <a:r>
            <a:rPr lang="fr-CA" sz="1800" dirty="0" err="1">
              <a:latin typeface="Calibri" panose="020F0502020204030204" pitchFamily="34" charset="0"/>
              <a:cs typeface="Calibri" panose="020F0502020204030204" pitchFamily="34" charset="0"/>
            </a:rPr>
            <a:t>achieving</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them</a:t>
          </a:r>
          <a:r>
            <a:rPr lang="fr-CA"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ea typeface="+mn-ea"/>
            <a:cs typeface="Calibri" panose="020F0502020204030204" pitchFamily="34" charset="0"/>
          </a:endParaRPr>
        </a:p>
      </dgm:t>
    </dgm:pt>
    <dgm:pt modelId="{7F78CC93-3728-411A-B01B-ABFEAF00A08B}" type="parTrans" cxnId="{E9F42FCB-142E-4E1D-9E18-C8C6EE697AE8}">
      <dgm:prSet/>
      <dgm:spPr/>
      <dgm:t>
        <a:bodyPr/>
        <a:lstStyle/>
        <a:p>
          <a:endParaRPr lang="en-US"/>
        </a:p>
      </dgm:t>
    </dgm:pt>
    <dgm:pt modelId="{AE9D5213-2BB5-44DB-A095-93D60E3CC7EA}" type="sibTrans" cxnId="{E9F42FCB-142E-4E1D-9E18-C8C6EE697AE8}">
      <dgm:prSet/>
      <dgm:spPr/>
      <dgm:t>
        <a:bodyPr/>
        <a:lstStyle/>
        <a:p>
          <a:endParaRPr lang="en-US"/>
        </a:p>
      </dgm:t>
    </dgm:pt>
    <dgm:pt modelId="{C2C7C217-4DCE-4967-99CB-52A4E8233BC0}" type="pres">
      <dgm:prSet presAssocID="{9318F3B8-C498-481F-94FD-1C5DE120BD16}" presName="Name0" presStyleCnt="0">
        <dgm:presLayoutVars>
          <dgm:dir/>
          <dgm:animLvl val="lvl"/>
          <dgm:resizeHandles val="exact"/>
        </dgm:presLayoutVars>
      </dgm:prSet>
      <dgm:spPr/>
    </dgm:pt>
    <dgm:pt modelId="{904D8269-1E40-4CC9-88AC-D3B1CC8304A2}" type="pres">
      <dgm:prSet presAssocID="{2B002EDA-7061-4539-8613-87842510CFA9}" presName="composite" presStyleCnt="0"/>
      <dgm:spPr/>
    </dgm:pt>
    <dgm:pt modelId="{67283B84-17BA-4175-AF33-2E270F6F9368}" type="pres">
      <dgm:prSet presAssocID="{2B002EDA-7061-4539-8613-87842510CFA9}" presName="parTx" presStyleLbl="alignNode1" presStyleIdx="0" presStyleCnt="3" custLinFactNeighborX="-435">
        <dgm:presLayoutVars>
          <dgm:chMax val="0"/>
          <dgm:chPref val="0"/>
          <dgm:bulletEnabled val="1"/>
        </dgm:presLayoutVars>
      </dgm:prSet>
      <dgm:spPr/>
    </dgm:pt>
    <dgm:pt modelId="{DBBA30D8-2F55-48ED-BA4F-5353B712FF16}" type="pres">
      <dgm:prSet presAssocID="{2B002EDA-7061-4539-8613-87842510CFA9}" presName="desTx" presStyleLbl="alignAccFollowNode1" presStyleIdx="0" presStyleCnt="3" custLinFactNeighborX="-435">
        <dgm:presLayoutVars>
          <dgm:bulletEnabled val="1"/>
        </dgm:presLayoutVars>
      </dgm:prSet>
      <dgm:spPr/>
    </dgm:pt>
    <dgm:pt modelId="{2493A4AF-6A8C-46A2-B308-D83F5ED441EA}" type="pres">
      <dgm:prSet presAssocID="{B40258ED-9DC6-44CF-9198-79C019969F38}" presName="space" presStyleCnt="0"/>
      <dgm:spPr/>
    </dgm:pt>
    <dgm:pt modelId="{C460BA6E-5B9D-4E9F-BB51-6B884061E286}" type="pres">
      <dgm:prSet presAssocID="{9712A50D-0385-4CE7-A018-DE13390D55E4}" presName="composite" presStyleCnt="0"/>
      <dgm:spPr/>
    </dgm:pt>
    <dgm:pt modelId="{CF5CAB3F-FEBA-4A7D-94F1-FEF892F06AB5}" type="pres">
      <dgm:prSet presAssocID="{9712A50D-0385-4CE7-A018-DE13390D55E4}" presName="parTx" presStyleLbl="alignNode1" presStyleIdx="1" presStyleCnt="3" custLinFactNeighborX="-7656">
        <dgm:presLayoutVars>
          <dgm:chMax val="0"/>
          <dgm:chPref val="0"/>
          <dgm:bulletEnabled val="1"/>
        </dgm:presLayoutVars>
      </dgm:prSet>
      <dgm:spPr/>
    </dgm:pt>
    <dgm:pt modelId="{AC12F73C-8513-4817-A523-04F0BA8D4086}" type="pres">
      <dgm:prSet presAssocID="{9712A50D-0385-4CE7-A018-DE13390D55E4}" presName="desTx" presStyleLbl="alignAccFollowNode1" presStyleIdx="1" presStyleCnt="3" custLinFactNeighborX="-7656">
        <dgm:presLayoutVars>
          <dgm:bulletEnabled val="1"/>
        </dgm:presLayoutVars>
      </dgm:prSet>
      <dgm:spPr/>
    </dgm:pt>
    <dgm:pt modelId="{EDD6BD49-048E-47E6-B91D-C7716BA8D8BB}" type="pres">
      <dgm:prSet presAssocID="{0BE874BB-6ABC-4ED3-8094-0AFE889049BC}" presName="space" presStyleCnt="0"/>
      <dgm:spPr/>
    </dgm:pt>
    <dgm:pt modelId="{5AB3708F-D135-4DAD-88ED-8A956035B4DA}" type="pres">
      <dgm:prSet presAssocID="{A390837F-03E4-4DCC-A1EC-01383C5AF4DA}" presName="composite" presStyleCnt="0"/>
      <dgm:spPr/>
    </dgm:pt>
    <dgm:pt modelId="{4AB3E8C7-8283-4B0F-9CD0-C973D16F53DF}" type="pres">
      <dgm:prSet presAssocID="{A390837F-03E4-4DCC-A1EC-01383C5AF4DA}" presName="parTx" presStyleLbl="alignNode1" presStyleIdx="2" presStyleCnt="3" custLinFactNeighborX="-14314">
        <dgm:presLayoutVars>
          <dgm:chMax val="0"/>
          <dgm:chPref val="0"/>
          <dgm:bulletEnabled val="1"/>
        </dgm:presLayoutVars>
      </dgm:prSet>
      <dgm:spPr/>
    </dgm:pt>
    <dgm:pt modelId="{8147BCE0-A6FC-4F69-914E-413AD91BCF13}" type="pres">
      <dgm:prSet presAssocID="{A390837F-03E4-4DCC-A1EC-01383C5AF4DA}" presName="desTx" presStyleLbl="alignAccFollowNode1" presStyleIdx="2" presStyleCnt="3" custLinFactNeighborX="-14314">
        <dgm:presLayoutVars>
          <dgm:bulletEnabled val="1"/>
        </dgm:presLayoutVars>
      </dgm:prSet>
      <dgm:spPr/>
    </dgm:pt>
  </dgm:ptLst>
  <dgm:cxnLst>
    <dgm:cxn modelId="{40991902-AAEA-4E00-A98B-C437ABA7C82E}" srcId="{9318F3B8-C498-481F-94FD-1C5DE120BD16}" destId="{2B002EDA-7061-4539-8613-87842510CFA9}" srcOrd="0" destOrd="0" parTransId="{08537721-C368-4AC3-B626-9615D0367633}" sibTransId="{B40258ED-9DC6-44CF-9198-79C019969F38}"/>
    <dgm:cxn modelId="{9A314920-589D-4192-86C6-CB7C02CB83CD}" type="presOf" srcId="{A390837F-03E4-4DCC-A1EC-01383C5AF4DA}" destId="{4AB3E8C7-8283-4B0F-9CD0-C973D16F53DF}" srcOrd="0" destOrd="0" presId="urn:microsoft.com/office/officeart/2005/8/layout/hList1"/>
    <dgm:cxn modelId="{A1901027-4ECA-4E42-82D4-05D85D15B4DF}" type="presOf" srcId="{7AB7B1F1-2E1C-461A-BC6F-E69F97FF2C66}" destId="{DBBA30D8-2F55-48ED-BA4F-5353B712FF16}" srcOrd="0" destOrd="0" presId="urn:microsoft.com/office/officeart/2005/8/layout/hList1"/>
    <dgm:cxn modelId="{59822D60-5B60-4597-A385-A7E792AC983E}" type="presOf" srcId="{2B002EDA-7061-4539-8613-87842510CFA9}" destId="{67283B84-17BA-4175-AF33-2E270F6F9368}" srcOrd="0" destOrd="0" presId="urn:microsoft.com/office/officeart/2005/8/layout/hList1"/>
    <dgm:cxn modelId="{2C496F43-2432-42B3-B50E-1160757E3F8C}" srcId="{9318F3B8-C498-481F-94FD-1C5DE120BD16}" destId="{A390837F-03E4-4DCC-A1EC-01383C5AF4DA}" srcOrd="2" destOrd="0" parTransId="{09150DB7-251B-49AF-BBD0-CC55F3230125}" sibTransId="{E3A00E83-B294-422F-8A18-660C548A19C4}"/>
    <dgm:cxn modelId="{FD38816E-471F-4CBB-BC82-8153B06D9426}" type="presOf" srcId="{9712A50D-0385-4CE7-A018-DE13390D55E4}" destId="{CF5CAB3F-FEBA-4A7D-94F1-FEF892F06AB5}" srcOrd="0" destOrd="0" presId="urn:microsoft.com/office/officeart/2005/8/layout/hList1"/>
    <dgm:cxn modelId="{ACC50BAD-F341-4992-877B-D7B60E5C9A6B}" srcId="{9712A50D-0385-4CE7-A018-DE13390D55E4}" destId="{374A94F5-424A-4F34-80CD-D2E833F729EF}" srcOrd="0" destOrd="0" parTransId="{69F47B7C-9115-48AC-B367-FFB3323479D1}" sibTransId="{0E237497-AD17-42F1-9B05-58E447026EE6}"/>
    <dgm:cxn modelId="{35813DBC-BD67-4EFA-B264-EAD44C01EAD4}" srcId="{2B002EDA-7061-4539-8613-87842510CFA9}" destId="{7AB7B1F1-2E1C-461A-BC6F-E69F97FF2C66}" srcOrd="0" destOrd="0" parTransId="{31D777D3-5DBB-4841-B970-D6124BB2F30B}" sibTransId="{CE173FEA-D831-45FC-8D2A-1D1F3D811A73}"/>
    <dgm:cxn modelId="{718103C6-E99F-436D-8971-D527A3055FFC}" type="presOf" srcId="{374A94F5-424A-4F34-80CD-D2E833F729EF}" destId="{AC12F73C-8513-4817-A523-04F0BA8D4086}" srcOrd="0" destOrd="0" presId="urn:microsoft.com/office/officeart/2005/8/layout/hList1"/>
    <dgm:cxn modelId="{E9F42FCB-142E-4E1D-9E18-C8C6EE697AE8}" srcId="{A390837F-03E4-4DCC-A1EC-01383C5AF4DA}" destId="{35A94FA6-930E-4BA7-82EA-0E96D1FF5F27}" srcOrd="0" destOrd="0" parTransId="{7F78CC93-3728-411A-B01B-ABFEAF00A08B}" sibTransId="{AE9D5213-2BB5-44DB-A095-93D60E3CC7EA}"/>
    <dgm:cxn modelId="{E073BECB-2654-4A46-9ED3-5871C4313413}" type="presOf" srcId="{9318F3B8-C498-481F-94FD-1C5DE120BD16}" destId="{C2C7C217-4DCE-4967-99CB-52A4E8233BC0}" srcOrd="0" destOrd="0" presId="urn:microsoft.com/office/officeart/2005/8/layout/hList1"/>
    <dgm:cxn modelId="{B19B11D1-ED95-4AE7-8012-43EE2FEC5D87}" type="presOf" srcId="{35A94FA6-930E-4BA7-82EA-0E96D1FF5F27}" destId="{8147BCE0-A6FC-4F69-914E-413AD91BCF13}" srcOrd="0" destOrd="0" presId="urn:microsoft.com/office/officeart/2005/8/layout/hList1"/>
    <dgm:cxn modelId="{1A7832F3-D8C5-4044-8EBC-2B4419406674}" srcId="{9318F3B8-C498-481F-94FD-1C5DE120BD16}" destId="{9712A50D-0385-4CE7-A018-DE13390D55E4}" srcOrd="1" destOrd="0" parTransId="{3B343936-C3E2-43B1-A098-E482ADA76C75}" sibTransId="{0BE874BB-6ABC-4ED3-8094-0AFE889049BC}"/>
    <dgm:cxn modelId="{692DDF09-9F2B-4E4F-AA31-896F35773185}" type="presParOf" srcId="{C2C7C217-4DCE-4967-99CB-52A4E8233BC0}" destId="{904D8269-1E40-4CC9-88AC-D3B1CC8304A2}" srcOrd="0" destOrd="0" presId="urn:microsoft.com/office/officeart/2005/8/layout/hList1"/>
    <dgm:cxn modelId="{36A4F604-9C41-4FC3-B5C6-F6D8FB91BF24}" type="presParOf" srcId="{904D8269-1E40-4CC9-88AC-D3B1CC8304A2}" destId="{67283B84-17BA-4175-AF33-2E270F6F9368}" srcOrd="0" destOrd="0" presId="urn:microsoft.com/office/officeart/2005/8/layout/hList1"/>
    <dgm:cxn modelId="{547B0D73-D267-4FBF-8A94-7B859CC1CC37}" type="presParOf" srcId="{904D8269-1E40-4CC9-88AC-D3B1CC8304A2}" destId="{DBBA30D8-2F55-48ED-BA4F-5353B712FF16}" srcOrd="1" destOrd="0" presId="urn:microsoft.com/office/officeart/2005/8/layout/hList1"/>
    <dgm:cxn modelId="{EDC9E115-F041-409D-AEC7-4104BC75D7DE}" type="presParOf" srcId="{C2C7C217-4DCE-4967-99CB-52A4E8233BC0}" destId="{2493A4AF-6A8C-46A2-B308-D83F5ED441EA}" srcOrd="1" destOrd="0" presId="urn:microsoft.com/office/officeart/2005/8/layout/hList1"/>
    <dgm:cxn modelId="{E3A6E9B3-FAAD-4C71-B406-FD55A83E7B94}" type="presParOf" srcId="{C2C7C217-4DCE-4967-99CB-52A4E8233BC0}" destId="{C460BA6E-5B9D-4E9F-BB51-6B884061E286}" srcOrd="2" destOrd="0" presId="urn:microsoft.com/office/officeart/2005/8/layout/hList1"/>
    <dgm:cxn modelId="{47FF101A-042C-42B4-865E-E8E24C92A929}" type="presParOf" srcId="{C460BA6E-5B9D-4E9F-BB51-6B884061E286}" destId="{CF5CAB3F-FEBA-4A7D-94F1-FEF892F06AB5}" srcOrd="0" destOrd="0" presId="urn:microsoft.com/office/officeart/2005/8/layout/hList1"/>
    <dgm:cxn modelId="{1D90F628-CC92-486A-8B81-DFD4BF7DCC4E}" type="presParOf" srcId="{C460BA6E-5B9D-4E9F-BB51-6B884061E286}" destId="{AC12F73C-8513-4817-A523-04F0BA8D4086}" srcOrd="1" destOrd="0" presId="urn:microsoft.com/office/officeart/2005/8/layout/hList1"/>
    <dgm:cxn modelId="{1EC04139-4944-47FD-9006-DD3FA5962FC7}" type="presParOf" srcId="{C2C7C217-4DCE-4967-99CB-52A4E8233BC0}" destId="{EDD6BD49-048E-47E6-B91D-C7716BA8D8BB}" srcOrd="3" destOrd="0" presId="urn:microsoft.com/office/officeart/2005/8/layout/hList1"/>
    <dgm:cxn modelId="{C22DF767-2AA2-4EC6-AE6F-402BD91EF098}" type="presParOf" srcId="{C2C7C217-4DCE-4967-99CB-52A4E8233BC0}" destId="{5AB3708F-D135-4DAD-88ED-8A956035B4DA}" srcOrd="4" destOrd="0" presId="urn:microsoft.com/office/officeart/2005/8/layout/hList1"/>
    <dgm:cxn modelId="{2CDC054C-0E2E-4EC6-8490-D39DBF078749}" type="presParOf" srcId="{5AB3708F-D135-4DAD-88ED-8A956035B4DA}" destId="{4AB3E8C7-8283-4B0F-9CD0-C973D16F53DF}" srcOrd="0" destOrd="0" presId="urn:microsoft.com/office/officeart/2005/8/layout/hList1"/>
    <dgm:cxn modelId="{963DA8B1-0072-40D7-AED7-AE2EB59325F8}" type="presParOf" srcId="{5AB3708F-D135-4DAD-88ED-8A956035B4DA}" destId="{8147BCE0-A6FC-4F69-914E-413AD91BCF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83B84-17BA-4175-AF33-2E270F6F9368}">
      <dsp:nvSpPr>
        <dsp:cNvPr id="0" name=""/>
        <dsp:cNvSpPr/>
      </dsp:nvSpPr>
      <dsp:spPr>
        <a:xfrm>
          <a:off x="3765" y="647227"/>
          <a:ext cx="2632299" cy="96142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err="1">
              <a:solidFill>
                <a:srgbClr val="00694E"/>
              </a:solidFill>
              <a:latin typeface="Calibri" panose="020F0502020204030204"/>
              <a:ea typeface="+mn-ea"/>
              <a:cs typeface="+mn-cs"/>
            </a:rPr>
            <a:t>Identify</a:t>
          </a:r>
          <a:r>
            <a:rPr lang="fr-CA" sz="2000" b="1" kern="1200" dirty="0">
              <a:solidFill>
                <a:srgbClr val="00694E"/>
              </a:solidFill>
              <a:latin typeface="Calibri" panose="020F0502020204030204"/>
              <a:ea typeface="+mn-ea"/>
              <a:cs typeface="+mn-cs"/>
            </a:rPr>
            <a:t> </a:t>
          </a:r>
          <a:r>
            <a:rPr lang="fr-CA" sz="2000" b="1" kern="1200" dirty="0" err="1">
              <a:solidFill>
                <a:srgbClr val="00694E"/>
              </a:solidFill>
              <a:latin typeface="Calibri" panose="020F0502020204030204"/>
              <a:ea typeface="+mn-ea"/>
              <a:cs typeface="+mn-cs"/>
            </a:rPr>
            <a:t>your</a:t>
          </a:r>
          <a:r>
            <a:rPr lang="fr-CA" sz="2000" b="1" kern="1200" dirty="0">
              <a:solidFill>
                <a:srgbClr val="00694E"/>
              </a:solidFill>
              <a:latin typeface="Calibri" panose="020F0502020204030204"/>
              <a:ea typeface="+mn-ea"/>
              <a:cs typeface="+mn-cs"/>
            </a:rPr>
            <a:t> </a:t>
          </a:r>
          <a:r>
            <a:rPr lang="fr-CA" sz="2000" b="1" kern="1200" dirty="0" err="1">
              <a:solidFill>
                <a:srgbClr val="00694E"/>
              </a:solidFill>
              <a:latin typeface="Calibri" panose="020F0502020204030204"/>
              <a:ea typeface="+mn-ea"/>
              <a:cs typeface="+mn-cs"/>
            </a:rPr>
            <a:t>stressors</a:t>
          </a:r>
          <a:r>
            <a:rPr lang="fr-CA" sz="2000" b="1" kern="1200" dirty="0">
              <a:solidFill>
                <a:srgbClr val="00694E"/>
              </a:solidFill>
              <a:latin typeface="Calibri" panose="020F0502020204030204"/>
              <a:ea typeface="+mn-ea"/>
              <a:cs typeface="+mn-cs"/>
            </a:rPr>
            <a:t> and </a:t>
          </a:r>
          <a:r>
            <a:rPr lang="fr-CA" sz="2000" b="1" kern="1200" dirty="0" err="1">
              <a:solidFill>
                <a:srgbClr val="00694E"/>
              </a:solidFill>
              <a:latin typeface="Calibri" panose="020F0502020204030204"/>
              <a:ea typeface="+mn-ea"/>
              <a:cs typeface="+mn-cs"/>
            </a:rPr>
            <a:t>make</a:t>
          </a:r>
          <a:r>
            <a:rPr lang="fr-CA" sz="2000" b="1" kern="1200" dirty="0">
              <a:solidFill>
                <a:srgbClr val="00694E"/>
              </a:solidFill>
              <a:latin typeface="Calibri" panose="020F0502020204030204"/>
              <a:ea typeface="+mn-ea"/>
              <a:cs typeface="+mn-cs"/>
            </a:rPr>
            <a:t> a plan</a:t>
          </a:r>
          <a:endParaRPr lang="en-US" sz="2000" b="1" kern="1200" dirty="0">
            <a:solidFill>
              <a:srgbClr val="00694E"/>
            </a:solidFill>
            <a:latin typeface="Calibri" panose="020F0502020204030204"/>
            <a:ea typeface="+mn-ea"/>
            <a:cs typeface="+mn-cs"/>
          </a:endParaRPr>
        </a:p>
      </dsp:txBody>
      <dsp:txXfrm>
        <a:off x="3765" y="647227"/>
        <a:ext cx="2632299" cy="961428"/>
      </dsp:txXfrm>
    </dsp:sp>
    <dsp:sp modelId="{DBBA30D8-2F55-48ED-BA4F-5353B712FF16}">
      <dsp:nvSpPr>
        <dsp:cNvPr id="0" name=""/>
        <dsp:cNvSpPr/>
      </dsp:nvSpPr>
      <dsp:spPr>
        <a:xfrm>
          <a:off x="0" y="1603371"/>
          <a:ext cx="2632299" cy="1400577"/>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a:ea typeface="+mn-ea"/>
              <a:cs typeface="+mn-cs"/>
            </a:rPr>
            <a:t>Important to </a:t>
          </a:r>
          <a:r>
            <a:rPr lang="fr-CA" sz="1800" kern="1200" dirty="0" err="1">
              <a:latin typeface="Calibri" panose="020F0502020204030204"/>
              <a:ea typeface="+mn-ea"/>
              <a:cs typeface="+mn-cs"/>
            </a:rPr>
            <a:t>create</a:t>
          </a:r>
          <a:r>
            <a:rPr lang="fr-CA" sz="1800" kern="1200" dirty="0">
              <a:latin typeface="Calibri" panose="020F0502020204030204"/>
              <a:ea typeface="+mn-ea"/>
              <a:cs typeface="+mn-cs"/>
            </a:rPr>
            <a:t> a short, medium and long </a:t>
          </a:r>
          <a:r>
            <a:rPr lang="fr-CA" sz="1800" kern="1200" dirty="0" err="1">
              <a:latin typeface="Calibri" panose="020F0502020204030204"/>
              <a:ea typeface="+mn-ea"/>
              <a:cs typeface="+mn-cs"/>
            </a:rPr>
            <a:t>term</a:t>
          </a:r>
          <a:r>
            <a:rPr lang="fr-CA" sz="1800" kern="1200" dirty="0">
              <a:latin typeface="Calibri" panose="020F0502020204030204"/>
              <a:ea typeface="+mn-ea"/>
              <a:cs typeface="+mn-cs"/>
            </a:rPr>
            <a:t> plan</a:t>
          </a:r>
          <a:endParaRPr lang="en-US" sz="1800" kern="1200" dirty="0">
            <a:latin typeface="Calibri" panose="020F0502020204030204"/>
            <a:ea typeface="+mn-ea"/>
            <a:cs typeface="+mn-cs"/>
          </a:endParaRPr>
        </a:p>
      </dsp:txBody>
      <dsp:txXfrm>
        <a:off x="0" y="1603371"/>
        <a:ext cx="2632299" cy="1400577"/>
      </dsp:txXfrm>
    </dsp:sp>
    <dsp:sp modelId="{CF5CAB3F-FEBA-4A7D-94F1-FEF892F06AB5}">
      <dsp:nvSpPr>
        <dsp:cNvPr id="0" name=""/>
        <dsp:cNvSpPr/>
      </dsp:nvSpPr>
      <dsp:spPr>
        <a:xfrm>
          <a:off x="2965372" y="627593"/>
          <a:ext cx="2632299" cy="961428"/>
        </a:xfrm>
        <a:prstGeom prst="rect">
          <a:avLst/>
        </a:prstGeom>
        <a:gradFill rotWithShape="0">
          <a:gsLst>
            <a:gs pos="0">
              <a:schemeClr val="accent5">
                <a:hueOff val="-1509686"/>
                <a:satOff val="-10693"/>
                <a:lumOff val="4510"/>
                <a:alphaOff val="0"/>
                <a:satMod val="103000"/>
                <a:lumMod val="102000"/>
                <a:tint val="94000"/>
              </a:schemeClr>
            </a:gs>
            <a:gs pos="50000">
              <a:schemeClr val="accent5">
                <a:hueOff val="-1509686"/>
                <a:satOff val="-10693"/>
                <a:lumOff val="4510"/>
                <a:alphaOff val="0"/>
                <a:satMod val="110000"/>
                <a:lumMod val="100000"/>
                <a:shade val="100000"/>
              </a:schemeClr>
            </a:gs>
            <a:gs pos="100000">
              <a:schemeClr val="accent5">
                <a:hueOff val="-1509686"/>
                <a:satOff val="-10693"/>
                <a:lumOff val="451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rgbClr val="00694E"/>
              </a:solidFill>
              <a:latin typeface="Calibri" panose="020F0502020204030204"/>
              <a:ea typeface="+mn-ea"/>
              <a:cs typeface="+mn-cs"/>
            </a:rPr>
            <a:t>Focus on </a:t>
          </a:r>
          <a:r>
            <a:rPr lang="fr-CA" sz="1800" b="1" kern="1200" dirty="0" err="1">
              <a:solidFill>
                <a:srgbClr val="00694E"/>
              </a:solidFill>
              <a:latin typeface="Calibri" panose="020F0502020204030204"/>
              <a:ea typeface="+mn-ea"/>
              <a:cs typeface="+mn-cs"/>
            </a:rPr>
            <a:t>your</a:t>
          </a:r>
          <a:r>
            <a:rPr lang="fr-CA" sz="1800" b="1" kern="1200" dirty="0">
              <a:solidFill>
                <a:srgbClr val="00694E"/>
              </a:solidFill>
              <a:latin typeface="Calibri" panose="020F0502020204030204"/>
              <a:ea typeface="+mn-ea"/>
              <a:cs typeface="+mn-cs"/>
            </a:rPr>
            <a:t> </a:t>
          </a:r>
          <a:r>
            <a:rPr lang="fr-CA" sz="1800" b="1" kern="1200" dirty="0" err="1">
              <a:solidFill>
                <a:srgbClr val="00694E"/>
              </a:solidFill>
              <a:latin typeface="Calibri" panose="020F0502020204030204"/>
              <a:ea typeface="+mn-ea"/>
              <a:cs typeface="+mn-cs"/>
            </a:rPr>
            <a:t>priorities</a:t>
          </a:r>
          <a:r>
            <a:rPr lang="fr-CA" sz="1800" b="1" kern="1200" dirty="0">
              <a:solidFill>
                <a:srgbClr val="00694E"/>
              </a:solidFill>
              <a:latin typeface="Calibri" panose="020F0502020204030204"/>
              <a:ea typeface="+mn-ea"/>
              <a:cs typeface="+mn-cs"/>
            </a:rPr>
            <a:t> and </a:t>
          </a:r>
          <a:r>
            <a:rPr lang="fr-CA" sz="1800" b="1" kern="1200" dirty="0" err="1">
              <a:solidFill>
                <a:srgbClr val="00694E"/>
              </a:solidFill>
              <a:latin typeface="Calibri" panose="020F0502020204030204"/>
              <a:ea typeface="+mn-ea"/>
              <a:cs typeface="+mn-cs"/>
            </a:rPr>
            <a:t>very</a:t>
          </a:r>
          <a:r>
            <a:rPr lang="fr-CA" sz="1800" b="1" kern="1200" dirty="0">
              <a:solidFill>
                <a:srgbClr val="00694E"/>
              </a:solidFill>
              <a:latin typeface="Calibri" panose="020F0502020204030204"/>
              <a:ea typeface="+mn-ea"/>
              <a:cs typeface="+mn-cs"/>
            </a:rPr>
            <a:t> important to set goals</a:t>
          </a:r>
          <a:endParaRPr lang="en-US" sz="1800" b="1" kern="1200" dirty="0">
            <a:solidFill>
              <a:srgbClr val="00694E"/>
            </a:solidFill>
            <a:latin typeface="Calibri" panose="020F0502020204030204"/>
            <a:ea typeface="+mn-ea"/>
            <a:cs typeface="+mn-cs"/>
          </a:endParaRPr>
        </a:p>
      </dsp:txBody>
      <dsp:txXfrm>
        <a:off x="2965372" y="627593"/>
        <a:ext cx="2632299" cy="961428"/>
      </dsp:txXfrm>
    </dsp:sp>
    <dsp:sp modelId="{AC12F73C-8513-4817-A523-04F0BA8D4086}">
      <dsp:nvSpPr>
        <dsp:cNvPr id="0" name=""/>
        <dsp:cNvSpPr/>
      </dsp:nvSpPr>
      <dsp:spPr>
        <a:xfrm>
          <a:off x="2997080" y="1603385"/>
          <a:ext cx="2632299" cy="1479113"/>
        </a:xfrm>
        <a:prstGeom prst="rect">
          <a:avLst/>
        </a:prstGeom>
        <a:solidFill>
          <a:schemeClr val="accent5">
            <a:tint val="40000"/>
            <a:alpha val="90000"/>
            <a:hueOff val="-1465142"/>
            <a:satOff val="-8666"/>
            <a:lumOff val="1235"/>
            <a:alphaOff val="0"/>
          </a:schemeClr>
        </a:solidFill>
        <a:ln w="6350" cap="flat" cmpd="sng" algn="ctr">
          <a:solidFill>
            <a:schemeClr val="accent5">
              <a:tint val="40000"/>
              <a:alpha val="90000"/>
              <a:hueOff val="-1465142"/>
              <a:satOff val="-8666"/>
              <a:lumOff val="1235"/>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a:ea typeface="+mn-ea"/>
              <a:cs typeface="+mn-cs"/>
            </a:rPr>
            <a:t>Goal setting </a:t>
          </a:r>
          <a:r>
            <a:rPr lang="fr-CA" sz="1800" kern="1200" dirty="0" err="1">
              <a:latin typeface="Calibri" panose="020F0502020204030204"/>
              <a:ea typeface="+mn-ea"/>
              <a:cs typeface="+mn-cs"/>
            </a:rPr>
            <a:t>is</a:t>
          </a:r>
          <a:r>
            <a:rPr lang="fr-CA" sz="1800" kern="1200" dirty="0">
              <a:latin typeface="Calibri" panose="020F0502020204030204"/>
              <a:ea typeface="+mn-ea"/>
              <a:cs typeface="+mn-cs"/>
            </a:rPr>
            <a:t> crucial to </a:t>
          </a:r>
          <a:r>
            <a:rPr lang="fr-CA" sz="1800" kern="1200" dirty="0" err="1">
              <a:latin typeface="Calibri" panose="020F0502020204030204"/>
              <a:ea typeface="+mn-ea"/>
              <a:cs typeface="+mn-cs"/>
            </a:rPr>
            <a:t>achieving</a:t>
          </a:r>
          <a:r>
            <a:rPr lang="fr-CA" sz="1800" kern="1200" dirty="0">
              <a:latin typeface="Calibri" panose="020F0502020204030204"/>
              <a:ea typeface="+mn-ea"/>
              <a:cs typeface="+mn-cs"/>
            </a:rPr>
            <a:t> </a:t>
          </a:r>
          <a:r>
            <a:rPr lang="fr-CA" sz="1800" kern="1200" dirty="0" err="1">
              <a:latin typeface="Calibri" panose="020F0502020204030204"/>
              <a:ea typeface="+mn-ea"/>
              <a:cs typeface="+mn-cs"/>
            </a:rPr>
            <a:t>success</a:t>
          </a:r>
          <a:endParaRPr lang="en-US" sz="1800" kern="1200" dirty="0">
            <a:latin typeface="Calibri" panose="020F0502020204030204"/>
            <a:ea typeface="+mn-ea"/>
            <a:cs typeface="+mn-cs"/>
          </a:endParaRPr>
        </a:p>
      </dsp:txBody>
      <dsp:txXfrm>
        <a:off x="2997080" y="1603385"/>
        <a:ext cx="2632299" cy="1479113"/>
      </dsp:txXfrm>
    </dsp:sp>
    <dsp:sp modelId="{4AB3E8C7-8283-4B0F-9CD0-C973D16F53DF}">
      <dsp:nvSpPr>
        <dsp:cNvPr id="0" name=""/>
        <dsp:cNvSpPr/>
      </dsp:nvSpPr>
      <dsp:spPr>
        <a:xfrm>
          <a:off x="5926979" y="633967"/>
          <a:ext cx="2632299" cy="961428"/>
        </a:xfrm>
        <a:prstGeom prst="rect">
          <a:avLst/>
        </a:prstGeom>
        <a:gradFill rotWithShape="0">
          <a:gsLst>
            <a:gs pos="0">
              <a:schemeClr val="accent5">
                <a:hueOff val="-3019373"/>
                <a:satOff val="-21386"/>
                <a:lumOff val="9019"/>
                <a:alphaOff val="0"/>
                <a:satMod val="103000"/>
                <a:lumMod val="102000"/>
                <a:tint val="94000"/>
              </a:schemeClr>
            </a:gs>
            <a:gs pos="50000">
              <a:schemeClr val="accent5">
                <a:hueOff val="-3019373"/>
                <a:satOff val="-21386"/>
                <a:lumOff val="9019"/>
                <a:alphaOff val="0"/>
                <a:satMod val="110000"/>
                <a:lumMod val="100000"/>
                <a:shade val="100000"/>
              </a:schemeClr>
            </a:gs>
            <a:gs pos="100000">
              <a:schemeClr val="accent5">
                <a:hueOff val="-3019373"/>
                <a:satOff val="-21386"/>
                <a:lumOff val="901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rgbClr val="00694E"/>
              </a:solidFill>
              <a:latin typeface="Calibri" panose="020F0502020204030204"/>
              <a:ea typeface="+mn-ea"/>
              <a:cs typeface="+mn-cs"/>
            </a:rPr>
            <a:t>Talk about </a:t>
          </a:r>
          <a:r>
            <a:rPr lang="fr-CA" sz="1800" b="1" kern="1200" dirty="0" err="1">
              <a:solidFill>
                <a:srgbClr val="00694E"/>
              </a:solidFill>
              <a:latin typeface="Calibri" panose="020F0502020204030204"/>
              <a:ea typeface="+mn-ea"/>
              <a:cs typeface="+mn-cs"/>
            </a:rPr>
            <a:t>your</a:t>
          </a:r>
          <a:r>
            <a:rPr lang="fr-CA" sz="1800" b="1" kern="1200" dirty="0">
              <a:solidFill>
                <a:srgbClr val="00694E"/>
              </a:solidFill>
              <a:latin typeface="Calibri" panose="020F0502020204030204"/>
              <a:ea typeface="+mn-ea"/>
              <a:cs typeface="+mn-cs"/>
            </a:rPr>
            <a:t> </a:t>
          </a:r>
          <a:r>
            <a:rPr lang="fr-CA" sz="1800" b="1" kern="1200" dirty="0" err="1">
              <a:solidFill>
                <a:srgbClr val="00694E"/>
              </a:solidFill>
              <a:latin typeface="Calibri" panose="020F0502020204030204"/>
              <a:ea typeface="+mn-ea"/>
              <a:cs typeface="+mn-cs"/>
            </a:rPr>
            <a:t>worries</a:t>
          </a:r>
          <a:endParaRPr lang="en-US" sz="1800" b="1" kern="1200" dirty="0">
            <a:solidFill>
              <a:srgbClr val="00694E"/>
            </a:solidFill>
            <a:latin typeface="Calibri" panose="020F0502020204030204"/>
            <a:ea typeface="+mn-ea"/>
            <a:cs typeface="+mn-cs"/>
          </a:endParaRPr>
        </a:p>
      </dsp:txBody>
      <dsp:txXfrm>
        <a:off x="5926979" y="633967"/>
        <a:ext cx="2632299" cy="961428"/>
      </dsp:txXfrm>
    </dsp:sp>
    <dsp:sp modelId="{8147BCE0-A6FC-4F69-914E-413AD91BCF13}">
      <dsp:nvSpPr>
        <dsp:cNvPr id="0" name=""/>
        <dsp:cNvSpPr/>
      </dsp:nvSpPr>
      <dsp:spPr>
        <a:xfrm>
          <a:off x="5935847" y="1603364"/>
          <a:ext cx="2632299" cy="1453618"/>
        </a:xfrm>
        <a:prstGeom prst="rect">
          <a:avLst/>
        </a:prstGeom>
        <a:solidFill>
          <a:schemeClr val="accent5">
            <a:tint val="40000"/>
            <a:alpha val="90000"/>
            <a:hueOff val="-2930284"/>
            <a:satOff val="-17332"/>
            <a:lumOff val="2471"/>
            <a:alphaOff val="0"/>
          </a:schemeClr>
        </a:solidFill>
        <a:ln w="6350" cap="flat" cmpd="sng" algn="ctr">
          <a:solidFill>
            <a:schemeClr val="accent5">
              <a:tint val="40000"/>
              <a:alpha val="90000"/>
              <a:hueOff val="-2930284"/>
              <a:satOff val="-17332"/>
              <a:lumOff val="2471"/>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a:latin typeface="Calibri" panose="020F0502020204030204"/>
              <a:ea typeface="+mn-ea"/>
              <a:cs typeface="+mn-cs"/>
            </a:rPr>
            <a:t>Communication helps to feel supported</a:t>
          </a:r>
          <a:endParaRPr lang="en-US" sz="1800" kern="1200">
            <a:latin typeface="Calibri" panose="020F0502020204030204"/>
            <a:ea typeface="+mn-ea"/>
            <a:cs typeface="+mn-cs"/>
          </a:endParaRPr>
        </a:p>
      </dsp:txBody>
      <dsp:txXfrm>
        <a:off x="5935847" y="1603364"/>
        <a:ext cx="2632299" cy="1453618"/>
      </dsp:txXfrm>
    </dsp:sp>
    <dsp:sp modelId="{58122856-F333-41CC-84D2-2F32FA418CD9}">
      <dsp:nvSpPr>
        <dsp:cNvPr id="0" name=""/>
        <dsp:cNvSpPr/>
      </dsp:nvSpPr>
      <dsp:spPr>
        <a:xfrm>
          <a:off x="8888587" y="638260"/>
          <a:ext cx="2632299" cy="961428"/>
        </a:xfrm>
        <a:prstGeom prst="rect">
          <a:avLst/>
        </a:prstGeom>
        <a:gradFill rotWithShape="0">
          <a:gsLst>
            <a:gs pos="0">
              <a:schemeClr val="accent5">
                <a:hueOff val="-4529059"/>
                <a:satOff val="-32079"/>
                <a:lumOff val="13529"/>
                <a:alphaOff val="0"/>
                <a:satMod val="103000"/>
                <a:lumMod val="102000"/>
                <a:tint val="94000"/>
              </a:schemeClr>
            </a:gs>
            <a:gs pos="50000">
              <a:schemeClr val="accent5">
                <a:hueOff val="-4529059"/>
                <a:satOff val="-32079"/>
                <a:lumOff val="13529"/>
                <a:alphaOff val="0"/>
                <a:satMod val="110000"/>
                <a:lumMod val="100000"/>
                <a:shade val="100000"/>
              </a:schemeClr>
            </a:gs>
            <a:gs pos="100000">
              <a:schemeClr val="accent5">
                <a:hueOff val="-4529059"/>
                <a:satOff val="-32079"/>
                <a:lumOff val="1352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b="1" kern="1200" dirty="0" err="1">
              <a:solidFill>
                <a:srgbClr val="00694E"/>
              </a:solidFill>
              <a:latin typeface="Calibri" panose="020F0502020204030204"/>
              <a:ea typeface="+mn-ea"/>
              <a:cs typeface="+mn-cs"/>
            </a:rPr>
            <a:t>Recognize</a:t>
          </a:r>
          <a:r>
            <a:rPr lang="fr-CA" sz="1800" b="1" kern="1200" dirty="0">
              <a:solidFill>
                <a:srgbClr val="00694E"/>
              </a:solidFill>
              <a:latin typeface="Calibri" panose="020F0502020204030204"/>
              <a:ea typeface="+mn-ea"/>
              <a:cs typeface="+mn-cs"/>
            </a:rPr>
            <a:t> </a:t>
          </a:r>
          <a:r>
            <a:rPr lang="fr-CA" sz="1800" b="1" kern="1200" dirty="0" err="1">
              <a:solidFill>
                <a:srgbClr val="00694E"/>
              </a:solidFill>
              <a:latin typeface="Calibri" panose="020F0502020204030204"/>
              <a:ea typeface="+mn-ea"/>
              <a:cs typeface="+mn-cs"/>
            </a:rPr>
            <a:t>unhealthy</a:t>
          </a:r>
          <a:r>
            <a:rPr lang="fr-CA" sz="1800" b="1" kern="1200" dirty="0">
              <a:solidFill>
                <a:srgbClr val="00694E"/>
              </a:solidFill>
              <a:latin typeface="Calibri" panose="020F0502020204030204"/>
              <a:ea typeface="+mn-ea"/>
              <a:cs typeface="+mn-cs"/>
            </a:rPr>
            <a:t> habits(</a:t>
          </a:r>
          <a:r>
            <a:rPr lang="fr-CA" sz="1800" b="1" kern="1200" dirty="0" err="1">
              <a:solidFill>
                <a:srgbClr val="00694E"/>
              </a:solidFill>
              <a:latin typeface="Calibri" panose="020F0502020204030204"/>
              <a:ea typeface="+mn-ea"/>
              <a:cs typeface="+mn-cs"/>
            </a:rPr>
            <a:t>challenging</a:t>
          </a:r>
          <a:r>
            <a:rPr lang="fr-CA" sz="1800" b="1" kern="1200" dirty="0">
              <a:solidFill>
                <a:srgbClr val="00694E"/>
              </a:solidFill>
              <a:latin typeface="Calibri" panose="020F0502020204030204"/>
              <a:ea typeface="+mn-ea"/>
              <a:cs typeface="+mn-cs"/>
            </a:rPr>
            <a:t> to change an </a:t>
          </a:r>
          <a:r>
            <a:rPr lang="fr-CA" sz="1800" b="1" kern="1200" dirty="0" err="1">
              <a:solidFill>
                <a:srgbClr val="00694E"/>
              </a:solidFill>
              <a:latin typeface="Calibri" panose="020F0502020204030204"/>
              <a:ea typeface="+mn-ea"/>
              <a:cs typeface="+mn-cs"/>
            </a:rPr>
            <a:t>old</a:t>
          </a:r>
          <a:r>
            <a:rPr lang="fr-CA" sz="1800" b="1" kern="1200" dirty="0">
              <a:solidFill>
                <a:srgbClr val="00694E"/>
              </a:solidFill>
              <a:latin typeface="Calibri" panose="020F0502020204030204"/>
              <a:ea typeface="+mn-ea"/>
              <a:cs typeface="+mn-cs"/>
            </a:rPr>
            <a:t> habit)</a:t>
          </a:r>
          <a:endParaRPr lang="en-US" sz="1800" b="1" kern="1200" dirty="0">
            <a:solidFill>
              <a:srgbClr val="00694E"/>
            </a:solidFill>
            <a:latin typeface="Calibri" panose="020F0502020204030204"/>
            <a:ea typeface="+mn-ea"/>
            <a:cs typeface="+mn-cs"/>
          </a:endParaRPr>
        </a:p>
      </dsp:txBody>
      <dsp:txXfrm>
        <a:off x="8888587" y="638260"/>
        <a:ext cx="2632299" cy="961428"/>
      </dsp:txXfrm>
    </dsp:sp>
    <dsp:sp modelId="{35C1D895-1976-4573-9D2A-F961BAB32724}">
      <dsp:nvSpPr>
        <dsp:cNvPr id="0" name=""/>
        <dsp:cNvSpPr/>
      </dsp:nvSpPr>
      <dsp:spPr>
        <a:xfrm>
          <a:off x="8892350" y="1598901"/>
          <a:ext cx="2632299" cy="1436444"/>
        </a:xfrm>
        <a:prstGeom prst="rect">
          <a:avLst/>
        </a:prstGeom>
        <a:solidFill>
          <a:schemeClr val="accent5">
            <a:tint val="40000"/>
            <a:alpha val="90000"/>
            <a:hueOff val="-4395427"/>
            <a:satOff val="-25998"/>
            <a:lumOff val="3706"/>
            <a:alphaOff val="0"/>
          </a:schemeClr>
        </a:solidFill>
        <a:ln w="6350" cap="flat" cmpd="sng" algn="ctr">
          <a:solidFill>
            <a:schemeClr val="accent5">
              <a:tint val="40000"/>
              <a:alpha val="90000"/>
              <a:hueOff val="-4395427"/>
              <a:satOff val="-25998"/>
              <a:lumOff val="370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err="1">
              <a:latin typeface="Calibri" panose="020F0502020204030204"/>
              <a:ea typeface="+mn-ea"/>
              <a:cs typeface="+mn-cs"/>
            </a:rPr>
            <a:t>Research</a:t>
          </a:r>
          <a:r>
            <a:rPr lang="fr-CA" sz="1800" kern="1200" dirty="0">
              <a:latin typeface="Calibri" panose="020F0502020204030204"/>
              <a:ea typeface="+mn-ea"/>
              <a:cs typeface="+mn-cs"/>
            </a:rPr>
            <a:t> shows </a:t>
          </a:r>
          <a:r>
            <a:rPr lang="fr-CA" sz="1800" kern="1200" dirty="0" err="1">
              <a:latin typeface="Calibri" panose="020F0502020204030204"/>
              <a:ea typeface="+mn-ea"/>
              <a:cs typeface="+mn-cs"/>
            </a:rPr>
            <a:t>it</a:t>
          </a:r>
          <a:r>
            <a:rPr lang="fr-CA" sz="1800" kern="1200" dirty="0">
              <a:latin typeface="Calibri" panose="020F0502020204030204"/>
              <a:ea typeface="+mn-ea"/>
              <a:cs typeface="+mn-cs"/>
            </a:rPr>
            <a:t> </a:t>
          </a:r>
          <a:r>
            <a:rPr lang="fr-CA" sz="1800" kern="1200" dirty="0" err="1">
              <a:latin typeface="Calibri" panose="020F0502020204030204"/>
              <a:ea typeface="+mn-ea"/>
              <a:cs typeface="+mn-cs"/>
            </a:rPr>
            <a:t>takes</a:t>
          </a:r>
          <a:r>
            <a:rPr lang="fr-CA" sz="1800" kern="1200" dirty="0">
              <a:latin typeface="Calibri" panose="020F0502020204030204"/>
              <a:ea typeface="+mn-ea"/>
              <a:cs typeface="+mn-cs"/>
            </a:rPr>
            <a:t> 21 </a:t>
          </a:r>
          <a:r>
            <a:rPr lang="fr-CA" sz="1800" kern="1200" dirty="0" err="1">
              <a:latin typeface="Calibri" panose="020F0502020204030204"/>
              <a:ea typeface="+mn-ea"/>
              <a:cs typeface="+mn-cs"/>
            </a:rPr>
            <a:t>days</a:t>
          </a:r>
          <a:r>
            <a:rPr lang="fr-CA" sz="1800" kern="1200" dirty="0">
              <a:latin typeface="Calibri" panose="020F0502020204030204"/>
              <a:ea typeface="+mn-ea"/>
              <a:cs typeface="+mn-cs"/>
            </a:rPr>
            <a:t> to break a habit</a:t>
          </a:r>
          <a:endParaRPr lang="en-US" sz="1800" kern="1200" dirty="0">
            <a:latin typeface="Calibri" panose="020F0502020204030204"/>
            <a:ea typeface="+mn-ea"/>
            <a:cs typeface="+mn-cs"/>
          </a:endParaRPr>
        </a:p>
      </dsp:txBody>
      <dsp:txXfrm>
        <a:off x="8892350" y="1598901"/>
        <a:ext cx="2632299" cy="1436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83B84-17BA-4175-AF33-2E270F6F9368}">
      <dsp:nvSpPr>
        <dsp:cNvPr id="0" name=""/>
        <dsp:cNvSpPr/>
      </dsp:nvSpPr>
      <dsp:spPr>
        <a:xfrm>
          <a:off x="0" y="32482"/>
          <a:ext cx="2669751" cy="10368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rgbClr val="00694E"/>
              </a:solidFill>
              <a:latin typeface="Calibri" panose="020F0502020204030204" pitchFamily="34" charset="0"/>
              <a:cs typeface="Calibri" panose="020F0502020204030204" pitchFamily="34" charset="0"/>
            </a:rPr>
            <a:t>Substitute </a:t>
          </a:r>
          <a:r>
            <a:rPr lang="fr-CA" sz="2000" b="1" kern="1200" dirty="0" err="1">
              <a:solidFill>
                <a:srgbClr val="00694E"/>
              </a:solidFill>
              <a:latin typeface="Calibri" panose="020F0502020204030204" pitchFamily="34" charset="0"/>
              <a:cs typeface="Calibri" panose="020F0502020204030204" pitchFamily="34" charset="0"/>
            </a:rPr>
            <a:t>your</a:t>
          </a:r>
          <a:r>
            <a:rPr lang="fr-CA" sz="2000" b="1" kern="1200" dirty="0">
              <a:solidFill>
                <a:srgbClr val="00694E"/>
              </a:solidFill>
              <a:latin typeface="Calibri" panose="020F0502020204030204" pitchFamily="34" charset="0"/>
              <a:cs typeface="Calibri" panose="020F0502020204030204" pitchFamily="34" charset="0"/>
            </a:rPr>
            <a:t> </a:t>
          </a:r>
          <a:r>
            <a:rPr lang="fr-CA" sz="2000" b="1" kern="1200" dirty="0" err="1">
              <a:solidFill>
                <a:srgbClr val="00694E"/>
              </a:solidFill>
              <a:latin typeface="Calibri" panose="020F0502020204030204" pitchFamily="34" charset="0"/>
              <a:cs typeface="Calibri" panose="020F0502020204030204" pitchFamily="34" charset="0"/>
            </a:rPr>
            <a:t>old</a:t>
          </a:r>
          <a:r>
            <a:rPr lang="fr-CA" sz="2000" b="1" kern="1200" dirty="0">
              <a:solidFill>
                <a:srgbClr val="00694E"/>
              </a:solidFill>
              <a:latin typeface="Calibri" panose="020F0502020204030204" pitchFamily="34" charset="0"/>
              <a:cs typeface="Calibri" panose="020F0502020204030204" pitchFamily="34" charset="0"/>
            </a:rPr>
            <a:t> habits to </a:t>
          </a:r>
          <a:r>
            <a:rPr lang="fr-CA" sz="2000" b="1" kern="1200" dirty="0" err="1">
              <a:solidFill>
                <a:srgbClr val="00694E"/>
              </a:solidFill>
              <a:latin typeface="Calibri" panose="020F0502020204030204" pitchFamily="34" charset="0"/>
              <a:cs typeface="Calibri" panose="020F0502020204030204" pitchFamily="34" charset="0"/>
            </a:rPr>
            <a:t>healthier</a:t>
          </a:r>
          <a:r>
            <a:rPr lang="fr-CA" sz="2000" b="1" kern="1200" dirty="0">
              <a:solidFill>
                <a:srgbClr val="00694E"/>
              </a:solidFill>
              <a:latin typeface="Calibri" panose="020F0502020204030204" pitchFamily="34" charset="0"/>
              <a:cs typeface="Calibri" panose="020F0502020204030204" pitchFamily="34" charset="0"/>
            </a:rPr>
            <a:t> habits</a:t>
          </a:r>
          <a:endParaRPr lang="en-US" sz="2000" b="1" kern="1200" dirty="0">
            <a:solidFill>
              <a:srgbClr val="00694E"/>
            </a:solidFill>
            <a:latin typeface="Calibri" panose="020F0502020204030204" pitchFamily="34" charset="0"/>
            <a:ea typeface="+mn-ea"/>
            <a:cs typeface="Calibri" panose="020F0502020204030204" pitchFamily="34" charset="0"/>
          </a:endParaRPr>
        </a:p>
      </dsp:txBody>
      <dsp:txXfrm>
        <a:off x="0" y="32482"/>
        <a:ext cx="2669751" cy="1036800"/>
      </dsp:txXfrm>
    </dsp:sp>
    <dsp:sp modelId="{DBBA30D8-2F55-48ED-BA4F-5353B712FF16}">
      <dsp:nvSpPr>
        <dsp:cNvPr id="0" name=""/>
        <dsp:cNvSpPr/>
      </dsp:nvSpPr>
      <dsp:spPr>
        <a:xfrm>
          <a:off x="0" y="1069282"/>
          <a:ext cx="2669751" cy="158112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err="1">
              <a:latin typeface="Calibri" panose="020F0502020204030204" pitchFamily="34" charset="0"/>
              <a:cs typeface="Calibri" panose="020F0502020204030204" pitchFamily="34" charset="0"/>
            </a:rPr>
            <a:t>Better</a:t>
          </a:r>
          <a:r>
            <a:rPr lang="fr-CA" sz="1800" kern="1200" dirty="0">
              <a:latin typeface="Calibri" panose="020F0502020204030204" pitchFamily="34" charset="0"/>
              <a:cs typeface="Calibri" panose="020F0502020204030204" pitchFamily="34" charset="0"/>
            </a:rPr>
            <a:t> habits </a:t>
          </a:r>
          <a:r>
            <a:rPr lang="fr-CA" sz="1800" kern="1200" dirty="0" err="1">
              <a:latin typeface="Calibri" panose="020F0502020204030204" pitchFamily="34" charset="0"/>
              <a:cs typeface="Calibri" panose="020F0502020204030204" pitchFamily="34" charset="0"/>
            </a:rPr>
            <a:t>reduce</a:t>
          </a:r>
          <a:r>
            <a:rPr lang="fr-CA" sz="1800" kern="1200" dirty="0">
              <a:latin typeface="Calibri" panose="020F0502020204030204" pitchFamily="34" charset="0"/>
              <a:cs typeface="Calibri" panose="020F0502020204030204" pitchFamily="34" charset="0"/>
            </a:rPr>
            <a:t> stress</a:t>
          </a:r>
          <a:endParaRPr lang="en-US" sz="1800" kern="1200" dirty="0">
            <a:latin typeface="Calibri" panose="020F0502020204030204" pitchFamily="34" charset="0"/>
            <a:ea typeface="+mn-ea"/>
            <a:cs typeface="Calibri" panose="020F0502020204030204" pitchFamily="34" charset="0"/>
          </a:endParaRPr>
        </a:p>
      </dsp:txBody>
      <dsp:txXfrm>
        <a:off x="0" y="1069282"/>
        <a:ext cx="2669751" cy="1581120"/>
      </dsp:txXfrm>
    </dsp:sp>
    <dsp:sp modelId="{CF5CAB3F-FEBA-4A7D-94F1-FEF892F06AB5}">
      <dsp:nvSpPr>
        <dsp:cNvPr id="0" name=""/>
        <dsp:cNvSpPr/>
      </dsp:nvSpPr>
      <dsp:spPr>
        <a:xfrm>
          <a:off x="2841858" y="32482"/>
          <a:ext cx="2669751" cy="1036800"/>
        </a:xfrm>
        <a:prstGeom prst="rect">
          <a:avLst/>
        </a:prstGeom>
        <a:gradFill rotWithShape="0">
          <a:gsLst>
            <a:gs pos="0">
              <a:schemeClr val="accent5">
                <a:hueOff val="-2264529"/>
                <a:satOff val="-16039"/>
                <a:lumOff val="6765"/>
                <a:alphaOff val="0"/>
                <a:satMod val="103000"/>
                <a:lumMod val="102000"/>
                <a:tint val="94000"/>
              </a:schemeClr>
            </a:gs>
            <a:gs pos="50000">
              <a:schemeClr val="accent5">
                <a:hueOff val="-2264529"/>
                <a:satOff val="-16039"/>
                <a:lumOff val="6765"/>
                <a:alphaOff val="0"/>
                <a:satMod val="110000"/>
                <a:lumMod val="100000"/>
                <a:shade val="100000"/>
              </a:schemeClr>
            </a:gs>
            <a:gs pos="100000">
              <a:schemeClr val="accent5">
                <a:hueOff val="-2264529"/>
                <a:satOff val="-16039"/>
                <a:lumOff val="6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err="1">
              <a:solidFill>
                <a:srgbClr val="00694E"/>
              </a:solidFill>
              <a:latin typeface="Calibri" panose="020F0502020204030204" pitchFamily="34" charset="0"/>
              <a:cs typeface="Calibri" panose="020F0502020204030204" pitchFamily="34" charset="0"/>
            </a:rPr>
            <a:t>Review</a:t>
          </a:r>
          <a:r>
            <a:rPr lang="fr-CA" sz="2000" b="1" kern="1200" dirty="0">
              <a:solidFill>
                <a:srgbClr val="00694E"/>
              </a:solidFill>
              <a:latin typeface="Calibri" panose="020F0502020204030204" pitchFamily="34" charset="0"/>
              <a:cs typeface="Calibri" panose="020F0502020204030204" pitchFamily="34" charset="0"/>
            </a:rPr>
            <a:t> </a:t>
          </a:r>
          <a:r>
            <a:rPr lang="fr-CA" sz="2000" b="1" kern="1200" dirty="0" err="1">
              <a:solidFill>
                <a:srgbClr val="00694E"/>
              </a:solidFill>
              <a:latin typeface="Calibri" panose="020F0502020204030204" pitchFamily="34" charset="0"/>
              <a:cs typeface="Calibri" panose="020F0502020204030204" pitchFamily="34" charset="0"/>
            </a:rPr>
            <a:t>your</a:t>
          </a:r>
          <a:r>
            <a:rPr lang="fr-CA" sz="2000" b="1" kern="1200" dirty="0">
              <a:solidFill>
                <a:srgbClr val="00694E"/>
              </a:solidFill>
              <a:latin typeface="Calibri" panose="020F0502020204030204" pitchFamily="34" charset="0"/>
              <a:cs typeface="Calibri" panose="020F0502020204030204" pitchFamily="34" charset="0"/>
            </a:rPr>
            <a:t> plan and </a:t>
          </a:r>
          <a:r>
            <a:rPr lang="fr-CA" sz="2000" b="1" kern="1200" dirty="0" err="1">
              <a:solidFill>
                <a:srgbClr val="00694E"/>
              </a:solidFill>
              <a:latin typeface="Calibri" panose="020F0502020204030204" pitchFamily="34" charset="0"/>
              <a:cs typeface="Calibri" panose="020F0502020204030204" pitchFamily="34" charset="0"/>
            </a:rPr>
            <a:t>don’t</a:t>
          </a:r>
          <a:r>
            <a:rPr lang="fr-CA" sz="2000" b="1" kern="1200" dirty="0">
              <a:solidFill>
                <a:srgbClr val="00694E"/>
              </a:solidFill>
              <a:latin typeface="Calibri" panose="020F0502020204030204" pitchFamily="34" charset="0"/>
              <a:cs typeface="Calibri" panose="020F0502020204030204" pitchFamily="34" charset="0"/>
            </a:rPr>
            <a:t> </a:t>
          </a:r>
          <a:r>
            <a:rPr lang="fr-CA" sz="2000" b="1" kern="1200" dirty="0" err="1">
              <a:solidFill>
                <a:srgbClr val="00694E"/>
              </a:solidFill>
              <a:latin typeface="Calibri" panose="020F0502020204030204" pitchFamily="34" charset="0"/>
              <a:cs typeface="Calibri" panose="020F0502020204030204" pitchFamily="34" charset="0"/>
            </a:rPr>
            <a:t>be</a:t>
          </a:r>
          <a:r>
            <a:rPr lang="fr-CA" sz="2000" b="1" kern="1200" dirty="0">
              <a:solidFill>
                <a:srgbClr val="00694E"/>
              </a:solidFill>
              <a:latin typeface="Calibri" panose="020F0502020204030204" pitchFamily="34" charset="0"/>
              <a:cs typeface="Calibri" panose="020F0502020204030204" pitchFamily="34" charset="0"/>
            </a:rPr>
            <a:t> </a:t>
          </a:r>
          <a:r>
            <a:rPr lang="fr-CA" sz="2000" b="1" kern="1200" dirty="0" err="1">
              <a:solidFill>
                <a:srgbClr val="00694E"/>
              </a:solidFill>
              <a:latin typeface="Calibri" panose="020F0502020204030204" pitchFamily="34" charset="0"/>
              <a:cs typeface="Calibri" panose="020F0502020204030204" pitchFamily="34" charset="0"/>
            </a:rPr>
            <a:t>afraid</a:t>
          </a:r>
          <a:r>
            <a:rPr lang="fr-CA" sz="2000" b="1" kern="1200" dirty="0">
              <a:solidFill>
                <a:srgbClr val="00694E"/>
              </a:solidFill>
              <a:latin typeface="Calibri" panose="020F0502020204030204" pitchFamily="34" charset="0"/>
              <a:cs typeface="Calibri" panose="020F0502020204030204" pitchFamily="34" charset="0"/>
            </a:rPr>
            <a:t> to </a:t>
          </a:r>
          <a:r>
            <a:rPr lang="fr-CA" sz="2000" b="1" kern="1200" dirty="0" err="1">
              <a:solidFill>
                <a:srgbClr val="00694E"/>
              </a:solidFill>
              <a:latin typeface="Calibri" panose="020F0502020204030204" pitchFamily="34" charset="0"/>
              <a:cs typeface="Calibri" panose="020F0502020204030204" pitchFamily="34" charset="0"/>
            </a:rPr>
            <a:t>adjust</a:t>
          </a:r>
          <a:r>
            <a:rPr lang="fr-CA" sz="2000" b="1" kern="1200" dirty="0">
              <a:solidFill>
                <a:srgbClr val="00694E"/>
              </a:solidFill>
              <a:latin typeface="Calibri" panose="020F0502020204030204" pitchFamily="34" charset="0"/>
              <a:cs typeface="Calibri" panose="020F0502020204030204" pitchFamily="34" charset="0"/>
            </a:rPr>
            <a:t> </a:t>
          </a:r>
          <a:r>
            <a:rPr lang="fr-CA" sz="2000" b="1" kern="1200" dirty="0" err="1">
              <a:solidFill>
                <a:srgbClr val="00694E"/>
              </a:solidFill>
              <a:latin typeface="Calibri" panose="020F0502020204030204" pitchFamily="34" charset="0"/>
              <a:cs typeface="Calibri" panose="020F0502020204030204" pitchFamily="34" charset="0"/>
            </a:rPr>
            <a:t>it</a:t>
          </a:r>
          <a:endParaRPr lang="en-US" sz="2000" b="1" kern="1200" dirty="0">
            <a:solidFill>
              <a:srgbClr val="00694E"/>
            </a:solidFill>
            <a:latin typeface="Calibri" panose="020F0502020204030204" pitchFamily="34" charset="0"/>
            <a:ea typeface="+mn-ea"/>
            <a:cs typeface="Calibri" panose="020F0502020204030204" pitchFamily="34" charset="0"/>
          </a:endParaRPr>
        </a:p>
      </dsp:txBody>
      <dsp:txXfrm>
        <a:off x="2841858" y="32482"/>
        <a:ext cx="2669751" cy="1036800"/>
      </dsp:txXfrm>
    </dsp:sp>
    <dsp:sp modelId="{AC12F73C-8513-4817-A523-04F0BA8D4086}">
      <dsp:nvSpPr>
        <dsp:cNvPr id="0" name=""/>
        <dsp:cNvSpPr/>
      </dsp:nvSpPr>
      <dsp:spPr>
        <a:xfrm>
          <a:off x="2841858" y="1069282"/>
          <a:ext cx="2669751" cy="1581120"/>
        </a:xfrm>
        <a:prstGeom prst="rect">
          <a:avLst/>
        </a:prstGeom>
        <a:solidFill>
          <a:schemeClr val="accent5">
            <a:tint val="40000"/>
            <a:alpha val="90000"/>
            <a:hueOff val="-2197713"/>
            <a:satOff val="-12999"/>
            <a:lumOff val="1853"/>
            <a:alphaOff val="0"/>
          </a:schemeClr>
        </a:solidFill>
        <a:ln w="6350" cap="flat" cmpd="sng" algn="ctr">
          <a:solidFill>
            <a:schemeClr val="accent5">
              <a:tint val="40000"/>
              <a:alpha val="90000"/>
              <a:hueOff val="-2197713"/>
              <a:satOff val="-12999"/>
              <a:lumOff val="1853"/>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pitchFamily="34" charset="0"/>
              <a:cs typeface="Calibri" panose="020F0502020204030204" pitchFamily="34" charset="0"/>
            </a:rPr>
            <a:t>Regular </a:t>
          </a:r>
          <a:r>
            <a:rPr lang="fr-CA" sz="1800" kern="1200" dirty="0" err="1">
              <a:latin typeface="Calibri" panose="020F0502020204030204" pitchFamily="34" charset="0"/>
              <a:cs typeface="Calibri" panose="020F0502020204030204" pitchFamily="34" charset="0"/>
            </a:rPr>
            <a:t>review</a:t>
          </a:r>
          <a:r>
            <a:rPr lang="fr-CA" sz="1800" kern="1200" dirty="0">
              <a:latin typeface="Calibri" panose="020F0502020204030204" pitchFamily="34" charset="0"/>
              <a:cs typeface="Calibri" panose="020F0502020204030204" pitchFamily="34" charset="0"/>
            </a:rPr>
            <a:t> of a plan </a:t>
          </a:r>
          <a:r>
            <a:rPr lang="fr-CA" sz="1800" kern="1200" dirty="0" err="1">
              <a:latin typeface="Calibri" panose="020F0502020204030204" pitchFamily="34" charset="0"/>
              <a:cs typeface="Calibri" panose="020F0502020204030204" pitchFamily="34" charset="0"/>
            </a:rPr>
            <a:t>helps</a:t>
          </a:r>
          <a:r>
            <a:rPr lang="fr-CA" sz="1800" kern="1200" dirty="0">
              <a:latin typeface="Calibri" panose="020F0502020204030204" pitchFamily="34" charset="0"/>
              <a:cs typeface="Calibri" panose="020F0502020204030204" pitchFamily="34" charset="0"/>
            </a:rPr>
            <a:t> </a:t>
          </a:r>
          <a:r>
            <a:rPr lang="fr-CA" sz="1800" kern="1200" dirty="0" err="1">
              <a:latin typeface="Calibri" panose="020F0502020204030204" pitchFamily="34" charset="0"/>
              <a:cs typeface="Calibri" panose="020F0502020204030204" pitchFamily="34" charset="0"/>
            </a:rPr>
            <a:t>with</a:t>
          </a:r>
          <a:r>
            <a:rPr lang="fr-CA" sz="1800" kern="1200" dirty="0">
              <a:latin typeface="Calibri" panose="020F0502020204030204" pitchFamily="34" charset="0"/>
              <a:cs typeface="Calibri" panose="020F0502020204030204" pitchFamily="34" charset="0"/>
            </a:rPr>
            <a:t> </a:t>
          </a:r>
          <a:r>
            <a:rPr lang="fr-CA" sz="1800" kern="1200" dirty="0" err="1">
              <a:latin typeface="Calibri" panose="020F0502020204030204" pitchFamily="34" charset="0"/>
              <a:cs typeface="Calibri" panose="020F0502020204030204" pitchFamily="34" charset="0"/>
            </a:rPr>
            <a:t>accomplishing</a:t>
          </a:r>
          <a:r>
            <a:rPr lang="fr-CA" sz="1800" kern="1200" dirty="0">
              <a:latin typeface="Calibri" panose="020F0502020204030204" pitchFamily="34" charset="0"/>
              <a:cs typeface="Calibri" panose="020F0502020204030204" pitchFamily="34" charset="0"/>
            </a:rPr>
            <a:t> </a:t>
          </a:r>
          <a:r>
            <a:rPr lang="fr-CA" sz="1800" kern="1200" dirty="0" err="1">
              <a:latin typeface="Calibri" panose="020F0502020204030204" pitchFamily="34" charset="0"/>
              <a:cs typeface="Calibri" panose="020F0502020204030204" pitchFamily="34" charset="0"/>
            </a:rPr>
            <a:t>your</a:t>
          </a:r>
          <a:r>
            <a:rPr lang="fr-CA" sz="1800" kern="1200" dirty="0">
              <a:latin typeface="Calibri" panose="020F0502020204030204" pitchFamily="34" charset="0"/>
              <a:cs typeface="Calibri" panose="020F0502020204030204" pitchFamily="34" charset="0"/>
            </a:rPr>
            <a:t> goals</a:t>
          </a:r>
          <a:endParaRPr lang="en-US" sz="1800" kern="1200" dirty="0">
            <a:latin typeface="Calibri" panose="020F0502020204030204" pitchFamily="34" charset="0"/>
            <a:ea typeface="+mn-ea"/>
            <a:cs typeface="Calibri" panose="020F0502020204030204" pitchFamily="34" charset="0"/>
          </a:endParaRPr>
        </a:p>
      </dsp:txBody>
      <dsp:txXfrm>
        <a:off x="2841858" y="1069282"/>
        <a:ext cx="2669751" cy="1581120"/>
      </dsp:txXfrm>
    </dsp:sp>
    <dsp:sp modelId="{4AB3E8C7-8283-4B0F-9CD0-C973D16F53DF}">
      <dsp:nvSpPr>
        <dsp:cNvPr id="0" name=""/>
        <dsp:cNvSpPr/>
      </dsp:nvSpPr>
      <dsp:spPr>
        <a:xfrm>
          <a:off x="5707622" y="32482"/>
          <a:ext cx="2669751" cy="1036800"/>
        </a:xfrm>
        <a:prstGeom prst="rect">
          <a:avLst/>
        </a:prstGeom>
        <a:gradFill rotWithShape="0">
          <a:gsLst>
            <a:gs pos="0">
              <a:schemeClr val="accent5">
                <a:hueOff val="-4529059"/>
                <a:satOff val="-32079"/>
                <a:lumOff val="13529"/>
                <a:alphaOff val="0"/>
                <a:satMod val="103000"/>
                <a:lumMod val="102000"/>
                <a:tint val="94000"/>
              </a:schemeClr>
            </a:gs>
            <a:gs pos="50000">
              <a:schemeClr val="accent5">
                <a:hueOff val="-4529059"/>
                <a:satOff val="-32079"/>
                <a:lumOff val="13529"/>
                <a:alphaOff val="0"/>
                <a:satMod val="110000"/>
                <a:lumMod val="100000"/>
                <a:shade val="100000"/>
              </a:schemeClr>
            </a:gs>
            <a:gs pos="100000">
              <a:schemeClr val="accent5">
                <a:hueOff val="-4529059"/>
                <a:satOff val="-32079"/>
                <a:lumOff val="1352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rgbClr val="00694E"/>
              </a:solidFill>
              <a:latin typeface="Calibri" panose="020F0502020204030204" pitchFamily="34" charset="0"/>
              <a:cs typeface="Calibri" panose="020F0502020204030204" pitchFamily="34" charset="0"/>
            </a:rPr>
            <a:t>Track </a:t>
          </a:r>
          <a:r>
            <a:rPr lang="fr-CA" sz="2000" b="1" kern="1200" dirty="0" err="1">
              <a:solidFill>
                <a:srgbClr val="00694E"/>
              </a:solidFill>
              <a:latin typeface="Calibri" panose="020F0502020204030204" pitchFamily="34" charset="0"/>
              <a:cs typeface="Calibri" panose="020F0502020204030204" pitchFamily="34" charset="0"/>
            </a:rPr>
            <a:t>your</a:t>
          </a:r>
          <a:r>
            <a:rPr lang="fr-CA" sz="2000" b="1" kern="1200" dirty="0">
              <a:solidFill>
                <a:srgbClr val="00694E"/>
              </a:solidFill>
              <a:latin typeface="Calibri" panose="020F0502020204030204" pitchFamily="34" charset="0"/>
              <a:cs typeface="Calibri" panose="020F0502020204030204" pitchFamily="34" charset="0"/>
            </a:rPr>
            <a:t> </a:t>
          </a:r>
          <a:r>
            <a:rPr lang="fr-CA" sz="2000" b="1" kern="1200" dirty="0" err="1">
              <a:solidFill>
                <a:srgbClr val="00694E"/>
              </a:solidFill>
              <a:latin typeface="Calibri" panose="020F0502020204030204" pitchFamily="34" charset="0"/>
              <a:cs typeface="Calibri" panose="020F0502020204030204" pitchFamily="34" charset="0"/>
            </a:rPr>
            <a:t>progess</a:t>
          </a:r>
          <a:r>
            <a:rPr lang="fr-CA" sz="2000" b="1" kern="1200" dirty="0">
              <a:solidFill>
                <a:srgbClr val="00694E"/>
              </a:solidFill>
              <a:latin typeface="Calibri" panose="020F0502020204030204" pitchFamily="34" charset="0"/>
              <a:cs typeface="Calibri" panose="020F0502020204030204" pitchFamily="34" charset="0"/>
            </a:rPr>
            <a:t> and </a:t>
          </a:r>
          <a:r>
            <a:rPr lang="fr-CA" sz="2000" b="1" kern="1200" dirty="0" err="1">
              <a:solidFill>
                <a:srgbClr val="00694E"/>
              </a:solidFill>
              <a:latin typeface="Calibri" panose="020F0502020204030204" pitchFamily="34" charset="0"/>
              <a:cs typeface="Calibri" panose="020F0502020204030204" pitchFamily="34" charset="0"/>
            </a:rPr>
            <a:t>celebrate</a:t>
          </a:r>
          <a:r>
            <a:rPr lang="fr-CA" sz="2000" b="1" kern="1200" dirty="0">
              <a:solidFill>
                <a:srgbClr val="00694E"/>
              </a:solidFill>
              <a:latin typeface="Calibri" panose="020F0502020204030204" pitchFamily="34" charset="0"/>
              <a:cs typeface="Calibri" panose="020F0502020204030204" pitchFamily="34" charset="0"/>
            </a:rPr>
            <a:t> </a:t>
          </a:r>
          <a:r>
            <a:rPr lang="fr-CA" sz="2000" b="1" kern="1200" dirty="0" err="1">
              <a:solidFill>
                <a:srgbClr val="00694E"/>
              </a:solidFill>
              <a:latin typeface="Calibri" panose="020F0502020204030204" pitchFamily="34" charset="0"/>
              <a:cs typeface="Calibri" panose="020F0502020204030204" pitchFamily="34" charset="0"/>
            </a:rPr>
            <a:t>small</a:t>
          </a:r>
          <a:r>
            <a:rPr lang="fr-CA" sz="2000" b="1" kern="1200" dirty="0">
              <a:solidFill>
                <a:srgbClr val="00694E"/>
              </a:solidFill>
              <a:latin typeface="Calibri" panose="020F0502020204030204" pitchFamily="34" charset="0"/>
              <a:cs typeface="Calibri" panose="020F0502020204030204" pitchFamily="34" charset="0"/>
            </a:rPr>
            <a:t> </a:t>
          </a:r>
          <a:r>
            <a:rPr lang="fr-CA" sz="2000" b="1" kern="1200" dirty="0" err="1">
              <a:solidFill>
                <a:srgbClr val="00694E"/>
              </a:solidFill>
              <a:latin typeface="Calibri" panose="020F0502020204030204" pitchFamily="34" charset="0"/>
              <a:cs typeface="Calibri" panose="020F0502020204030204" pitchFamily="34" charset="0"/>
            </a:rPr>
            <a:t>milestones</a:t>
          </a:r>
          <a:endParaRPr lang="en-US" sz="2000" b="1" kern="1200" dirty="0">
            <a:solidFill>
              <a:srgbClr val="00694E"/>
            </a:solidFill>
            <a:latin typeface="Calibri" panose="020F0502020204030204" pitchFamily="34" charset="0"/>
            <a:ea typeface="+mn-ea"/>
            <a:cs typeface="Calibri" panose="020F0502020204030204" pitchFamily="34" charset="0"/>
          </a:endParaRPr>
        </a:p>
      </dsp:txBody>
      <dsp:txXfrm>
        <a:off x="5707622" y="32482"/>
        <a:ext cx="2669751" cy="1036800"/>
      </dsp:txXfrm>
    </dsp:sp>
    <dsp:sp modelId="{8147BCE0-A6FC-4F69-914E-413AD91BCF13}">
      <dsp:nvSpPr>
        <dsp:cNvPr id="0" name=""/>
        <dsp:cNvSpPr/>
      </dsp:nvSpPr>
      <dsp:spPr>
        <a:xfrm>
          <a:off x="5707622" y="1069282"/>
          <a:ext cx="2669751" cy="1581120"/>
        </a:xfrm>
        <a:prstGeom prst="rect">
          <a:avLst/>
        </a:prstGeom>
        <a:solidFill>
          <a:schemeClr val="accent5">
            <a:tint val="40000"/>
            <a:alpha val="90000"/>
            <a:hueOff val="-4395427"/>
            <a:satOff val="-25998"/>
            <a:lumOff val="3706"/>
            <a:alphaOff val="0"/>
          </a:schemeClr>
        </a:solidFill>
        <a:ln w="6350" cap="flat" cmpd="sng" algn="ctr">
          <a:solidFill>
            <a:schemeClr val="accent5">
              <a:tint val="40000"/>
              <a:alpha val="90000"/>
              <a:hueOff val="-4395427"/>
              <a:satOff val="-25998"/>
              <a:lumOff val="370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pitchFamily="34" charset="0"/>
              <a:cs typeface="Calibri" panose="020F0502020204030204" pitchFamily="34" charset="0"/>
            </a:rPr>
            <a:t>Monitor </a:t>
          </a:r>
          <a:r>
            <a:rPr lang="fr-CA" sz="1800" kern="1200" dirty="0" err="1">
              <a:latin typeface="Calibri" panose="020F0502020204030204" pitchFamily="34" charset="0"/>
              <a:cs typeface="Calibri" panose="020F0502020204030204" pitchFamily="34" charset="0"/>
            </a:rPr>
            <a:t>your</a:t>
          </a:r>
          <a:r>
            <a:rPr lang="fr-CA" sz="1800" kern="1200" dirty="0">
              <a:latin typeface="Calibri" panose="020F0502020204030204" pitchFamily="34" charset="0"/>
              <a:cs typeface="Calibri" panose="020F0502020204030204" pitchFamily="34" charset="0"/>
            </a:rPr>
            <a:t> </a:t>
          </a:r>
          <a:r>
            <a:rPr lang="fr-CA" sz="1800" kern="1200" dirty="0" err="1">
              <a:latin typeface="Calibri" panose="020F0502020204030204" pitchFamily="34" charset="0"/>
              <a:cs typeface="Calibri" panose="020F0502020204030204" pitchFamily="34" charset="0"/>
            </a:rPr>
            <a:t>results</a:t>
          </a:r>
          <a:r>
            <a:rPr lang="fr-CA" sz="1800" kern="1200" dirty="0">
              <a:latin typeface="Calibri" panose="020F0502020204030204" pitchFamily="34" charset="0"/>
              <a:cs typeface="Calibri" panose="020F0502020204030204" pitchFamily="34" charset="0"/>
            </a:rPr>
            <a:t> and </a:t>
          </a:r>
          <a:r>
            <a:rPr lang="fr-CA" sz="1800" kern="1200" dirty="0" err="1">
              <a:latin typeface="Calibri" panose="020F0502020204030204" pitchFamily="34" charset="0"/>
              <a:cs typeface="Calibri" panose="020F0502020204030204" pitchFamily="34" charset="0"/>
            </a:rPr>
            <a:t>be</a:t>
          </a:r>
          <a:r>
            <a:rPr lang="fr-CA" sz="1800" kern="1200" dirty="0">
              <a:latin typeface="Calibri" panose="020F0502020204030204" pitchFamily="34" charset="0"/>
              <a:cs typeface="Calibri" panose="020F0502020204030204" pitchFamily="34" charset="0"/>
            </a:rPr>
            <a:t> </a:t>
          </a:r>
          <a:r>
            <a:rPr lang="fr-CA" sz="1800" kern="1200" dirty="0" err="1">
              <a:latin typeface="Calibri" panose="020F0502020204030204" pitchFamily="34" charset="0"/>
              <a:cs typeface="Calibri" panose="020F0502020204030204" pitchFamily="34" charset="0"/>
            </a:rPr>
            <a:t>proud</a:t>
          </a:r>
          <a:r>
            <a:rPr lang="fr-CA" sz="1800" kern="1200" dirty="0">
              <a:latin typeface="Calibri" panose="020F0502020204030204" pitchFamily="34" charset="0"/>
              <a:cs typeface="Calibri" panose="020F0502020204030204" pitchFamily="34" charset="0"/>
            </a:rPr>
            <a:t> of </a:t>
          </a:r>
          <a:r>
            <a:rPr lang="fr-CA" sz="1800" kern="1200" dirty="0" err="1">
              <a:latin typeface="Calibri" panose="020F0502020204030204" pitchFamily="34" charset="0"/>
              <a:cs typeface="Calibri" panose="020F0502020204030204" pitchFamily="34" charset="0"/>
            </a:rPr>
            <a:t>achieving</a:t>
          </a:r>
          <a:r>
            <a:rPr lang="fr-CA" sz="1800" kern="1200" dirty="0">
              <a:latin typeface="Calibri" panose="020F0502020204030204" pitchFamily="34" charset="0"/>
              <a:cs typeface="Calibri" panose="020F0502020204030204" pitchFamily="34" charset="0"/>
            </a:rPr>
            <a:t> </a:t>
          </a:r>
          <a:r>
            <a:rPr lang="fr-CA" sz="1800" kern="1200" dirty="0" err="1">
              <a:latin typeface="Calibri" panose="020F0502020204030204" pitchFamily="34" charset="0"/>
              <a:cs typeface="Calibri" panose="020F0502020204030204" pitchFamily="34" charset="0"/>
            </a:rPr>
            <a:t>them</a:t>
          </a:r>
          <a:r>
            <a:rPr lang="fr-CA" sz="2400" kern="1200" dirty="0">
              <a:latin typeface="Calibri" panose="020F0502020204030204" pitchFamily="34" charset="0"/>
              <a:cs typeface="Calibri" panose="020F0502020204030204" pitchFamily="34" charset="0"/>
            </a:rPr>
            <a:t>.</a:t>
          </a:r>
          <a:endParaRPr lang="en-US" sz="2400" kern="1200" dirty="0">
            <a:latin typeface="Calibri" panose="020F0502020204030204" pitchFamily="34" charset="0"/>
            <a:ea typeface="+mn-ea"/>
            <a:cs typeface="Calibri" panose="020F0502020204030204" pitchFamily="34" charset="0"/>
          </a:endParaRPr>
        </a:p>
      </dsp:txBody>
      <dsp:txXfrm>
        <a:off x="5707622" y="1069282"/>
        <a:ext cx="2669751" cy="1581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04820" cy="600248"/>
          </a:xfrm>
          <a:prstGeom prst="rect">
            <a:avLst/>
          </a:prstGeom>
        </p:spPr>
        <p:txBody>
          <a:bodyPr vert="horz" lIns="107981" tIns="53991" rIns="107981" bIns="53991" rtlCol="0"/>
          <a:lstStyle>
            <a:lvl1pPr algn="l">
              <a:defRPr sz="1400"/>
            </a:lvl1pPr>
          </a:lstStyle>
          <a:p>
            <a:endParaRPr lang="fr-CA"/>
          </a:p>
        </p:txBody>
      </p:sp>
      <p:sp>
        <p:nvSpPr>
          <p:cNvPr id="3" name="Espace réservé de la date 2"/>
          <p:cNvSpPr>
            <a:spLocks noGrp="1"/>
          </p:cNvSpPr>
          <p:nvPr>
            <p:ph type="dt" idx="1"/>
          </p:nvPr>
        </p:nvSpPr>
        <p:spPr>
          <a:xfrm>
            <a:off x="3927775" y="0"/>
            <a:ext cx="3004820" cy="600248"/>
          </a:xfrm>
          <a:prstGeom prst="rect">
            <a:avLst/>
          </a:prstGeom>
        </p:spPr>
        <p:txBody>
          <a:bodyPr vert="horz" lIns="107981" tIns="53991" rIns="107981" bIns="53991" rtlCol="0"/>
          <a:lstStyle>
            <a:lvl1pPr algn="r">
              <a:defRPr sz="1400"/>
            </a:lvl1pPr>
          </a:lstStyle>
          <a:p>
            <a:fld id="{283A87C1-31CE-404A-A4AB-A28EAFEF0AA0}" type="datetimeFigureOut">
              <a:rPr lang="fr-CA" smtClean="0"/>
              <a:t>2020-05-11</a:t>
            </a:fld>
            <a:endParaRPr lang="fr-CA"/>
          </a:p>
        </p:txBody>
      </p:sp>
      <p:sp>
        <p:nvSpPr>
          <p:cNvPr id="4" name="Espace réservé de l'image des diapositives 3"/>
          <p:cNvSpPr>
            <a:spLocks noGrp="1" noRot="1" noChangeAspect="1"/>
          </p:cNvSpPr>
          <p:nvPr>
            <p:ph type="sldImg" idx="2"/>
          </p:nvPr>
        </p:nvSpPr>
        <p:spPr>
          <a:xfrm>
            <a:off x="-120650" y="1495425"/>
            <a:ext cx="7175500" cy="4037013"/>
          </a:xfrm>
          <a:prstGeom prst="rect">
            <a:avLst/>
          </a:prstGeom>
          <a:noFill/>
          <a:ln w="12700">
            <a:solidFill>
              <a:prstClr val="black"/>
            </a:solidFill>
          </a:ln>
        </p:spPr>
        <p:txBody>
          <a:bodyPr vert="horz" lIns="107981" tIns="53991" rIns="107981" bIns="53991" rtlCol="0" anchor="ctr"/>
          <a:lstStyle/>
          <a:p>
            <a:endParaRPr lang="fr-CA"/>
          </a:p>
        </p:txBody>
      </p:sp>
      <p:sp>
        <p:nvSpPr>
          <p:cNvPr id="5" name="Espace réservé des notes 4"/>
          <p:cNvSpPr>
            <a:spLocks noGrp="1"/>
          </p:cNvSpPr>
          <p:nvPr>
            <p:ph type="body" sz="quarter" idx="3"/>
          </p:nvPr>
        </p:nvSpPr>
        <p:spPr>
          <a:xfrm>
            <a:off x="693420" y="5757386"/>
            <a:ext cx="5547360" cy="4710589"/>
          </a:xfrm>
          <a:prstGeom prst="rect">
            <a:avLst/>
          </a:prstGeom>
        </p:spPr>
        <p:txBody>
          <a:bodyPr vert="horz" lIns="107981" tIns="53991" rIns="107981" bIns="5399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11363154"/>
            <a:ext cx="3004820" cy="600246"/>
          </a:xfrm>
          <a:prstGeom prst="rect">
            <a:avLst/>
          </a:prstGeom>
        </p:spPr>
        <p:txBody>
          <a:bodyPr vert="horz" lIns="107981" tIns="53991" rIns="107981" bIns="53991" rtlCol="0" anchor="b"/>
          <a:lstStyle>
            <a:lvl1pPr algn="l">
              <a:defRPr sz="1400"/>
            </a:lvl1pPr>
          </a:lstStyle>
          <a:p>
            <a:endParaRPr lang="fr-CA"/>
          </a:p>
        </p:txBody>
      </p:sp>
      <p:sp>
        <p:nvSpPr>
          <p:cNvPr id="7" name="Espace réservé du numéro de diapositive 6"/>
          <p:cNvSpPr>
            <a:spLocks noGrp="1"/>
          </p:cNvSpPr>
          <p:nvPr>
            <p:ph type="sldNum" sz="quarter" idx="5"/>
          </p:nvPr>
        </p:nvSpPr>
        <p:spPr>
          <a:xfrm>
            <a:off x="3927775" y="11363154"/>
            <a:ext cx="3004820" cy="600246"/>
          </a:xfrm>
          <a:prstGeom prst="rect">
            <a:avLst/>
          </a:prstGeom>
        </p:spPr>
        <p:txBody>
          <a:bodyPr vert="horz" lIns="107981" tIns="53991" rIns="107981" bIns="53991" rtlCol="0" anchor="b"/>
          <a:lstStyle>
            <a:lvl1pPr algn="r">
              <a:defRPr sz="1400"/>
            </a:lvl1pPr>
          </a:lstStyle>
          <a:p>
            <a:fld id="{99D7D4E6-7AB9-4E1C-9083-EC1068895DB8}" type="slidenum">
              <a:rPr lang="fr-CA" smtClean="0"/>
              <a:t>‹N°›</a:t>
            </a:fld>
            <a:endParaRPr lang="fr-CA"/>
          </a:p>
        </p:txBody>
      </p:sp>
    </p:spTree>
    <p:extLst>
      <p:ext uri="{BB962C8B-B14F-4D97-AF65-F5344CB8AC3E}">
        <p14:creationId xmlns:p14="http://schemas.microsoft.com/office/powerpoint/2010/main" val="256387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9D7D4E6-7AB9-4E1C-9083-EC1068895DB8}" type="slidenum">
              <a:rPr lang="fr-CA" smtClean="0"/>
              <a:pPr/>
              <a:t>2</a:t>
            </a:fld>
            <a:endParaRPr lang="fr-CA"/>
          </a:p>
        </p:txBody>
      </p:sp>
      <p:sp>
        <p:nvSpPr>
          <p:cNvPr id="5" name="Header Placeholder 4">
            <a:extLst>
              <a:ext uri="{FF2B5EF4-FFF2-40B4-BE49-F238E27FC236}">
                <a16:creationId xmlns:a16="http://schemas.microsoft.com/office/drawing/2014/main" id="{E9309F9A-C076-430E-8833-864135121330}"/>
              </a:ext>
            </a:extLst>
          </p:cNvPr>
          <p:cNvSpPr>
            <a:spLocks noGrp="1"/>
          </p:cNvSpPr>
          <p:nvPr>
            <p:ph type="hdr" sz="quarter"/>
          </p:nvPr>
        </p:nvSpPr>
        <p:spPr/>
        <p:txBody>
          <a:bodyPr/>
          <a:lstStyle/>
          <a:p>
            <a:r>
              <a:rPr lang="en-CA"/>
              <a:t>Who is financial stressed?</a:t>
            </a:r>
          </a:p>
        </p:txBody>
      </p:sp>
    </p:spTree>
    <p:extLst>
      <p:ext uri="{BB962C8B-B14F-4D97-AF65-F5344CB8AC3E}">
        <p14:creationId xmlns:p14="http://schemas.microsoft.com/office/powerpoint/2010/main" val="22499832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emf"/><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7.emf"/><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7.emf"/><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Pattern on WHITE">
    <p:spTree>
      <p:nvGrpSpPr>
        <p:cNvPr id="1" name=""/>
        <p:cNvGrpSpPr/>
        <p:nvPr/>
      </p:nvGrpSpPr>
      <p:grpSpPr>
        <a:xfrm>
          <a:off x="0" y="0"/>
          <a:ext cx="0" cy="0"/>
          <a:chOff x="0" y="0"/>
          <a:chExt cx="0" cy="0"/>
        </a:xfrm>
      </p:grpSpPr>
      <p:grpSp>
        <p:nvGrpSpPr>
          <p:cNvPr id="4" name="MOTIF FOND BLANC">
            <a:extLst>
              <a:ext uri="{FF2B5EF4-FFF2-40B4-BE49-F238E27FC236}">
                <a16:creationId xmlns:a16="http://schemas.microsoft.com/office/drawing/2014/main" id="{A446918D-1DCF-49E4-8DEE-3AF553BF5FC1}"/>
              </a:ext>
            </a:extLst>
          </p:cNvPr>
          <p:cNvGrpSpPr/>
          <p:nvPr userDrawn="1"/>
        </p:nvGrpSpPr>
        <p:grpSpPr>
          <a:xfrm>
            <a:off x="0" y="5341742"/>
            <a:ext cx="12192001" cy="1541979"/>
            <a:chOff x="0" y="5341742"/>
            <a:chExt cx="12192001" cy="1541979"/>
          </a:xfrm>
        </p:grpSpPr>
        <p:sp>
          <p:nvSpPr>
            <p:cNvPr id="88" name="Freeform 7">
              <a:extLst>
                <a:ext uri="{FF2B5EF4-FFF2-40B4-BE49-F238E27FC236}">
                  <a16:creationId xmlns:a16="http://schemas.microsoft.com/office/drawing/2014/main" id="{00D23898-4442-4272-82B4-7A0AB6D77A92}"/>
                </a:ext>
              </a:extLst>
            </p:cNvPr>
            <p:cNvSpPr>
              <a:spLocks/>
            </p:cNvSpPr>
            <p:nvPr userDrawn="1"/>
          </p:nvSpPr>
          <p:spPr bwMode="auto">
            <a:xfrm>
              <a:off x="11791950" y="6111145"/>
              <a:ext cx="400050" cy="577449"/>
            </a:xfrm>
            <a:custGeom>
              <a:avLst/>
              <a:gdLst>
                <a:gd name="T0" fmla="*/ 75 w 84"/>
                <a:gd name="T1" fmla="*/ 12 h 122"/>
                <a:gd name="T2" fmla="*/ 11 w 84"/>
                <a:gd name="T3" fmla="*/ 32 h 122"/>
                <a:gd name="T4" fmla="*/ 32 w 84"/>
                <a:gd name="T5" fmla="*/ 95 h 122"/>
                <a:gd name="T6" fmla="*/ 84 w 84"/>
                <a:gd name="T7" fmla="*/ 122 h 122"/>
                <a:gd name="T8" fmla="*/ 84 w 84"/>
                <a:gd name="T9" fmla="*/ 17 h 122"/>
                <a:gd name="T10" fmla="*/ 75 w 84"/>
                <a:gd name="T11" fmla="*/ 12 h 122"/>
              </a:gdLst>
              <a:ahLst/>
              <a:cxnLst>
                <a:cxn ang="0">
                  <a:pos x="T0" y="T1"/>
                </a:cxn>
                <a:cxn ang="0">
                  <a:pos x="T2" y="T3"/>
                </a:cxn>
                <a:cxn ang="0">
                  <a:pos x="T4" y="T5"/>
                </a:cxn>
                <a:cxn ang="0">
                  <a:pos x="T6" y="T7"/>
                </a:cxn>
                <a:cxn ang="0">
                  <a:pos x="T8" y="T9"/>
                </a:cxn>
                <a:cxn ang="0">
                  <a:pos x="T10" y="T11"/>
                </a:cxn>
              </a:cxnLst>
              <a:rect l="0" t="0" r="r" b="b"/>
              <a:pathLst>
                <a:path w="84" h="122">
                  <a:moveTo>
                    <a:pt x="75" y="12"/>
                  </a:moveTo>
                  <a:cubicBezTo>
                    <a:pt x="52" y="0"/>
                    <a:pt x="23" y="9"/>
                    <a:pt x="11" y="32"/>
                  </a:cubicBezTo>
                  <a:cubicBezTo>
                    <a:pt x="0" y="55"/>
                    <a:pt x="9" y="84"/>
                    <a:pt x="32" y="95"/>
                  </a:cubicBezTo>
                  <a:cubicBezTo>
                    <a:pt x="84" y="122"/>
                    <a:pt x="84" y="122"/>
                    <a:pt x="84" y="122"/>
                  </a:cubicBezTo>
                  <a:cubicBezTo>
                    <a:pt x="84" y="17"/>
                    <a:pt x="84" y="17"/>
                    <a:pt x="84" y="17"/>
                  </a:cubicBezTo>
                  <a:lnTo>
                    <a:pt x="75" y="12"/>
                  </a:ln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9" name="Freeform 8">
              <a:extLst>
                <a:ext uri="{FF2B5EF4-FFF2-40B4-BE49-F238E27FC236}">
                  <a16:creationId xmlns:a16="http://schemas.microsoft.com/office/drawing/2014/main" id="{3E15D145-7F03-4461-A586-AA6040253DC0}"/>
                </a:ext>
              </a:extLst>
            </p:cNvPr>
            <p:cNvSpPr>
              <a:spLocks/>
            </p:cNvSpPr>
            <p:nvPr userDrawn="1"/>
          </p:nvSpPr>
          <p:spPr bwMode="auto">
            <a:xfrm>
              <a:off x="11691938" y="5551147"/>
              <a:ext cx="500063" cy="631386"/>
            </a:xfrm>
            <a:custGeom>
              <a:avLst/>
              <a:gdLst>
                <a:gd name="T0" fmla="*/ 12 w 105"/>
                <a:gd name="T1" fmla="*/ 33 h 133"/>
                <a:gd name="T2" fmla="*/ 32 w 105"/>
                <a:gd name="T3" fmla="*/ 96 h 133"/>
                <a:gd name="T4" fmla="*/ 105 w 105"/>
                <a:gd name="T5" fmla="*/ 133 h 133"/>
                <a:gd name="T6" fmla="*/ 105 w 105"/>
                <a:gd name="T7" fmla="*/ 28 h 133"/>
                <a:gd name="T8" fmla="*/ 75 w 105"/>
                <a:gd name="T9" fmla="*/ 12 h 133"/>
                <a:gd name="T10" fmla="*/ 12 w 105"/>
                <a:gd name="T11" fmla="*/ 33 h 133"/>
              </a:gdLst>
              <a:ahLst/>
              <a:cxnLst>
                <a:cxn ang="0">
                  <a:pos x="T0" y="T1"/>
                </a:cxn>
                <a:cxn ang="0">
                  <a:pos x="T2" y="T3"/>
                </a:cxn>
                <a:cxn ang="0">
                  <a:pos x="T4" y="T5"/>
                </a:cxn>
                <a:cxn ang="0">
                  <a:pos x="T6" y="T7"/>
                </a:cxn>
                <a:cxn ang="0">
                  <a:pos x="T8" y="T9"/>
                </a:cxn>
                <a:cxn ang="0">
                  <a:pos x="T10" y="T11"/>
                </a:cxn>
              </a:cxnLst>
              <a:rect l="0" t="0" r="r" b="b"/>
              <a:pathLst>
                <a:path w="105" h="133">
                  <a:moveTo>
                    <a:pt x="12" y="33"/>
                  </a:moveTo>
                  <a:cubicBezTo>
                    <a:pt x="0" y="56"/>
                    <a:pt x="9" y="84"/>
                    <a:pt x="32" y="96"/>
                  </a:cubicBezTo>
                  <a:cubicBezTo>
                    <a:pt x="105" y="133"/>
                    <a:pt x="105" y="133"/>
                    <a:pt x="105" y="133"/>
                  </a:cubicBezTo>
                  <a:cubicBezTo>
                    <a:pt x="105" y="28"/>
                    <a:pt x="105" y="28"/>
                    <a:pt x="105" y="28"/>
                  </a:cubicBezTo>
                  <a:cubicBezTo>
                    <a:pt x="75" y="12"/>
                    <a:pt x="75" y="12"/>
                    <a:pt x="75" y="12"/>
                  </a:cubicBezTo>
                  <a:cubicBezTo>
                    <a:pt x="52" y="0"/>
                    <a:pt x="24" y="10"/>
                    <a:pt x="12" y="33"/>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0" name="Freeform 9">
              <a:extLst>
                <a:ext uri="{FF2B5EF4-FFF2-40B4-BE49-F238E27FC236}">
                  <a16:creationId xmlns:a16="http://schemas.microsoft.com/office/drawing/2014/main" id="{996F970F-FF3C-45E2-800B-83A64D68B9B9}"/>
                </a:ext>
              </a:extLst>
            </p:cNvPr>
            <p:cNvSpPr>
              <a:spLocks/>
            </p:cNvSpPr>
            <p:nvPr userDrawn="1"/>
          </p:nvSpPr>
          <p:spPr bwMode="auto">
            <a:xfrm>
              <a:off x="10496550" y="6466498"/>
              <a:ext cx="495300" cy="393427"/>
            </a:xfrm>
            <a:custGeom>
              <a:avLst/>
              <a:gdLst>
                <a:gd name="T0" fmla="*/ 72 w 104"/>
                <a:gd name="T1" fmla="*/ 11 h 83"/>
                <a:gd name="T2" fmla="*/ 9 w 104"/>
                <a:gd name="T3" fmla="*/ 32 h 83"/>
                <a:gd name="T4" fmla="*/ 15 w 104"/>
                <a:gd name="T5" fmla="*/ 83 h 83"/>
                <a:gd name="T6" fmla="*/ 87 w 104"/>
                <a:gd name="T7" fmla="*/ 83 h 83"/>
                <a:gd name="T8" fmla="*/ 93 w 104"/>
                <a:gd name="T9" fmla="*/ 74 h 83"/>
                <a:gd name="T10" fmla="*/ 72 w 104"/>
                <a:gd name="T11" fmla="*/ 11 h 83"/>
              </a:gdLst>
              <a:ahLst/>
              <a:cxnLst>
                <a:cxn ang="0">
                  <a:pos x="T0" y="T1"/>
                </a:cxn>
                <a:cxn ang="0">
                  <a:pos x="T2" y="T3"/>
                </a:cxn>
                <a:cxn ang="0">
                  <a:pos x="T4" y="T5"/>
                </a:cxn>
                <a:cxn ang="0">
                  <a:pos x="T6" y="T7"/>
                </a:cxn>
                <a:cxn ang="0">
                  <a:pos x="T8" y="T9"/>
                </a:cxn>
                <a:cxn ang="0">
                  <a:pos x="T10" y="T11"/>
                </a:cxn>
              </a:cxnLst>
              <a:rect l="0" t="0" r="r" b="b"/>
              <a:pathLst>
                <a:path w="104" h="83">
                  <a:moveTo>
                    <a:pt x="72" y="11"/>
                  </a:moveTo>
                  <a:cubicBezTo>
                    <a:pt x="49" y="0"/>
                    <a:pt x="21" y="9"/>
                    <a:pt x="9" y="32"/>
                  </a:cubicBezTo>
                  <a:cubicBezTo>
                    <a:pt x="0" y="49"/>
                    <a:pt x="3" y="69"/>
                    <a:pt x="15" y="83"/>
                  </a:cubicBezTo>
                  <a:cubicBezTo>
                    <a:pt x="87" y="83"/>
                    <a:pt x="87" y="83"/>
                    <a:pt x="87" y="83"/>
                  </a:cubicBezTo>
                  <a:cubicBezTo>
                    <a:pt x="89" y="80"/>
                    <a:pt x="91" y="78"/>
                    <a:pt x="93" y="74"/>
                  </a:cubicBezTo>
                  <a:cubicBezTo>
                    <a:pt x="104" y="51"/>
                    <a:pt x="95" y="23"/>
                    <a:pt x="72" y="11"/>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1" name="Freeform 10">
              <a:extLst>
                <a:ext uri="{FF2B5EF4-FFF2-40B4-BE49-F238E27FC236}">
                  <a16:creationId xmlns:a16="http://schemas.microsoft.com/office/drawing/2014/main" id="{9B3AE62C-3B87-4F06-8B8B-0CA1EDFBC6F8}"/>
                </a:ext>
              </a:extLst>
            </p:cNvPr>
            <p:cNvSpPr>
              <a:spLocks/>
            </p:cNvSpPr>
            <p:nvPr userDrawn="1"/>
          </p:nvSpPr>
          <p:spPr bwMode="auto">
            <a:xfrm>
              <a:off x="9134475" y="6285649"/>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2" name="Freeform 11">
              <a:extLst>
                <a:ext uri="{FF2B5EF4-FFF2-40B4-BE49-F238E27FC236}">
                  <a16:creationId xmlns:a16="http://schemas.microsoft.com/office/drawing/2014/main" id="{3BAE5929-6B6A-411B-BC4A-F09707BE4050}"/>
                </a:ext>
              </a:extLst>
            </p:cNvPr>
            <p:cNvSpPr>
              <a:spLocks/>
            </p:cNvSpPr>
            <p:nvPr userDrawn="1"/>
          </p:nvSpPr>
          <p:spPr bwMode="auto">
            <a:xfrm>
              <a:off x="11158538" y="6299926"/>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7"/>
                    <a:pt x="95" y="74"/>
                  </a:cubicBezTo>
                  <a:cubicBezTo>
                    <a:pt x="107" y="51"/>
                    <a:pt x="98" y="23"/>
                    <a:pt x="75" y="11"/>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4" name="Freeform 13">
              <a:extLst>
                <a:ext uri="{FF2B5EF4-FFF2-40B4-BE49-F238E27FC236}">
                  <a16:creationId xmlns:a16="http://schemas.microsoft.com/office/drawing/2014/main" id="{FD579607-976C-4FA7-A30F-FCB49AD86F28}"/>
                </a:ext>
              </a:extLst>
            </p:cNvPr>
            <p:cNvSpPr>
              <a:spLocks/>
            </p:cNvSpPr>
            <p:nvPr userDrawn="1"/>
          </p:nvSpPr>
          <p:spPr bwMode="auto">
            <a:xfrm>
              <a:off x="10653713" y="5532110"/>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7" y="23"/>
                    <a:pt x="74" y="12"/>
                  </a:cubicBezTo>
                  <a:cubicBezTo>
                    <a:pt x="51" y="0"/>
                    <a:pt x="23" y="9"/>
                    <a:pt x="11"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5" name="Freeform 14">
              <a:extLst>
                <a:ext uri="{FF2B5EF4-FFF2-40B4-BE49-F238E27FC236}">
                  <a16:creationId xmlns:a16="http://schemas.microsoft.com/office/drawing/2014/main" id="{A3191D7A-CD26-423E-A771-E2A75B2C7BE8}"/>
                </a:ext>
              </a:extLst>
            </p:cNvPr>
            <p:cNvSpPr>
              <a:spLocks/>
            </p:cNvSpPr>
            <p:nvPr userDrawn="1"/>
          </p:nvSpPr>
          <p:spPr bwMode="auto">
            <a:xfrm>
              <a:off x="11234738" y="5370297"/>
              <a:ext cx="509588" cy="455296"/>
            </a:xfrm>
            <a:custGeom>
              <a:avLst/>
              <a:gdLst>
                <a:gd name="T0" fmla="*/ 11 w 107"/>
                <a:gd name="T1" fmla="*/ 21 h 96"/>
                <a:gd name="T2" fmla="*/ 32 w 107"/>
                <a:gd name="T3" fmla="*/ 84 h 96"/>
                <a:gd name="T4" fmla="*/ 95 w 107"/>
                <a:gd name="T5" fmla="*/ 64 h 96"/>
                <a:gd name="T6" fmla="*/ 74 w 107"/>
                <a:gd name="T7" fmla="*/ 1 h 96"/>
                <a:gd name="T8" fmla="*/ 73 w 107"/>
                <a:gd name="T9" fmla="*/ 0 h 96"/>
                <a:gd name="T10" fmla="*/ 33 w 107"/>
                <a:gd name="T11" fmla="*/ 0 h 96"/>
                <a:gd name="T12" fmla="*/ 11 w 107"/>
                <a:gd name="T13" fmla="*/ 21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11" y="21"/>
                  </a:moveTo>
                  <a:cubicBezTo>
                    <a:pt x="0" y="44"/>
                    <a:pt x="9" y="73"/>
                    <a:pt x="32" y="84"/>
                  </a:cubicBezTo>
                  <a:cubicBezTo>
                    <a:pt x="55" y="96"/>
                    <a:pt x="83" y="87"/>
                    <a:pt x="95" y="64"/>
                  </a:cubicBezTo>
                  <a:cubicBezTo>
                    <a:pt x="107" y="41"/>
                    <a:pt x="98" y="13"/>
                    <a:pt x="74" y="1"/>
                  </a:cubicBezTo>
                  <a:cubicBezTo>
                    <a:pt x="74" y="1"/>
                    <a:pt x="73" y="0"/>
                    <a:pt x="73" y="0"/>
                  </a:cubicBezTo>
                  <a:cubicBezTo>
                    <a:pt x="33" y="0"/>
                    <a:pt x="33" y="0"/>
                    <a:pt x="33" y="0"/>
                  </a:cubicBezTo>
                  <a:cubicBezTo>
                    <a:pt x="24" y="4"/>
                    <a:pt x="16" y="11"/>
                    <a:pt x="11" y="21"/>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7" name="Freeform 15">
              <a:extLst>
                <a:ext uri="{FF2B5EF4-FFF2-40B4-BE49-F238E27FC236}">
                  <a16:creationId xmlns:a16="http://schemas.microsoft.com/office/drawing/2014/main" id="{D6E3AA0D-69BB-49C3-AF93-F89446A31610}"/>
                </a:ext>
              </a:extLst>
            </p:cNvPr>
            <p:cNvSpPr>
              <a:spLocks/>
            </p:cNvSpPr>
            <p:nvPr userDrawn="1"/>
          </p:nvSpPr>
          <p:spPr bwMode="auto">
            <a:xfrm>
              <a:off x="11391900" y="5341742"/>
              <a:ext cx="190500" cy="28555"/>
            </a:xfrm>
            <a:custGeom>
              <a:avLst/>
              <a:gdLst>
                <a:gd name="T0" fmla="*/ 0 w 40"/>
                <a:gd name="T1" fmla="*/ 6 h 6"/>
                <a:gd name="T2" fmla="*/ 40 w 40"/>
                <a:gd name="T3" fmla="*/ 6 h 6"/>
                <a:gd name="T4" fmla="*/ 0 w 40"/>
                <a:gd name="T5" fmla="*/ 6 h 6"/>
              </a:gdLst>
              <a:ahLst/>
              <a:cxnLst>
                <a:cxn ang="0">
                  <a:pos x="T0" y="T1"/>
                </a:cxn>
                <a:cxn ang="0">
                  <a:pos x="T2" y="T3"/>
                </a:cxn>
                <a:cxn ang="0">
                  <a:pos x="T4" y="T5"/>
                </a:cxn>
              </a:cxnLst>
              <a:rect l="0" t="0" r="r" b="b"/>
              <a:pathLst>
                <a:path w="40" h="6">
                  <a:moveTo>
                    <a:pt x="0" y="6"/>
                  </a:moveTo>
                  <a:cubicBezTo>
                    <a:pt x="40" y="6"/>
                    <a:pt x="40" y="6"/>
                    <a:pt x="40" y="6"/>
                  </a:cubicBezTo>
                  <a:cubicBezTo>
                    <a:pt x="27" y="0"/>
                    <a:pt x="13" y="0"/>
                    <a:pt x="0" y="6"/>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9" name="Freeform 17">
              <a:extLst>
                <a:ext uri="{FF2B5EF4-FFF2-40B4-BE49-F238E27FC236}">
                  <a16:creationId xmlns:a16="http://schemas.microsoft.com/office/drawing/2014/main" id="{54F0EF07-AE68-4624-8CE4-3F03289367F1}"/>
                </a:ext>
              </a:extLst>
            </p:cNvPr>
            <p:cNvSpPr>
              <a:spLocks/>
            </p:cNvSpPr>
            <p:nvPr userDrawn="1"/>
          </p:nvSpPr>
          <p:spPr bwMode="auto">
            <a:xfrm>
              <a:off x="9767888" y="5584461"/>
              <a:ext cx="1485900" cy="1010536"/>
            </a:xfrm>
            <a:custGeom>
              <a:avLst/>
              <a:gdLst>
                <a:gd name="T0" fmla="*/ 279 w 312"/>
                <a:gd name="T1" fmla="*/ 117 h 213"/>
                <a:gd name="T2" fmla="*/ 75 w 312"/>
                <a:gd name="T3" fmla="*/ 13 h 213"/>
                <a:gd name="T4" fmla="*/ 9 w 312"/>
                <a:gd name="T5" fmla="*/ 36 h 213"/>
                <a:gd name="T6" fmla="*/ 31 w 312"/>
                <a:gd name="T7" fmla="*/ 96 h 213"/>
                <a:gd name="T8" fmla="*/ 237 w 312"/>
                <a:gd name="T9" fmla="*/ 201 h 213"/>
                <a:gd name="T10" fmla="*/ 301 w 312"/>
                <a:gd name="T11" fmla="*/ 180 h 213"/>
                <a:gd name="T12" fmla="*/ 279 w 312"/>
                <a:gd name="T13" fmla="*/ 117 h 213"/>
              </a:gdLst>
              <a:ahLst/>
              <a:cxnLst>
                <a:cxn ang="0">
                  <a:pos x="T0" y="T1"/>
                </a:cxn>
                <a:cxn ang="0">
                  <a:pos x="T2" y="T3"/>
                </a:cxn>
                <a:cxn ang="0">
                  <a:pos x="T4" y="T5"/>
                </a:cxn>
                <a:cxn ang="0">
                  <a:pos x="T6" y="T7"/>
                </a:cxn>
                <a:cxn ang="0">
                  <a:pos x="T8" y="T9"/>
                </a:cxn>
                <a:cxn ang="0">
                  <a:pos x="T10" y="T11"/>
                </a:cxn>
                <a:cxn ang="0">
                  <a:pos x="T12" y="T13"/>
                </a:cxn>
              </a:cxnLst>
              <a:rect l="0" t="0" r="r" b="b"/>
              <a:pathLst>
                <a:path w="312" h="213">
                  <a:moveTo>
                    <a:pt x="279" y="117"/>
                  </a:moveTo>
                  <a:cubicBezTo>
                    <a:pt x="75" y="13"/>
                    <a:pt x="75" y="13"/>
                    <a:pt x="75" y="13"/>
                  </a:cubicBezTo>
                  <a:cubicBezTo>
                    <a:pt x="50" y="0"/>
                    <a:pt x="20" y="11"/>
                    <a:pt x="9" y="36"/>
                  </a:cubicBezTo>
                  <a:cubicBezTo>
                    <a:pt x="0" y="59"/>
                    <a:pt x="9" y="85"/>
                    <a:pt x="31" y="96"/>
                  </a:cubicBezTo>
                  <a:cubicBezTo>
                    <a:pt x="237" y="201"/>
                    <a:pt x="237" y="201"/>
                    <a:pt x="237" y="201"/>
                  </a:cubicBezTo>
                  <a:cubicBezTo>
                    <a:pt x="261" y="213"/>
                    <a:pt x="290" y="204"/>
                    <a:pt x="301" y="180"/>
                  </a:cubicBezTo>
                  <a:cubicBezTo>
                    <a:pt x="312" y="157"/>
                    <a:pt x="302" y="129"/>
                    <a:pt x="279" y="117"/>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1" name="Freeform 19">
              <a:extLst>
                <a:ext uri="{FF2B5EF4-FFF2-40B4-BE49-F238E27FC236}">
                  <a16:creationId xmlns:a16="http://schemas.microsoft.com/office/drawing/2014/main" id="{64F33818-2160-4848-BFDA-EB560F3E5E9E}"/>
                </a:ext>
              </a:extLst>
            </p:cNvPr>
            <p:cNvSpPr>
              <a:spLocks/>
            </p:cNvSpPr>
            <p:nvPr userDrawn="1"/>
          </p:nvSpPr>
          <p:spPr bwMode="auto">
            <a:xfrm>
              <a:off x="328613" y="6380833"/>
              <a:ext cx="1000125" cy="479092"/>
            </a:xfrm>
            <a:custGeom>
              <a:avLst/>
              <a:gdLst>
                <a:gd name="T0" fmla="*/ 186 w 210"/>
                <a:gd name="T1" fmla="*/ 68 h 101"/>
                <a:gd name="T2" fmla="*/ 75 w 210"/>
                <a:gd name="T3" fmla="*/ 12 h 101"/>
                <a:gd name="T4" fmla="*/ 12 w 210"/>
                <a:gd name="T5" fmla="*/ 32 h 101"/>
                <a:gd name="T6" fmla="*/ 33 w 210"/>
                <a:gd name="T7" fmla="*/ 95 h 101"/>
                <a:gd name="T8" fmla="*/ 43 w 210"/>
                <a:gd name="T9" fmla="*/ 101 h 101"/>
                <a:gd name="T10" fmla="*/ 210 w 210"/>
                <a:gd name="T11" fmla="*/ 101 h 101"/>
                <a:gd name="T12" fmla="*/ 186 w 210"/>
                <a:gd name="T13" fmla="*/ 68 h 101"/>
              </a:gdLst>
              <a:ahLst/>
              <a:cxnLst>
                <a:cxn ang="0">
                  <a:pos x="T0" y="T1"/>
                </a:cxn>
                <a:cxn ang="0">
                  <a:pos x="T2" y="T3"/>
                </a:cxn>
                <a:cxn ang="0">
                  <a:pos x="T4" y="T5"/>
                </a:cxn>
                <a:cxn ang="0">
                  <a:pos x="T6" y="T7"/>
                </a:cxn>
                <a:cxn ang="0">
                  <a:pos x="T8" y="T9"/>
                </a:cxn>
                <a:cxn ang="0">
                  <a:pos x="T10" y="T11"/>
                </a:cxn>
                <a:cxn ang="0">
                  <a:pos x="T12" y="T13"/>
                </a:cxn>
              </a:cxnLst>
              <a:rect l="0" t="0" r="r" b="b"/>
              <a:pathLst>
                <a:path w="210" h="101">
                  <a:moveTo>
                    <a:pt x="186" y="68"/>
                  </a:moveTo>
                  <a:cubicBezTo>
                    <a:pt x="75" y="12"/>
                    <a:pt x="75" y="12"/>
                    <a:pt x="75" y="12"/>
                  </a:cubicBezTo>
                  <a:cubicBezTo>
                    <a:pt x="52" y="0"/>
                    <a:pt x="24" y="9"/>
                    <a:pt x="12" y="32"/>
                  </a:cubicBezTo>
                  <a:cubicBezTo>
                    <a:pt x="0" y="55"/>
                    <a:pt x="10" y="84"/>
                    <a:pt x="33" y="95"/>
                  </a:cubicBezTo>
                  <a:cubicBezTo>
                    <a:pt x="43" y="101"/>
                    <a:pt x="43" y="101"/>
                    <a:pt x="43" y="101"/>
                  </a:cubicBezTo>
                  <a:cubicBezTo>
                    <a:pt x="210" y="101"/>
                    <a:pt x="210" y="101"/>
                    <a:pt x="210" y="101"/>
                  </a:cubicBezTo>
                  <a:cubicBezTo>
                    <a:pt x="208" y="87"/>
                    <a:pt x="199" y="75"/>
                    <a:pt x="186" y="68"/>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2" name="Freeform 20">
              <a:extLst>
                <a:ext uri="{FF2B5EF4-FFF2-40B4-BE49-F238E27FC236}">
                  <a16:creationId xmlns:a16="http://schemas.microsoft.com/office/drawing/2014/main" id="{A557E167-A202-4723-9EB4-27A0B3D91DBD}"/>
                </a:ext>
              </a:extLst>
            </p:cNvPr>
            <p:cNvSpPr>
              <a:spLocks/>
            </p:cNvSpPr>
            <p:nvPr userDrawn="1"/>
          </p:nvSpPr>
          <p:spPr bwMode="auto">
            <a:xfrm>
              <a:off x="0" y="6087349"/>
              <a:ext cx="414338" cy="582208"/>
            </a:xfrm>
            <a:custGeom>
              <a:avLst/>
              <a:gdLst>
                <a:gd name="T0" fmla="*/ 75 w 87"/>
                <a:gd name="T1" fmla="*/ 91 h 123"/>
                <a:gd name="T2" fmla="*/ 55 w 87"/>
                <a:gd name="T3" fmla="*/ 28 h 123"/>
                <a:gd name="T4" fmla="*/ 0 w 87"/>
                <a:gd name="T5" fmla="*/ 0 h 123"/>
                <a:gd name="T6" fmla="*/ 0 w 87"/>
                <a:gd name="T7" fmla="*/ 105 h 123"/>
                <a:gd name="T8" fmla="*/ 12 w 87"/>
                <a:gd name="T9" fmla="*/ 112 h 123"/>
                <a:gd name="T10" fmla="*/ 75 w 87"/>
                <a:gd name="T11" fmla="*/ 91 h 123"/>
              </a:gdLst>
              <a:ahLst/>
              <a:cxnLst>
                <a:cxn ang="0">
                  <a:pos x="T0" y="T1"/>
                </a:cxn>
                <a:cxn ang="0">
                  <a:pos x="T2" y="T3"/>
                </a:cxn>
                <a:cxn ang="0">
                  <a:pos x="T4" y="T5"/>
                </a:cxn>
                <a:cxn ang="0">
                  <a:pos x="T6" y="T7"/>
                </a:cxn>
                <a:cxn ang="0">
                  <a:pos x="T8" y="T9"/>
                </a:cxn>
                <a:cxn ang="0">
                  <a:pos x="T10" y="T11"/>
                </a:cxn>
              </a:cxnLst>
              <a:rect l="0" t="0" r="r" b="b"/>
              <a:pathLst>
                <a:path w="87" h="123">
                  <a:moveTo>
                    <a:pt x="75" y="91"/>
                  </a:moveTo>
                  <a:cubicBezTo>
                    <a:pt x="87" y="68"/>
                    <a:pt x="78" y="40"/>
                    <a:pt x="55" y="28"/>
                  </a:cubicBezTo>
                  <a:cubicBezTo>
                    <a:pt x="0" y="0"/>
                    <a:pt x="0" y="0"/>
                    <a:pt x="0" y="0"/>
                  </a:cubicBezTo>
                  <a:cubicBezTo>
                    <a:pt x="0" y="105"/>
                    <a:pt x="0" y="105"/>
                    <a:pt x="0" y="105"/>
                  </a:cubicBezTo>
                  <a:cubicBezTo>
                    <a:pt x="12" y="112"/>
                    <a:pt x="12" y="112"/>
                    <a:pt x="12" y="112"/>
                  </a:cubicBezTo>
                  <a:cubicBezTo>
                    <a:pt x="35" y="123"/>
                    <a:pt x="63" y="114"/>
                    <a:pt x="75" y="91"/>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3" name="Freeform 21">
              <a:extLst>
                <a:ext uri="{FF2B5EF4-FFF2-40B4-BE49-F238E27FC236}">
                  <a16:creationId xmlns:a16="http://schemas.microsoft.com/office/drawing/2014/main" id="{454ED61A-4794-419B-877B-9BDC40122E94}"/>
                </a:ext>
              </a:extLst>
            </p:cNvPr>
            <p:cNvSpPr>
              <a:spLocks/>
            </p:cNvSpPr>
            <p:nvPr userDrawn="1"/>
          </p:nvSpPr>
          <p:spPr bwMode="auto">
            <a:xfrm>
              <a:off x="900113" y="5655849"/>
              <a:ext cx="1200150" cy="858241"/>
            </a:xfrm>
            <a:custGeom>
              <a:avLst/>
              <a:gdLst>
                <a:gd name="T0" fmla="*/ 220 w 252"/>
                <a:gd name="T1" fmla="*/ 86 h 181"/>
                <a:gd name="T2" fmla="*/ 74 w 252"/>
                <a:gd name="T3" fmla="*/ 11 h 181"/>
                <a:gd name="T4" fmla="*/ 11 w 252"/>
                <a:gd name="T5" fmla="*/ 32 h 181"/>
                <a:gd name="T6" fmla="*/ 32 w 252"/>
                <a:gd name="T7" fmla="*/ 95 h 181"/>
                <a:gd name="T8" fmla="*/ 177 w 252"/>
                <a:gd name="T9" fmla="*/ 169 h 181"/>
                <a:gd name="T10" fmla="*/ 240 w 252"/>
                <a:gd name="T11" fmla="*/ 149 h 181"/>
                <a:gd name="T12" fmla="*/ 220 w 252"/>
                <a:gd name="T13" fmla="*/ 86 h 181"/>
              </a:gdLst>
              <a:ahLst/>
              <a:cxnLst>
                <a:cxn ang="0">
                  <a:pos x="T0" y="T1"/>
                </a:cxn>
                <a:cxn ang="0">
                  <a:pos x="T2" y="T3"/>
                </a:cxn>
                <a:cxn ang="0">
                  <a:pos x="T4" y="T5"/>
                </a:cxn>
                <a:cxn ang="0">
                  <a:pos x="T6" y="T7"/>
                </a:cxn>
                <a:cxn ang="0">
                  <a:pos x="T8" y="T9"/>
                </a:cxn>
                <a:cxn ang="0">
                  <a:pos x="T10" y="T11"/>
                </a:cxn>
                <a:cxn ang="0">
                  <a:pos x="T12" y="T13"/>
                </a:cxn>
              </a:cxnLst>
              <a:rect l="0" t="0" r="r" b="b"/>
              <a:pathLst>
                <a:path w="252" h="181">
                  <a:moveTo>
                    <a:pt x="220" y="86"/>
                  </a:moveTo>
                  <a:cubicBezTo>
                    <a:pt x="74" y="11"/>
                    <a:pt x="74" y="11"/>
                    <a:pt x="74" y="11"/>
                  </a:cubicBezTo>
                  <a:cubicBezTo>
                    <a:pt x="51" y="0"/>
                    <a:pt x="23" y="9"/>
                    <a:pt x="11" y="32"/>
                  </a:cubicBezTo>
                  <a:cubicBezTo>
                    <a:pt x="0" y="55"/>
                    <a:pt x="9" y="83"/>
                    <a:pt x="32" y="95"/>
                  </a:cubicBezTo>
                  <a:cubicBezTo>
                    <a:pt x="177" y="169"/>
                    <a:pt x="177" y="169"/>
                    <a:pt x="177" y="169"/>
                  </a:cubicBezTo>
                  <a:cubicBezTo>
                    <a:pt x="200" y="181"/>
                    <a:pt x="228" y="172"/>
                    <a:pt x="240" y="149"/>
                  </a:cubicBezTo>
                  <a:cubicBezTo>
                    <a:pt x="252" y="126"/>
                    <a:pt x="243" y="97"/>
                    <a:pt x="220" y="86"/>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4" name="Freeform 22">
              <a:extLst>
                <a:ext uri="{FF2B5EF4-FFF2-40B4-BE49-F238E27FC236}">
                  <a16:creationId xmlns:a16="http://schemas.microsoft.com/office/drawing/2014/main" id="{48B4F7FB-F7AE-46DD-A1BC-62BDBCF4EC0D}"/>
                </a:ext>
              </a:extLst>
            </p:cNvPr>
            <p:cNvSpPr>
              <a:spLocks/>
            </p:cNvSpPr>
            <p:nvPr userDrawn="1"/>
          </p:nvSpPr>
          <p:spPr bwMode="auto">
            <a:xfrm>
              <a:off x="1200150" y="6314204"/>
              <a:ext cx="509588" cy="507647"/>
            </a:xfrm>
            <a:custGeom>
              <a:avLst/>
              <a:gdLst>
                <a:gd name="T0" fmla="*/ 75 w 107"/>
                <a:gd name="T1" fmla="*/ 12 h 107"/>
                <a:gd name="T2" fmla="*/ 12 w 107"/>
                <a:gd name="T3" fmla="*/ 33 h 107"/>
                <a:gd name="T4" fmla="*/ 32 w 107"/>
                <a:gd name="T5" fmla="*/ 96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6" y="107"/>
                    <a:pt x="84" y="98"/>
                    <a:pt x="96" y="75"/>
                  </a:cubicBezTo>
                  <a:cubicBezTo>
                    <a:pt x="107" y="52"/>
                    <a:pt x="98" y="24"/>
                    <a:pt x="75"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5" name="Freeform 23">
              <a:extLst>
                <a:ext uri="{FF2B5EF4-FFF2-40B4-BE49-F238E27FC236}">
                  <a16:creationId xmlns:a16="http://schemas.microsoft.com/office/drawing/2014/main" id="{80D9680A-9168-4BB4-BE16-75CE95CDC435}"/>
                </a:ext>
              </a:extLst>
            </p:cNvPr>
            <p:cNvSpPr>
              <a:spLocks/>
            </p:cNvSpPr>
            <p:nvPr userDrawn="1"/>
          </p:nvSpPr>
          <p:spPr bwMode="auto">
            <a:xfrm>
              <a:off x="1643063" y="6528368"/>
              <a:ext cx="657225" cy="331557"/>
            </a:xfrm>
            <a:custGeom>
              <a:avLst/>
              <a:gdLst>
                <a:gd name="T0" fmla="*/ 112 w 138"/>
                <a:gd name="T1" fmla="*/ 34 h 70"/>
                <a:gd name="T2" fmla="*/ 69 w 138"/>
                <a:gd name="T3" fmla="*/ 12 h 70"/>
                <a:gd name="T4" fmla="*/ 6 w 138"/>
                <a:gd name="T5" fmla="*/ 32 h 70"/>
                <a:gd name="T6" fmla="*/ 4 w 138"/>
                <a:gd name="T7" fmla="*/ 70 h 70"/>
                <a:gd name="T8" fmla="*/ 138 w 138"/>
                <a:gd name="T9" fmla="*/ 70 h 70"/>
                <a:gd name="T10" fmla="*/ 112 w 138"/>
                <a:gd name="T11" fmla="*/ 34 h 70"/>
              </a:gdLst>
              <a:ahLst/>
              <a:cxnLst>
                <a:cxn ang="0">
                  <a:pos x="T0" y="T1"/>
                </a:cxn>
                <a:cxn ang="0">
                  <a:pos x="T2" y="T3"/>
                </a:cxn>
                <a:cxn ang="0">
                  <a:pos x="T4" y="T5"/>
                </a:cxn>
                <a:cxn ang="0">
                  <a:pos x="T6" y="T7"/>
                </a:cxn>
                <a:cxn ang="0">
                  <a:pos x="T8" y="T9"/>
                </a:cxn>
                <a:cxn ang="0">
                  <a:pos x="T10" y="T11"/>
                </a:cxn>
              </a:cxnLst>
              <a:rect l="0" t="0" r="r" b="b"/>
              <a:pathLst>
                <a:path w="138" h="70">
                  <a:moveTo>
                    <a:pt x="112" y="34"/>
                  </a:moveTo>
                  <a:cubicBezTo>
                    <a:pt x="69" y="12"/>
                    <a:pt x="69" y="12"/>
                    <a:pt x="69" y="12"/>
                  </a:cubicBezTo>
                  <a:cubicBezTo>
                    <a:pt x="46" y="0"/>
                    <a:pt x="18" y="9"/>
                    <a:pt x="6" y="32"/>
                  </a:cubicBezTo>
                  <a:cubicBezTo>
                    <a:pt x="0" y="44"/>
                    <a:pt x="0" y="58"/>
                    <a:pt x="4" y="70"/>
                  </a:cubicBezTo>
                  <a:cubicBezTo>
                    <a:pt x="138" y="70"/>
                    <a:pt x="138" y="70"/>
                    <a:pt x="138" y="70"/>
                  </a:cubicBezTo>
                  <a:cubicBezTo>
                    <a:pt x="136" y="55"/>
                    <a:pt x="127" y="41"/>
                    <a:pt x="112" y="34"/>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6" name="Freeform 24">
              <a:extLst>
                <a:ext uri="{FF2B5EF4-FFF2-40B4-BE49-F238E27FC236}">
                  <a16:creationId xmlns:a16="http://schemas.microsoft.com/office/drawing/2014/main" id="{E3A3A6E1-4074-4245-A9B4-40AF02FF9787}"/>
                </a:ext>
              </a:extLst>
            </p:cNvPr>
            <p:cNvSpPr>
              <a:spLocks/>
            </p:cNvSpPr>
            <p:nvPr userDrawn="1"/>
          </p:nvSpPr>
          <p:spPr bwMode="auto">
            <a:xfrm>
              <a:off x="2905125" y="5655849"/>
              <a:ext cx="714375" cy="615522"/>
            </a:xfrm>
            <a:custGeom>
              <a:avLst/>
              <a:gdLst>
                <a:gd name="T0" fmla="*/ 32 w 150"/>
                <a:gd name="T1" fmla="*/ 96 h 130"/>
                <a:gd name="T2" fmla="*/ 75 w 150"/>
                <a:gd name="T3" fmla="*/ 118 h 130"/>
                <a:gd name="T4" fmla="*/ 138 w 150"/>
                <a:gd name="T5" fmla="*/ 97 h 130"/>
                <a:gd name="T6" fmla="*/ 118 w 150"/>
                <a:gd name="T7" fmla="*/ 34 h 130"/>
                <a:gd name="T8" fmla="*/ 75 w 150"/>
                <a:gd name="T9" fmla="*/ 12 h 130"/>
                <a:gd name="T10" fmla="*/ 12 w 150"/>
                <a:gd name="T11" fmla="*/ 33 h 130"/>
                <a:gd name="T12" fmla="*/ 32 w 150"/>
                <a:gd name="T13" fmla="*/ 96 h 130"/>
              </a:gdLst>
              <a:ahLst/>
              <a:cxnLst>
                <a:cxn ang="0">
                  <a:pos x="T0" y="T1"/>
                </a:cxn>
                <a:cxn ang="0">
                  <a:pos x="T2" y="T3"/>
                </a:cxn>
                <a:cxn ang="0">
                  <a:pos x="T4" y="T5"/>
                </a:cxn>
                <a:cxn ang="0">
                  <a:pos x="T6" y="T7"/>
                </a:cxn>
                <a:cxn ang="0">
                  <a:pos x="T8" y="T9"/>
                </a:cxn>
                <a:cxn ang="0">
                  <a:pos x="T10" y="T11"/>
                </a:cxn>
                <a:cxn ang="0">
                  <a:pos x="T12" y="T13"/>
                </a:cxn>
              </a:cxnLst>
              <a:rect l="0" t="0" r="r" b="b"/>
              <a:pathLst>
                <a:path w="150" h="130">
                  <a:moveTo>
                    <a:pt x="32" y="96"/>
                  </a:moveTo>
                  <a:cubicBezTo>
                    <a:pt x="75" y="118"/>
                    <a:pt x="75" y="118"/>
                    <a:pt x="75" y="118"/>
                  </a:cubicBezTo>
                  <a:cubicBezTo>
                    <a:pt x="98" y="130"/>
                    <a:pt x="126" y="120"/>
                    <a:pt x="138" y="97"/>
                  </a:cubicBezTo>
                  <a:cubicBezTo>
                    <a:pt x="150" y="74"/>
                    <a:pt x="141" y="46"/>
                    <a:pt x="118" y="34"/>
                  </a:cubicBezTo>
                  <a:cubicBezTo>
                    <a:pt x="75" y="12"/>
                    <a:pt x="75" y="12"/>
                    <a:pt x="75" y="12"/>
                  </a:cubicBezTo>
                  <a:cubicBezTo>
                    <a:pt x="52" y="0"/>
                    <a:pt x="23" y="10"/>
                    <a:pt x="12" y="33"/>
                  </a:cubicBezTo>
                  <a:cubicBezTo>
                    <a:pt x="0" y="56"/>
                    <a:pt x="9" y="84"/>
                    <a:pt x="32" y="96"/>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7" name="Freeform 25">
              <a:extLst>
                <a:ext uri="{FF2B5EF4-FFF2-40B4-BE49-F238E27FC236}">
                  <a16:creationId xmlns:a16="http://schemas.microsoft.com/office/drawing/2014/main" id="{D2BA74A0-B2EB-4962-9E7D-A811473AA368}"/>
                </a:ext>
              </a:extLst>
            </p:cNvPr>
            <p:cNvSpPr>
              <a:spLocks/>
            </p:cNvSpPr>
            <p:nvPr userDrawn="1"/>
          </p:nvSpPr>
          <p:spPr bwMode="auto">
            <a:xfrm>
              <a:off x="6724650" y="6077831"/>
              <a:ext cx="714375" cy="610763"/>
            </a:xfrm>
            <a:custGeom>
              <a:avLst/>
              <a:gdLst>
                <a:gd name="T0" fmla="*/ 118 w 150"/>
                <a:gd name="T1" fmla="*/ 33 h 129"/>
                <a:gd name="T2" fmla="*/ 75 w 150"/>
                <a:gd name="T3" fmla="*/ 11 h 129"/>
                <a:gd name="T4" fmla="*/ 12 w 150"/>
                <a:gd name="T5" fmla="*/ 32 h 129"/>
                <a:gd name="T6" fmla="*/ 32 w 150"/>
                <a:gd name="T7" fmla="*/ 95 h 129"/>
                <a:gd name="T8" fmla="*/ 75 w 150"/>
                <a:gd name="T9" fmla="*/ 117 h 129"/>
                <a:gd name="T10" fmla="*/ 138 w 150"/>
                <a:gd name="T11" fmla="*/ 96 h 129"/>
                <a:gd name="T12" fmla="*/ 118 w 150"/>
                <a:gd name="T13" fmla="*/ 33 h 129"/>
              </a:gdLst>
              <a:ahLst/>
              <a:cxnLst>
                <a:cxn ang="0">
                  <a:pos x="T0" y="T1"/>
                </a:cxn>
                <a:cxn ang="0">
                  <a:pos x="T2" y="T3"/>
                </a:cxn>
                <a:cxn ang="0">
                  <a:pos x="T4" y="T5"/>
                </a:cxn>
                <a:cxn ang="0">
                  <a:pos x="T6" y="T7"/>
                </a:cxn>
                <a:cxn ang="0">
                  <a:pos x="T8" y="T9"/>
                </a:cxn>
                <a:cxn ang="0">
                  <a:pos x="T10" y="T11"/>
                </a:cxn>
                <a:cxn ang="0">
                  <a:pos x="T12" y="T13"/>
                </a:cxn>
              </a:cxnLst>
              <a:rect l="0" t="0" r="r" b="b"/>
              <a:pathLst>
                <a:path w="150" h="129">
                  <a:moveTo>
                    <a:pt x="118" y="33"/>
                  </a:moveTo>
                  <a:cubicBezTo>
                    <a:pt x="75" y="11"/>
                    <a:pt x="75" y="11"/>
                    <a:pt x="75" y="11"/>
                  </a:cubicBezTo>
                  <a:cubicBezTo>
                    <a:pt x="52" y="0"/>
                    <a:pt x="23" y="9"/>
                    <a:pt x="12" y="32"/>
                  </a:cubicBezTo>
                  <a:cubicBezTo>
                    <a:pt x="0" y="55"/>
                    <a:pt x="9" y="83"/>
                    <a:pt x="32" y="95"/>
                  </a:cubicBezTo>
                  <a:cubicBezTo>
                    <a:pt x="75" y="117"/>
                    <a:pt x="75" y="117"/>
                    <a:pt x="75" y="117"/>
                  </a:cubicBezTo>
                  <a:cubicBezTo>
                    <a:pt x="98" y="129"/>
                    <a:pt x="126" y="120"/>
                    <a:pt x="138" y="96"/>
                  </a:cubicBezTo>
                  <a:cubicBezTo>
                    <a:pt x="150" y="73"/>
                    <a:pt x="141" y="45"/>
                    <a:pt x="118" y="33"/>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8" name="Freeform 26">
              <a:extLst>
                <a:ext uri="{FF2B5EF4-FFF2-40B4-BE49-F238E27FC236}">
                  <a16:creationId xmlns:a16="http://schemas.microsoft.com/office/drawing/2014/main" id="{509C1B2A-DC5B-4FF7-B9FB-C7A093439346}"/>
                </a:ext>
              </a:extLst>
            </p:cNvPr>
            <p:cNvSpPr>
              <a:spLocks/>
            </p:cNvSpPr>
            <p:nvPr userDrawn="1"/>
          </p:nvSpPr>
          <p:spPr bwMode="auto">
            <a:xfrm>
              <a:off x="4776788" y="5593979"/>
              <a:ext cx="714375" cy="610763"/>
            </a:xfrm>
            <a:custGeom>
              <a:avLst/>
              <a:gdLst>
                <a:gd name="T0" fmla="*/ 32 w 150"/>
                <a:gd name="T1" fmla="*/ 95 h 129"/>
                <a:gd name="T2" fmla="*/ 75 w 150"/>
                <a:gd name="T3" fmla="*/ 117 h 129"/>
                <a:gd name="T4" fmla="*/ 139 w 150"/>
                <a:gd name="T5" fmla="*/ 97 h 129"/>
                <a:gd name="T6" fmla="*/ 118 w 150"/>
                <a:gd name="T7" fmla="*/ 34 h 129"/>
                <a:gd name="T8" fmla="*/ 75 w 150"/>
                <a:gd name="T9" fmla="*/ 12 h 129"/>
                <a:gd name="T10" fmla="*/ 12 w 150"/>
                <a:gd name="T11" fmla="*/ 32 h 129"/>
                <a:gd name="T12" fmla="*/ 32 w 150"/>
                <a:gd name="T13" fmla="*/ 95 h 129"/>
              </a:gdLst>
              <a:ahLst/>
              <a:cxnLst>
                <a:cxn ang="0">
                  <a:pos x="T0" y="T1"/>
                </a:cxn>
                <a:cxn ang="0">
                  <a:pos x="T2" y="T3"/>
                </a:cxn>
                <a:cxn ang="0">
                  <a:pos x="T4" y="T5"/>
                </a:cxn>
                <a:cxn ang="0">
                  <a:pos x="T6" y="T7"/>
                </a:cxn>
                <a:cxn ang="0">
                  <a:pos x="T8" y="T9"/>
                </a:cxn>
                <a:cxn ang="0">
                  <a:pos x="T10" y="T11"/>
                </a:cxn>
                <a:cxn ang="0">
                  <a:pos x="T12" y="T13"/>
                </a:cxn>
              </a:cxnLst>
              <a:rect l="0" t="0" r="r" b="b"/>
              <a:pathLst>
                <a:path w="150" h="129">
                  <a:moveTo>
                    <a:pt x="32" y="95"/>
                  </a:moveTo>
                  <a:cubicBezTo>
                    <a:pt x="75" y="117"/>
                    <a:pt x="75" y="117"/>
                    <a:pt x="75" y="117"/>
                  </a:cubicBezTo>
                  <a:cubicBezTo>
                    <a:pt x="98" y="129"/>
                    <a:pt x="127" y="120"/>
                    <a:pt x="139" y="97"/>
                  </a:cubicBezTo>
                  <a:cubicBezTo>
                    <a:pt x="150" y="74"/>
                    <a:pt x="141" y="46"/>
                    <a:pt x="118" y="34"/>
                  </a:cubicBezTo>
                  <a:cubicBezTo>
                    <a:pt x="75" y="12"/>
                    <a:pt x="75" y="12"/>
                    <a:pt x="75" y="12"/>
                  </a:cubicBezTo>
                  <a:cubicBezTo>
                    <a:pt x="52" y="0"/>
                    <a:pt x="24" y="9"/>
                    <a:pt x="12"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0" name="Freeform 28">
              <a:extLst>
                <a:ext uri="{FF2B5EF4-FFF2-40B4-BE49-F238E27FC236}">
                  <a16:creationId xmlns:a16="http://schemas.microsoft.com/office/drawing/2014/main" id="{40BA4CE5-67B2-4666-821E-B11E6385F80F}"/>
                </a:ext>
              </a:extLst>
            </p:cNvPr>
            <p:cNvSpPr>
              <a:spLocks/>
            </p:cNvSpPr>
            <p:nvPr userDrawn="1"/>
          </p:nvSpPr>
          <p:spPr bwMode="auto">
            <a:xfrm>
              <a:off x="0" y="6698112"/>
              <a:ext cx="400050" cy="161813"/>
            </a:xfrm>
            <a:custGeom>
              <a:avLst/>
              <a:gdLst>
                <a:gd name="T0" fmla="*/ 63 w 84"/>
                <a:gd name="T1" fmla="*/ 11 h 34"/>
                <a:gd name="T2" fmla="*/ 0 w 84"/>
                <a:gd name="T3" fmla="*/ 32 h 34"/>
                <a:gd name="T4" fmla="*/ 0 w 84"/>
                <a:gd name="T5" fmla="*/ 34 h 34"/>
                <a:gd name="T6" fmla="*/ 84 w 84"/>
                <a:gd name="T7" fmla="*/ 34 h 34"/>
                <a:gd name="T8" fmla="*/ 63 w 84"/>
                <a:gd name="T9" fmla="*/ 11 h 34"/>
              </a:gdLst>
              <a:ahLst/>
              <a:cxnLst>
                <a:cxn ang="0">
                  <a:pos x="T0" y="T1"/>
                </a:cxn>
                <a:cxn ang="0">
                  <a:pos x="T2" y="T3"/>
                </a:cxn>
                <a:cxn ang="0">
                  <a:pos x="T4" y="T5"/>
                </a:cxn>
                <a:cxn ang="0">
                  <a:pos x="T6" y="T7"/>
                </a:cxn>
                <a:cxn ang="0">
                  <a:pos x="T8" y="T9"/>
                </a:cxn>
              </a:cxnLst>
              <a:rect l="0" t="0" r="r" b="b"/>
              <a:pathLst>
                <a:path w="84" h="34">
                  <a:moveTo>
                    <a:pt x="63" y="11"/>
                  </a:moveTo>
                  <a:cubicBezTo>
                    <a:pt x="40" y="0"/>
                    <a:pt x="12" y="9"/>
                    <a:pt x="0" y="32"/>
                  </a:cubicBezTo>
                  <a:cubicBezTo>
                    <a:pt x="0" y="34"/>
                    <a:pt x="0" y="34"/>
                    <a:pt x="0" y="34"/>
                  </a:cubicBezTo>
                  <a:cubicBezTo>
                    <a:pt x="84" y="34"/>
                    <a:pt x="84" y="34"/>
                    <a:pt x="84" y="34"/>
                  </a:cubicBezTo>
                  <a:cubicBezTo>
                    <a:pt x="80" y="24"/>
                    <a:pt x="73" y="16"/>
                    <a:pt x="63"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1" name="Freeform 29">
              <a:extLst>
                <a:ext uri="{FF2B5EF4-FFF2-40B4-BE49-F238E27FC236}">
                  <a16:creationId xmlns:a16="http://schemas.microsoft.com/office/drawing/2014/main" id="{A6B2D1E1-3E18-4430-90BB-A1391B8C9890}"/>
                </a:ext>
              </a:extLst>
            </p:cNvPr>
            <p:cNvSpPr>
              <a:spLocks/>
            </p:cNvSpPr>
            <p:nvPr userDrawn="1"/>
          </p:nvSpPr>
          <p:spPr bwMode="auto">
            <a:xfrm>
              <a:off x="2566988" y="6495053"/>
              <a:ext cx="490538" cy="364872"/>
            </a:xfrm>
            <a:custGeom>
              <a:avLst/>
              <a:gdLst>
                <a:gd name="T0" fmla="*/ 71 w 103"/>
                <a:gd name="T1" fmla="*/ 12 h 77"/>
                <a:gd name="T2" fmla="*/ 8 w 103"/>
                <a:gd name="T3" fmla="*/ 32 h 77"/>
                <a:gd name="T4" fmla="*/ 9 w 103"/>
                <a:gd name="T5" fmla="*/ 77 h 77"/>
                <a:gd name="T6" fmla="*/ 90 w 103"/>
                <a:gd name="T7" fmla="*/ 77 h 77"/>
                <a:gd name="T8" fmla="*/ 91 w 103"/>
                <a:gd name="T9" fmla="*/ 75 h 77"/>
                <a:gd name="T10" fmla="*/ 71 w 103"/>
                <a:gd name="T11" fmla="*/ 12 h 77"/>
              </a:gdLst>
              <a:ahLst/>
              <a:cxnLst>
                <a:cxn ang="0">
                  <a:pos x="T0" y="T1"/>
                </a:cxn>
                <a:cxn ang="0">
                  <a:pos x="T2" y="T3"/>
                </a:cxn>
                <a:cxn ang="0">
                  <a:pos x="T4" y="T5"/>
                </a:cxn>
                <a:cxn ang="0">
                  <a:pos x="T6" y="T7"/>
                </a:cxn>
                <a:cxn ang="0">
                  <a:pos x="T8" y="T9"/>
                </a:cxn>
                <a:cxn ang="0">
                  <a:pos x="T10" y="T11"/>
                </a:cxn>
              </a:cxnLst>
              <a:rect l="0" t="0" r="r" b="b"/>
              <a:pathLst>
                <a:path w="103" h="77">
                  <a:moveTo>
                    <a:pt x="71" y="12"/>
                  </a:moveTo>
                  <a:cubicBezTo>
                    <a:pt x="48" y="0"/>
                    <a:pt x="20" y="9"/>
                    <a:pt x="8" y="32"/>
                  </a:cubicBezTo>
                  <a:cubicBezTo>
                    <a:pt x="0" y="47"/>
                    <a:pt x="1" y="63"/>
                    <a:pt x="9" y="77"/>
                  </a:cubicBezTo>
                  <a:cubicBezTo>
                    <a:pt x="90" y="77"/>
                    <a:pt x="90" y="77"/>
                    <a:pt x="90" y="77"/>
                  </a:cubicBezTo>
                  <a:cubicBezTo>
                    <a:pt x="90" y="76"/>
                    <a:pt x="91" y="75"/>
                    <a:pt x="91" y="75"/>
                  </a:cubicBezTo>
                  <a:cubicBezTo>
                    <a:pt x="103" y="52"/>
                    <a:pt x="94" y="23"/>
                    <a:pt x="71"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3" name="Freeform 31">
              <a:extLst>
                <a:ext uri="{FF2B5EF4-FFF2-40B4-BE49-F238E27FC236}">
                  <a16:creationId xmlns:a16="http://schemas.microsoft.com/office/drawing/2014/main" id="{E8615FC6-39BB-4E1F-B621-EC94EE439A83}"/>
                </a:ext>
              </a:extLst>
            </p:cNvPr>
            <p:cNvSpPr>
              <a:spLocks/>
            </p:cNvSpPr>
            <p:nvPr userDrawn="1"/>
          </p:nvSpPr>
          <p:spPr bwMode="auto">
            <a:xfrm>
              <a:off x="400050" y="5398852"/>
              <a:ext cx="509588" cy="507647"/>
            </a:xfrm>
            <a:custGeom>
              <a:avLst/>
              <a:gdLst>
                <a:gd name="T0" fmla="*/ 75 w 107"/>
                <a:gd name="T1" fmla="*/ 12 h 107"/>
                <a:gd name="T2" fmla="*/ 12 w 107"/>
                <a:gd name="T3" fmla="*/ 32 h 107"/>
                <a:gd name="T4" fmla="*/ 33 w 107"/>
                <a:gd name="T5" fmla="*/ 96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3" y="96"/>
                  </a:cubicBezTo>
                  <a:cubicBezTo>
                    <a:pt x="56" y="107"/>
                    <a:pt x="84" y="98"/>
                    <a:pt x="96" y="75"/>
                  </a:cubicBezTo>
                  <a:cubicBezTo>
                    <a:pt x="107" y="52"/>
                    <a:pt x="98" y="24"/>
                    <a:pt x="75" y="12"/>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8" name="Freeform 32">
              <a:extLst>
                <a:ext uri="{FF2B5EF4-FFF2-40B4-BE49-F238E27FC236}">
                  <a16:creationId xmlns:a16="http://schemas.microsoft.com/office/drawing/2014/main" id="{C8FFC83B-3C90-4550-8BFD-51E158F21637}"/>
                </a:ext>
              </a:extLst>
            </p:cNvPr>
            <p:cNvSpPr>
              <a:spLocks/>
            </p:cNvSpPr>
            <p:nvPr userDrawn="1"/>
          </p:nvSpPr>
          <p:spPr bwMode="auto">
            <a:xfrm>
              <a:off x="1971675" y="5693922"/>
              <a:ext cx="1419225" cy="967703"/>
            </a:xfrm>
            <a:custGeom>
              <a:avLst/>
              <a:gdLst>
                <a:gd name="T0" fmla="*/ 266 w 298"/>
                <a:gd name="T1" fmla="*/ 109 h 204"/>
                <a:gd name="T2" fmla="*/ 75 w 298"/>
                <a:gd name="T3" fmla="*/ 12 h 204"/>
                <a:gd name="T4" fmla="*/ 12 w 298"/>
                <a:gd name="T5" fmla="*/ 32 h 204"/>
                <a:gd name="T6" fmla="*/ 33 w 298"/>
                <a:gd name="T7" fmla="*/ 95 h 204"/>
                <a:gd name="T8" fmla="*/ 223 w 298"/>
                <a:gd name="T9" fmla="*/ 193 h 204"/>
                <a:gd name="T10" fmla="*/ 286 w 298"/>
                <a:gd name="T11" fmla="*/ 172 h 204"/>
                <a:gd name="T12" fmla="*/ 266 w 298"/>
                <a:gd name="T13" fmla="*/ 109 h 204"/>
              </a:gdLst>
              <a:ahLst/>
              <a:cxnLst>
                <a:cxn ang="0">
                  <a:pos x="T0" y="T1"/>
                </a:cxn>
                <a:cxn ang="0">
                  <a:pos x="T2" y="T3"/>
                </a:cxn>
                <a:cxn ang="0">
                  <a:pos x="T4" y="T5"/>
                </a:cxn>
                <a:cxn ang="0">
                  <a:pos x="T6" y="T7"/>
                </a:cxn>
                <a:cxn ang="0">
                  <a:pos x="T8" y="T9"/>
                </a:cxn>
                <a:cxn ang="0">
                  <a:pos x="T10" y="T11"/>
                </a:cxn>
                <a:cxn ang="0">
                  <a:pos x="T12" y="T13"/>
                </a:cxn>
              </a:cxnLst>
              <a:rect l="0" t="0" r="r" b="b"/>
              <a:pathLst>
                <a:path w="298" h="204">
                  <a:moveTo>
                    <a:pt x="266" y="109"/>
                  </a:moveTo>
                  <a:cubicBezTo>
                    <a:pt x="75" y="12"/>
                    <a:pt x="75" y="12"/>
                    <a:pt x="75" y="12"/>
                  </a:cubicBezTo>
                  <a:cubicBezTo>
                    <a:pt x="52" y="0"/>
                    <a:pt x="24" y="9"/>
                    <a:pt x="12" y="32"/>
                  </a:cubicBezTo>
                  <a:cubicBezTo>
                    <a:pt x="0" y="55"/>
                    <a:pt x="10" y="83"/>
                    <a:pt x="33" y="95"/>
                  </a:cubicBezTo>
                  <a:cubicBezTo>
                    <a:pt x="223" y="193"/>
                    <a:pt x="223" y="193"/>
                    <a:pt x="223" y="193"/>
                  </a:cubicBezTo>
                  <a:cubicBezTo>
                    <a:pt x="246" y="204"/>
                    <a:pt x="275" y="195"/>
                    <a:pt x="286" y="172"/>
                  </a:cubicBezTo>
                  <a:cubicBezTo>
                    <a:pt x="298" y="149"/>
                    <a:pt x="289" y="121"/>
                    <a:pt x="266" y="109"/>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0" name="Freeform 34">
              <a:extLst>
                <a:ext uri="{FF2B5EF4-FFF2-40B4-BE49-F238E27FC236}">
                  <a16:creationId xmlns:a16="http://schemas.microsoft.com/office/drawing/2014/main" id="{6AF55E5D-2C73-49EE-9DBF-73BFC36106E0}"/>
                </a:ext>
              </a:extLst>
            </p:cNvPr>
            <p:cNvSpPr>
              <a:spLocks/>
            </p:cNvSpPr>
            <p:nvPr userDrawn="1"/>
          </p:nvSpPr>
          <p:spPr bwMode="auto">
            <a:xfrm>
              <a:off x="3314700" y="6376074"/>
              <a:ext cx="509588" cy="507647"/>
            </a:xfrm>
            <a:custGeom>
              <a:avLst/>
              <a:gdLst>
                <a:gd name="T0" fmla="*/ 75 w 107"/>
                <a:gd name="T1" fmla="*/ 12 h 107"/>
                <a:gd name="T2" fmla="*/ 12 w 107"/>
                <a:gd name="T3" fmla="*/ 32 h 107"/>
                <a:gd name="T4" fmla="*/ 32 w 107"/>
                <a:gd name="T5" fmla="*/ 95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6" y="75"/>
                  </a:cubicBezTo>
                  <a:cubicBezTo>
                    <a:pt x="107" y="52"/>
                    <a:pt x="98" y="24"/>
                    <a:pt x="75" y="12"/>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2" name="Freeform 36">
              <a:extLst>
                <a:ext uri="{FF2B5EF4-FFF2-40B4-BE49-F238E27FC236}">
                  <a16:creationId xmlns:a16="http://schemas.microsoft.com/office/drawing/2014/main" id="{0C12AB5B-3B72-42C4-9475-01F207B9189D}"/>
                </a:ext>
              </a:extLst>
            </p:cNvPr>
            <p:cNvSpPr>
              <a:spLocks/>
            </p:cNvSpPr>
            <p:nvPr userDrawn="1"/>
          </p:nvSpPr>
          <p:spPr bwMode="auto">
            <a:xfrm>
              <a:off x="2481263" y="5441685"/>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3"/>
                    <a:pt x="74" y="12"/>
                  </a:cubicBezTo>
                  <a:cubicBezTo>
                    <a:pt x="51" y="0"/>
                    <a:pt x="23" y="9"/>
                    <a:pt x="11"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3" name="Freeform 37">
              <a:extLst>
                <a:ext uri="{FF2B5EF4-FFF2-40B4-BE49-F238E27FC236}">
                  <a16:creationId xmlns:a16="http://schemas.microsoft.com/office/drawing/2014/main" id="{25F829DD-CE58-4AB8-9FF3-F7C53063F7B6}"/>
                </a:ext>
              </a:extLst>
            </p:cNvPr>
            <p:cNvSpPr>
              <a:spLocks/>
            </p:cNvSpPr>
            <p:nvPr userDrawn="1"/>
          </p:nvSpPr>
          <p:spPr bwMode="auto">
            <a:xfrm>
              <a:off x="3476625" y="5441685"/>
              <a:ext cx="509588" cy="507647"/>
            </a:xfrm>
            <a:custGeom>
              <a:avLst/>
              <a:gdLst>
                <a:gd name="T0" fmla="*/ 33 w 107"/>
                <a:gd name="T1" fmla="*/ 95 h 107"/>
                <a:gd name="T2" fmla="*/ 96 w 107"/>
                <a:gd name="T3" fmla="*/ 75 h 107"/>
                <a:gd name="T4" fmla="*/ 75 w 107"/>
                <a:gd name="T5" fmla="*/ 12 h 107"/>
                <a:gd name="T6" fmla="*/ 12 w 107"/>
                <a:gd name="T7" fmla="*/ 32 h 107"/>
                <a:gd name="T8" fmla="*/ 33 w 107"/>
                <a:gd name="T9" fmla="*/ 95 h 107"/>
              </a:gdLst>
              <a:ahLst/>
              <a:cxnLst>
                <a:cxn ang="0">
                  <a:pos x="T0" y="T1"/>
                </a:cxn>
                <a:cxn ang="0">
                  <a:pos x="T2" y="T3"/>
                </a:cxn>
                <a:cxn ang="0">
                  <a:pos x="T4" y="T5"/>
                </a:cxn>
                <a:cxn ang="0">
                  <a:pos x="T6" y="T7"/>
                </a:cxn>
                <a:cxn ang="0">
                  <a:pos x="T8" y="T9"/>
                </a:cxn>
              </a:cxnLst>
              <a:rect l="0" t="0" r="r" b="b"/>
              <a:pathLst>
                <a:path w="107" h="107">
                  <a:moveTo>
                    <a:pt x="33" y="95"/>
                  </a:moveTo>
                  <a:cubicBezTo>
                    <a:pt x="56" y="107"/>
                    <a:pt x="84" y="98"/>
                    <a:pt x="96" y="75"/>
                  </a:cubicBezTo>
                  <a:cubicBezTo>
                    <a:pt x="107" y="52"/>
                    <a:pt x="98" y="23"/>
                    <a:pt x="75" y="12"/>
                  </a:cubicBezTo>
                  <a:cubicBezTo>
                    <a:pt x="52" y="0"/>
                    <a:pt x="24" y="9"/>
                    <a:pt x="12" y="32"/>
                  </a:cubicBezTo>
                  <a:cubicBezTo>
                    <a:pt x="0" y="55"/>
                    <a:pt x="10" y="83"/>
                    <a:pt x="33" y="95"/>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7" name="Freeform 41">
              <a:extLst>
                <a:ext uri="{FF2B5EF4-FFF2-40B4-BE49-F238E27FC236}">
                  <a16:creationId xmlns:a16="http://schemas.microsoft.com/office/drawing/2014/main" id="{8B6A1BD0-0CE6-4114-A75A-973F79EC1438}"/>
                </a:ext>
              </a:extLst>
            </p:cNvPr>
            <p:cNvSpPr>
              <a:spLocks/>
            </p:cNvSpPr>
            <p:nvPr userDrawn="1"/>
          </p:nvSpPr>
          <p:spPr bwMode="auto">
            <a:xfrm>
              <a:off x="6329363" y="6380833"/>
              <a:ext cx="1000125" cy="479092"/>
            </a:xfrm>
            <a:custGeom>
              <a:avLst/>
              <a:gdLst>
                <a:gd name="T0" fmla="*/ 185 w 210"/>
                <a:gd name="T1" fmla="*/ 69 h 101"/>
                <a:gd name="T2" fmla="*/ 75 w 210"/>
                <a:gd name="T3" fmla="*/ 12 h 101"/>
                <a:gd name="T4" fmla="*/ 12 w 210"/>
                <a:gd name="T5" fmla="*/ 33 h 101"/>
                <a:gd name="T6" fmla="*/ 32 w 210"/>
                <a:gd name="T7" fmla="*/ 96 h 101"/>
                <a:gd name="T8" fmla="*/ 42 w 210"/>
                <a:gd name="T9" fmla="*/ 101 h 101"/>
                <a:gd name="T10" fmla="*/ 210 w 210"/>
                <a:gd name="T11" fmla="*/ 101 h 101"/>
                <a:gd name="T12" fmla="*/ 185 w 210"/>
                <a:gd name="T13" fmla="*/ 69 h 101"/>
              </a:gdLst>
              <a:ahLst/>
              <a:cxnLst>
                <a:cxn ang="0">
                  <a:pos x="T0" y="T1"/>
                </a:cxn>
                <a:cxn ang="0">
                  <a:pos x="T2" y="T3"/>
                </a:cxn>
                <a:cxn ang="0">
                  <a:pos x="T4" y="T5"/>
                </a:cxn>
                <a:cxn ang="0">
                  <a:pos x="T6" y="T7"/>
                </a:cxn>
                <a:cxn ang="0">
                  <a:pos x="T8" y="T9"/>
                </a:cxn>
                <a:cxn ang="0">
                  <a:pos x="T10" y="T11"/>
                </a:cxn>
                <a:cxn ang="0">
                  <a:pos x="T12" y="T13"/>
                </a:cxn>
              </a:cxnLst>
              <a:rect l="0" t="0" r="r" b="b"/>
              <a:pathLst>
                <a:path w="210" h="101">
                  <a:moveTo>
                    <a:pt x="185" y="69"/>
                  </a:moveTo>
                  <a:cubicBezTo>
                    <a:pt x="75" y="12"/>
                    <a:pt x="75" y="12"/>
                    <a:pt x="75" y="12"/>
                  </a:cubicBezTo>
                  <a:cubicBezTo>
                    <a:pt x="52" y="0"/>
                    <a:pt x="23" y="10"/>
                    <a:pt x="12" y="33"/>
                  </a:cubicBezTo>
                  <a:cubicBezTo>
                    <a:pt x="0" y="56"/>
                    <a:pt x="9" y="84"/>
                    <a:pt x="32" y="96"/>
                  </a:cubicBezTo>
                  <a:cubicBezTo>
                    <a:pt x="42" y="101"/>
                    <a:pt x="42" y="101"/>
                    <a:pt x="42" y="101"/>
                  </a:cubicBezTo>
                  <a:cubicBezTo>
                    <a:pt x="210" y="101"/>
                    <a:pt x="210" y="101"/>
                    <a:pt x="210" y="101"/>
                  </a:cubicBezTo>
                  <a:cubicBezTo>
                    <a:pt x="207" y="87"/>
                    <a:pt x="198" y="75"/>
                    <a:pt x="185" y="69"/>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9" name="Freeform 43">
              <a:extLst>
                <a:ext uri="{FF2B5EF4-FFF2-40B4-BE49-F238E27FC236}">
                  <a16:creationId xmlns:a16="http://schemas.microsoft.com/office/drawing/2014/main" id="{6FD0193B-6D05-49CB-A96B-BC4C785EAC33}"/>
                </a:ext>
              </a:extLst>
            </p:cNvPr>
            <p:cNvSpPr>
              <a:spLocks/>
            </p:cNvSpPr>
            <p:nvPr userDrawn="1"/>
          </p:nvSpPr>
          <p:spPr bwMode="auto">
            <a:xfrm>
              <a:off x="6286500" y="5341742"/>
              <a:ext cx="509588" cy="507647"/>
            </a:xfrm>
            <a:custGeom>
              <a:avLst/>
              <a:gdLst>
                <a:gd name="T0" fmla="*/ 32 w 107"/>
                <a:gd name="T1" fmla="*/ 96 h 107"/>
                <a:gd name="T2" fmla="*/ 95 w 107"/>
                <a:gd name="T3" fmla="*/ 75 h 107"/>
                <a:gd name="T4" fmla="*/ 75 w 107"/>
                <a:gd name="T5" fmla="*/ 12 h 107"/>
                <a:gd name="T6" fmla="*/ 12 w 107"/>
                <a:gd name="T7" fmla="*/ 32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3" y="98"/>
                    <a:pt x="95" y="75"/>
                  </a:cubicBezTo>
                  <a:cubicBezTo>
                    <a:pt x="107" y="52"/>
                    <a:pt x="98" y="24"/>
                    <a:pt x="75" y="12"/>
                  </a:cubicBezTo>
                  <a:cubicBezTo>
                    <a:pt x="52" y="0"/>
                    <a:pt x="23" y="9"/>
                    <a:pt x="12" y="32"/>
                  </a:cubicBezTo>
                  <a:cubicBezTo>
                    <a:pt x="0" y="56"/>
                    <a:pt x="9" y="84"/>
                    <a:pt x="32" y="96"/>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2" name="Freeform 46">
              <a:extLst>
                <a:ext uri="{FF2B5EF4-FFF2-40B4-BE49-F238E27FC236}">
                  <a16:creationId xmlns:a16="http://schemas.microsoft.com/office/drawing/2014/main" id="{894A0FFA-768F-4A53-9C16-D489560FDC4E}"/>
                </a:ext>
              </a:extLst>
            </p:cNvPr>
            <p:cNvSpPr>
              <a:spLocks/>
            </p:cNvSpPr>
            <p:nvPr userDrawn="1"/>
          </p:nvSpPr>
          <p:spPr bwMode="auto">
            <a:xfrm>
              <a:off x="5481638" y="594933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10"/>
                    <a:pt x="12" y="33"/>
                  </a:cubicBezTo>
                  <a:cubicBezTo>
                    <a:pt x="0" y="56"/>
                    <a:pt x="9" y="84"/>
                    <a:pt x="32" y="96"/>
                  </a:cubicBezTo>
                  <a:cubicBezTo>
                    <a:pt x="55" y="107"/>
                    <a:pt x="83" y="98"/>
                    <a:pt x="95" y="75"/>
                  </a:cubicBezTo>
                  <a:cubicBezTo>
                    <a:pt x="107" y="52"/>
                    <a:pt x="98" y="24"/>
                    <a:pt x="75" y="12"/>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4" name="Freeform 48">
              <a:extLst>
                <a:ext uri="{FF2B5EF4-FFF2-40B4-BE49-F238E27FC236}">
                  <a16:creationId xmlns:a16="http://schemas.microsoft.com/office/drawing/2014/main" id="{D965AA9C-3644-427C-8442-6F88C3A23E23}"/>
                </a:ext>
              </a:extLst>
            </p:cNvPr>
            <p:cNvSpPr>
              <a:spLocks/>
            </p:cNvSpPr>
            <p:nvPr userDrawn="1"/>
          </p:nvSpPr>
          <p:spPr bwMode="auto">
            <a:xfrm>
              <a:off x="3981450" y="5698682"/>
              <a:ext cx="1200150" cy="858241"/>
            </a:xfrm>
            <a:custGeom>
              <a:avLst/>
              <a:gdLst>
                <a:gd name="T0" fmla="*/ 220 w 252"/>
                <a:gd name="T1" fmla="*/ 86 h 181"/>
                <a:gd name="T2" fmla="*/ 75 w 252"/>
                <a:gd name="T3" fmla="*/ 11 h 181"/>
                <a:gd name="T4" fmla="*/ 11 w 252"/>
                <a:gd name="T5" fmla="*/ 32 h 181"/>
                <a:gd name="T6" fmla="*/ 32 w 252"/>
                <a:gd name="T7" fmla="*/ 95 h 181"/>
                <a:gd name="T8" fmla="*/ 177 w 252"/>
                <a:gd name="T9" fmla="*/ 169 h 181"/>
                <a:gd name="T10" fmla="*/ 240 w 252"/>
                <a:gd name="T11" fmla="*/ 149 h 181"/>
                <a:gd name="T12" fmla="*/ 220 w 252"/>
                <a:gd name="T13" fmla="*/ 86 h 181"/>
              </a:gdLst>
              <a:ahLst/>
              <a:cxnLst>
                <a:cxn ang="0">
                  <a:pos x="T0" y="T1"/>
                </a:cxn>
                <a:cxn ang="0">
                  <a:pos x="T2" y="T3"/>
                </a:cxn>
                <a:cxn ang="0">
                  <a:pos x="T4" y="T5"/>
                </a:cxn>
                <a:cxn ang="0">
                  <a:pos x="T6" y="T7"/>
                </a:cxn>
                <a:cxn ang="0">
                  <a:pos x="T8" y="T9"/>
                </a:cxn>
                <a:cxn ang="0">
                  <a:pos x="T10" y="T11"/>
                </a:cxn>
                <a:cxn ang="0">
                  <a:pos x="T12" y="T13"/>
                </a:cxn>
              </a:cxnLst>
              <a:rect l="0" t="0" r="r" b="b"/>
              <a:pathLst>
                <a:path w="252" h="181">
                  <a:moveTo>
                    <a:pt x="220" y="86"/>
                  </a:moveTo>
                  <a:cubicBezTo>
                    <a:pt x="75" y="11"/>
                    <a:pt x="75" y="11"/>
                    <a:pt x="75" y="11"/>
                  </a:cubicBezTo>
                  <a:cubicBezTo>
                    <a:pt x="52" y="0"/>
                    <a:pt x="23" y="9"/>
                    <a:pt x="11" y="32"/>
                  </a:cubicBezTo>
                  <a:cubicBezTo>
                    <a:pt x="0" y="55"/>
                    <a:pt x="9" y="83"/>
                    <a:pt x="32" y="95"/>
                  </a:cubicBezTo>
                  <a:cubicBezTo>
                    <a:pt x="177" y="169"/>
                    <a:pt x="177" y="169"/>
                    <a:pt x="177" y="169"/>
                  </a:cubicBezTo>
                  <a:cubicBezTo>
                    <a:pt x="200" y="181"/>
                    <a:pt x="228" y="172"/>
                    <a:pt x="240" y="149"/>
                  </a:cubicBezTo>
                  <a:cubicBezTo>
                    <a:pt x="252" y="126"/>
                    <a:pt x="243" y="97"/>
                    <a:pt x="220" y="86"/>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5" name="Freeform 49">
              <a:extLst>
                <a:ext uri="{FF2B5EF4-FFF2-40B4-BE49-F238E27FC236}">
                  <a16:creationId xmlns:a16="http://schemas.microsoft.com/office/drawing/2014/main" id="{1D579548-41FA-4E64-AC74-2A06EB9ADBCA}"/>
                </a:ext>
              </a:extLst>
            </p:cNvPr>
            <p:cNvSpPr>
              <a:spLocks/>
            </p:cNvSpPr>
            <p:nvPr userDrawn="1"/>
          </p:nvSpPr>
          <p:spPr bwMode="auto">
            <a:xfrm>
              <a:off x="5534025" y="6480776"/>
              <a:ext cx="976313" cy="379149"/>
            </a:xfrm>
            <a:custGeom>
              <a:avLst/>
              <a:gdLst>
                <a:gd name="T0" fmla="*/ 9 w 205"/>
                <a:gd name="T1" fmla="*/ 32 h 80"/>
                <a:gd name="T2" fmla="*/ 12 w 205"/>
                <a:gd name="T3" fmla="*/ 80 h 80"/>
                <a:gd name="T4" fmla="*/ 205 w 205"/>
                <a:gd name="T5" fmla="*/ 80 h 80"/>
                <a:gd name="T6" fmla="*/ 72 w 205"/>
                <a:gd name="T7" fmla="*/ 12 h 80"/>
                <a:gd name="T8" fmla="*/ 9 w 205"/>
                <a:gd name="T9" fmla="*/ 32 h 80"/>
              </a:gdLst>
              <a:ahLst/>
              <a:cxnLst>
                <a:cxn ang="0">
                  <a:pos x="T0" y="T1"/>
                </a:cxn>
                <a:cxn ang="0">
                  <a:pos x="T2" y="T3"/>
                </a:cxn>
                <a:cxn ang="0">
                  <a:pos x="T4" y="T5"/>
                </a:cxn>
                <a:cxn ang="0">
                  <a:pos x="T6" y="T7"/>
                </a:cxn>
                <a:cxn ang="0">
                  <a:pos x="T8" y="T9"/>
                </a:cxn>
              </a:cxnLst>
              <a:rect l="0" t="0" r="r" b="b"/>
              <a:pathLst>
                <a:path w="205" h="80">
                  <a:moveTo>
                    <a:pt x="9" y="32"/>
                  </a:moveTo>
                  <a:cubicBezTo>
                    <a:pt x="0" y="48"/>
                    <a:pt x="2" y="66"/>
                    <a:pt x="12" y="80"/>
                  </a:cubicBezTo>
                  <a:cubicBezTo>
                    <a:pt x="205" y="80"/>
                    <a:pt x="205" y="80"/>
                    <a:pt x="205" y="80"/>
                  </a:cubicBezTo>
                  <a:cubicBezTo>
                    <a:pt x="72" y="12"/>
                    <a:pt x="72" y="12"/>
                    <a:pt x="72" y="12"/>
                  </a:cubicBezTo>
                  <a:cubicBezTo>
                    <a:pt x="49" y="0"/>
                    <a:pt x="20" y="9"/>
                    <a:pt x="9" y="32"/>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6" name="Freeform 50">
              <a:extLst>
                <a:ext uri="{FF2B5EF4-FFF2-40B4-BE49-F238E27FC236}">
                  <a16:creationId xmlns:a16="http://schemas.microsoft.com/office/drawing/2014/main" id="{6C25784A-5597-477E-9C7B-F21A3D7D79D5}"/>
                </a:ext>
              </a:extLst>
            </p:cNvPr>
            <p:cNvSpPr>
              <a:spLocks/>
            </p:cNvSpPr>
            <p:nvPr userDrawn="1"/>
          </p:nvSpPr>
          <p:spPr bwMode="auto">
            <a:xfrm>
              <a:off x="6867525" y="5636812"/>
              <a:ext cx="1190625" cy="863001"/>
            </a:xfrm>
            <a:custGeom>
              <a:avLst/>
              <a:gdLst>
                <a:gd name="T0" fmla="*/ 217 w 250"/>
                <a:gd name="T1" fmla="*/ 85 h 182"/>
                <a:gd name="T2" fmla="*/ 75 w 250"/>
                <a:gd name="T3" fmla="*/ 12 h 182"/>
                <a:gd name="T4" fmla="*/ 9 w 250"/>
                <a:gd name="T5" fmla="*/ 36 h 182"/>
                <a:gd name="T6" fmla="*/ 31 w 250"/>
                <a:gd name="T7" fmla="*/ 95 h 182"/>
                <a:gd name="T8" fmla="*/ 176 w 250"/>
                <a:gd name="T9" fmla="*/ 170 h 182"/>
                <a:gd name="T10" fmla="*/ 240 w 250"/>
                <a:gd name="T11" fmla="*/ 148 h 182"/>
                <a:gd name="T12" fmla="*/ 217 w 250"/>
                <a:gd name="T13" fmla="*/ 85 h 182"/>
              </a:gdLst>
              <a:ahLst/>
              <a:cxnLst>
                <a:cxn ang="0">
                  <a:pos x="T0" y="T1"/>
                </a:cxn>
                <a:cxn ang="0">
                  <a:pos x="T2" y="T3"/>
                </a:cxn>
                <a:cxn ang="0">
                  <a:pos x="T4" y="T5"/>
                </a:cxn>
                <a:cxn ang="0">
                  <a:pos x="T6" y="T7"/>
                </a:cxn>
                <a:cxn ang="0">
                  <a:pos x="T8" y="T9"/>
                </a:cxn>
                <a:cxn ang="0">
                  <a:pos x="T10" y="T11"/>
                </a:cxn>
                <a:cxn ang="0">
                  <a:pos x="T12" y="T13"/>
                </a:cxn>
              </a:cxnLst>
              <a:rect l="0" t="0" r="r" b="b"/>
              <a:pathLst>
                <a:path w="250" h="182">
                  <a:moveTo>
                    <a:pt x="217" y="85"/>
                  </a:moveTo>
                  <a:cubicBezTo>
                    <a:pt x="75" y="12"/>
                    <a:pt x="75" y="12"/>
                    <a:pt x="75" y="12"/>
                  </a:cubicBezTo>
                  <a:cubicBezTo>
                    <a:pt x="50" y="0"/>
                    <a:pt x="19" y="10"/>
                    <a:pt x="9" y="36"/>
                  </a:cubicBezTo>
                  <a:cubicBezTo>
                    <a:pt x="0" y="58"/>
                    <a:pt x="9" y="84"/>
                    <a:pt x="31" y="95"/>
                  </a:cubicBezTo>
                  <a:cubicBezTo>
                    <a:pt x="176" y="170"/>
                    <a:pt x="176" y="170"/>
                    <a:pt x="176" y="170"/>
                  </a:cubicBezTo>
                  <a:cubicBezTo>
                    <a:pt x="199" y="182"/>
                    <a:pt x="228" y="172"/>
                    <a:pt x="240" y="148"/>
                  </a:cubicBezTo>
                  <a:cubicBezTo>
                    <a:pt x="250" y="125"/>
                    <a:pt x="240" y="97"/>
                    <a:pt x="217" y="8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7" name="Freeform 51">
              <a:extLst>
                <a:ext uri="{FF2B5EF4-FFF2-40B4-BE49-F238E27FC236}">
                  <a16:creationId xmlns:a16="http://schemas.microsoft.com/office/drawing/2014/main" id="{9C012AC2-30E1-480A-A340-4FE7AA3DB56A}"/>
                </a:ext>
              </a:extLst>
            </p:cNvPr>
            <p:cNvSpPr>
              <a:spLocks/>
            </p:cNvSpPr>
            <p:nvPr userDrawn="1"/>
          </p:nvSpPr>
          <p:spPr bwMode="auto">
            <a:xfrm>
              <a:off x="9572625" y="6495053"/>
              <a:ext cx="933450" cy="364872"/>
            </a:xfrm>
            <a:custGeom>
              <a:avLst/>
              <a:gdLst>
                <a:gd name="T0" fmla="*/ 5 w 196"/>
                <a:gd name="T1" fmla="*/ 36 h 77"/>
                <a:gd name="T2" fmla="*/ 8 w 196"/>
                <a:gd name="T3" fmla="*/ 77 h 77"/>
                <a:gd name="T4" fmla="*/ 196 w 196"/>
                <a:gd name="T5" fmla="*/ 77 h 77"/>
                <a:gd name="T6" fmla="*/ 71 w 196"/>
                <a:gd name="T7" fmla="*/ 13 h 77"/>
                <a:gd name="T8" fmla="*/ 5 w 196"/>
                <a:gd name="T9" fmla="*/ 36 h 77"/>
              </a:gdLst>
              <a:ahLst/>
              <a:cxnLst>
                <a:cxn ang="0">
                  <a:pos x="T0" y="T1"/>
                </a:cxn>
                <a:cxn ang="0">
                  <a:pos x="T2" y="T3"/>
                </a:cxn>
                <a:cxn ang="0">
                  <a:pos x="T4" y="T5"/>
                </a:cxn>
                <a:cxn ang="0">
                  <a:pos x="T6" y="T7"/>
                </a:cxn>
                <a:cxn ang="0">
                  <a:pos x="T8" y="T9"/>
                </a:cxn>
              </a:cxnLst>
              <a:rect l="0" t="0" r="r" b="b"/>
              <a:pathLst>
                <a:path w="196" h="77">
                  <a:moveTo>
                    <a:pt x="5" y="36"/>
                  </a:moveTo>
                  <a:cubicBezTo>
                    <a:pt x="0" y="50"/>
                    <a:pt x="1" y="65"/>
                    <a:pt x="8" y="77"/>
                  </a:cubicBezTo>
                  <a:cubicBezTo>
                    <a:pt x="196" y="77"/>
                    <a:pt x="196" y="77"/>
                    <a:pt x="196" y="77"/>
                  </a:cubicBezTo>
                  <a:cubicBezTo>
                    <a:pt x="71" y="13"/>
                    <a:pt x="71" y="13"/>
                    <a:pt x="71" y="13"/>
                  </a:cubicBezTo>
                  <a:cubicBezTo>
                    <a:pt x="47" y="0"/>
                    <a:pt x="16" y="10"/>
                    <a:pt x="5" y="36"/>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8" name="Freeform 52">
              <a:extLst>
                <a:ext uri="{FF2B5EF4-FFF2-40B4-BE49-F238E27FC236}">
                  <a16:creationId xmlns:a16="http://schemas.microsoft.com/office/drawing/2014/main" id="{C7BDD21F-FD5D-4192-86E8-FE2CBF7EC463}"/>
                </a:ext>
              </a:extLst>
            </p:cNvPr>
            <p:cNvSpPr>
              <a:spLocks/>
            </p:cNvSpPr>
            <p:nvPr userDrawn="1"/>
          </p:nvSpPr>
          <p:spPr bwMode="auto">
            <a:xfrm>
              <a:off x="8872538" y="5641571"/>
              <a:ext cx="1195388" cy="858241"/>
            </a:xfrm>
            <a:custGeom>
              <a:avLst/>
              <a:gdLst>
                <a:gd name="T0" fmla="*/ 218 w 251"/>
                <a:gd name="T1" fmla="*/ 85 h 181"/>
                <a:gd name="T2" fmla="*/ 75 w 251"/>
                <a:gd name="T3" fmla="*/ 12 h 181"/>
                <a:gd name="T4" fmla="*/ 9 w 251"/>
                <a:gd name="T5" fmla="*/ 36 h 181"/>
                <a:gd name="T6" fmla="*/ 31 w 251"/>
                <a:gd name="T7" fmla="*/ 95 h 181"/>
                <a:gd name="T8" fmla="*/ 176 w 251"/>
                <a:gd name="T9" fmla="*/ 169 h 181"/>
                <a:gd name="T10" fmla="*/ 240 w 251"/>
                <a:gd name="T11" fmla="*/ 148 h 181"/>
                <a:gd name="T12" fmla="*/ 218 w 251"/>
                <a:gd name="T13" fmla="*/ 85 h 181"/>
              </a:gdLst>
              <a:ahLst/>
              <a:cxnLst>
                <a:cxn ang="0">
                  <a:pos x="T0" y="T1"/>
                </a:cxn>
                <a:cxn ang="0">
                  <a:pos x="T2" y="T3"/>
                </a:cxn>
                <a:cxn ang="0">
                  <a:pos x="T4" y="T5"/>
                </a:cxn>
                <a:cxn ang="0">
                  <a:pos x="T6" y="T7"/>
                </a:cxn>
                <a:cxn ang="0">
                  <a:pos x="T8" y="T9"/>
                </a:cxn>
                <a:cxn ang="0">
                  <a:pos x="T10" y="T11"/>
                </a:cxn>
                <a:cxn ang="0">
                  <a:pos x="T12" y="T13"/>
                </a:cxn>
              </a:cxnLst>
              <a:rect l="0" t="0" r="r" b="b"/>
              <a:pathLst>
                <a:path w="251" h="181">
                  <a:moveTo>
                    <a:pt x="218" y="85"/>
                  </a:moveTo>
                  <a:cubicBezTo>
                    <a:pt x="75" y="12"/>
                    <a:pt x="75" y="12"/>
                    <a:pt x="75" y="12"/>
                  </a:cubicBezTo>
                  <a:cubicBezTo>
                    <a:pt x="50" y="0"/>
                    <a:pt x="20" y="10"/>
                    <a:pt x="9" y="36"/>
                  </a:cubicBezTo>
                  <a:cubicBezTo>
                    <a:pt x="0" y="58"/>
                    <a:pt x="9" y="84"/>
                    <a:pt x="31" y="95"/>
                  </a:cubicBezTo>
                  <a:cubicBezTo>
                    <a:pt x="176" y="169"/>
                    <a:pt x="176" y="169"/>
                    <a:pt x="176" y="169"/>
                  </a:cubicBezTo>
                  <a:cubicBezTo>
                    <a:pt x="200" y="181"/>
                    <a:pt x="229" y="172"/>
                    <a:pt x="240" y="148"/>
                  </a:cubicBezTo>
                  <a:cubicBezTo>
                    <a:pt x="251" y="125"/>
                    <a:pt x="241" y="97"/>
                    <a:pt x="218" y="8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9" name="Freeform 53">
              <a:extLst>
                <a:ext uri="{FF2B5EF4-FFF2-40B4-BE49-F238E27FC236}">
                  <a16:creationId xmlns:a16="http://schemas.microsoft.com/office/drawing/2014/main" id="{F1C65C22-AB7A-441E-A758-DCB70879B7ED}"/>
                </a:ext>
              </a:extLst>
            </p:cNvPr>
            <p:cNvSpPr>
              <a:spLocks/>
            </p:cNvSpPr>
            <p:nvPr userDrawn="1"/>
          </p:nvSpPr>
          <p:spPr bwMode="auto">
            <a:xfrm>
              <a:off x="7620000" y="5508314"/>
              <a:ext cx="1195388" cy="863001"/>
            </a:xfrm>
            <a:custGeom>
              <a:avLst/>
              <a:gdLst>
                <a:gd name="T0" fmla="*/ 218 w 251"/>
                <a:gd name="T1" fmla="*/ 86 h 182"/>
                <a:gd name="T2" fmla="*/ 75 w 251"/>
                <a:gd name="T3" fmla="*/ 13 h 182"/>
                <a:gd name="T4" fmla="*/ 9 w 251"/>
                <a:gd name="T5" fmla="*/ 36 h 182"/>
                <a:gd name="T6" fmla="*/ 31 w 251"/>
                <a:gd name="T7" fmla="*/ 96 h 182"/>
                <a:gd name="T8" fmla="*/ 176 w 251"/>
                <a:gd name="T9" fmla="*/ 170 h 182"/>
                <a:gd name="T10" fmla="*/ 240 w 251"/>
                <a:gd name="T11" fmla="*/ 148 h 182"/>
                <a:gd name="T12" fmla="*/ 218 w 251"/>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251" h="182">
                  <a:moveTo>
                    <a:pt x="218" y="86"/>
                  </a:moveTo>
                  <a:cubicBezTo>
                    <a:pt x="75" y="13"/>
                    <a:pt x="75" y="13"/>
                    <a:pt x="75" y="13"/>
                  </a:cubicBezTo>
                  <a:cubicBezTo>
                    <a:pt x="50" y="0"/>
                    <a:pt x="20" y="10"/>
                    <a:pt x="9" y="36"/>
                  </a:cubicBezTo>
                  <a:cubicBezTo>
                    <a:pt x="0" y="59"/>
                    <a:pt x="9" y="85"/>
                    <a:pt x="31" y="96"/>
                  </a:cubicBezTo>
                  <a:cubicBezTo>
                    <a:pt x="176" y="170"/>
                    <a:pt x="176" y="170"/>
                    <a:pt x="176" y="170"/>
                  </a:cubicBezTo>
                  <a:cubicBezTo>
                    <a:pt x="200" y="182"/>
                    <a:pt x="228" y="172"/>
                    <a:pt x="240" y="148"/>
                  </a:cubicBezTo>
                  <a:cubicBezTo>
                    <a:pt x="251" y="125"/>
                    <a:pt x="240" y="98"/>
                    <a:pt x="218" y="86"/>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0" name="Freeform 54">
              <a:extLst>
                <a:ext uri="{FF2B5EF4-FFF2-40B4-BE49-F238E27FC236}">
                  <a16:creationId xmlns:a16="http://schemas.microsoft.com/office/drawing/2014/main" id="{3A4B2673-2458-4473-873B-3D2ED1A6DE1E}"/>
                </a:ext>
              </a:extLst>
            </p:cNvPr>
            <p:cNvSpPr>
              <a:spLocks/>
            </p:cNvSpPr>
            <p:nvPr userDrawn="1"/>
          </p:nvSpPr>
          <p:spPr bwMode="auto">
            <a:xfrm>
              <a:off x="7991475" y="6209502"/>
              <a:ext cx="1176338" cy="650423"/>
            </a:xfrm>
            <a:custGeom>
              <a:avLst/>
              <a:gdLst>
                <a:gd name="T0" fmla="*/ 218 w 247"/>
                <a:gd name="T1" fmla="*/ 85 h 137"/>
                <a:gd name="T2" fmla="*/ 75 w 247"/>
                <a:gd name="T3" fmla="*/ 12 h 137"/>
                <a:gd name="T4" fmla="*/ 9 w 247"/>
                <a:gd name="T5" fmla="*/ 36 h 137"/>
                <a:gd name="T6" fmla="*/ 31 w 247"/>
                <a:gd name="T7" fmla="*/ 95 h 137"/>
                <a:gd name="T8" fmla="*/ 113 w 247"/>
                <a:gd name="T9" fmla="*/ 137 h 137"/>
                <a:gd name="T10" fmla="*/ 243 w 247"/>
                <a:gd name="T11" fmla="*/ 137 h 137"/>
                <a:gd name="T12" fmla="*/ 218 w 247"/>
                <a:gd name="T13" fmla="*/ 85 h 137"/>
              </a:gdLst>
              <a:ahLst/>
              <a:cxnLst>
                <a:cxn ang="0">
                  <a:pos x="T0" y="T1"/>
                </a:cxn>
                <a:cxn ang="0">
                  <a:pos x="T2" y="T3"/>
                </a:cxn>
                <a:cxn ang="0">
                  <a:pos x="T4" y="T5"/>
                </a:cxn>
                <a:cxn ang="0">
                  <a:pos x="T6" y="T7"/>
                </a:cxn>
                <a:cxn ang="0">
                  <a:pos x="T8" y="T9"/>
                </a:cxn>
                <a:cxn ang="0">
                  <a:pos x="T10" y="T11"/>
                </a:cxn>
                <a:cxn ang="0">
                  <a:pos x="T12" y="T13"/>
                </a:cxn>
              </a:cxnLst>
              <a:rect l="0" t="0" r="r" b="b"/>
              <a:pathLst>
                <a:path w="247" h="137">
                  <a:moveTo>
                    <a:pt x="218" y="85"/>
                  </a:moveTo>
                  <a:cubicBezTo>
                    <a:pt x="75" y="12"/>
                    <a:pt x="75" y="12"/>
                    <a:pt x="75" y="12"/>
                  </a:cubicBezTo>
                  <a:cubicBezTo>
                    <a:pt x="50" y="0"/>
                    <a:pt x="20" y="10"/>
                    <a:pt x="9" y="36"/>
                  </a:cubicBezTo>
                  <a:cubicBezTo>
                    <a:pt x="0" y="58"/>
                    <a:pt x="9" y="84"/>
                    <a:pt x="31" y="95"/>
                  </a:cubicBezTo>
                  <a:cubicBezTo>
                    <a:pt x="113" y="137"/>
                    <a:pt x="113" y="137"/>
                    <a:pt x="113" y="137"/>
                  </a:cubicBezTo>
                  <a:cubicBezTo>
                    <a:pt x="243" y="137"/>
                    <a:pt x="243" y="137"/>
                    <a:pt x="243" y="137"/>
                  </a:cubicBezTo>
                  <a:cubicBezTo>
                    <a:pt x="247" y="116"/>
                    <a:pt x="237" y="95"/>
                    <a:pt x="218" y="85"/>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1" name="Freeform 55">
              <a:extLst>
                <a:ext uri="{FF2B5EF4-FFF2-40B4-BE49-F238E27FC236}">
                  <a16:creationId xmlns:a16="http://schemas.microsoft.com/office/drawing/2014/main" id="{7D2E6D59-2ADA-4C3F-AE53-BC25C1D225A1}"/>
                </a:ext>
              </a:extLst>
            </p:cNvPr>
            <p:cNvSpPr>
              <a:spLocks/>
            </p:cNvSpPr>
            <p:nvPr userDrawn="1"/>
          </p:nvSpPr>
          <p:spPr bwMode="auto">
            <a:xfrm>
              <a:off x="0" y="5584461"/>
              <a:ext cx="881063" cy="815409"/>
            </a:xfrm>
            <a:custGeom>
              <a:avLst/>
              <a:gdLst>
                <a:gd name="T0" fmla="*/ 174 w 185"/>
                <a:gd name="T1" fmla="*/ 138 h 172"/>
                <a:gd name="T2" fmla="*/ 152 w 185"/>
                <a:gd name="T3" fmla="*/ 76 h 172"/>
                <a:gd name="T4" fmla="*/ 9 w 185"/>
                <a:gd name="T5" fmla="*/ 3 h 172"/>
                <a:gd name="T6" fmla="*/ 0 w 185"/>
                <a:gd name="T7" fmla="*/ 0 h 172"/>
                <a:gd name="T8" fmla="*/ 0 w 185"/>
                <a:gd name="T9" fmla="*/ 104 h 172"/>
                <a:gd name="T10" fmla="*/ 110 w 185"/>
                <a:gd name="T11" fmla="*/ 160 h 172"/>
                <a:gd name="T12" fmla="*/ 174 w 185"/>
                <a:gd name="T13" fmla="*/ 138 h 172"/>
              </a:gdLst>
              <a:ahLst/>
              <a:cxnLst>
                <a:cxn ang="0">
                  <a:pos x="T0" y="T1"/>
                </a:cxn>
                <a:cxn ang="0">
                  <a:pos x="T2" y="T3"/>
                </a:cxn>
                <a:cxn ang="0">
                  <a:pos x="T4" y="T5"/>
                </a:cxn>
                <a:cxn ang="0">
                  <a:pos x="T6" y="T7"/>
                </a:cxn>
                <a:cxn ang="0">
                  <a:pos x="T8" y="T9"/>
                </a:cxn>
                <a:cxn ang="0">
                  <a:pos x="T10" y="T11"/>
                </a:cxn>
                <a:cxn ang="0">
                  <a:pos x="T12" y="T13"/>
                </a:cxn>
              </a:cxnLst>
              <a:rect l="0" t="0" r="r" b="b"/>
              <a:pathLst>
                <a:path w="185" h="172">
                  <a:moveTo>
                    <a:pt x="174" y="138"/>
                  </a:moveTo>
                  <a:cubicBezTo>
                    <a:pt x="185" y="115"/>
                    <a:pt x="174" y="88"/>
                    <a:pt x="152" y="76"/>
                  </a:cubicBezTo>
                  <a:cubicBezTo>
                    <a:pt x="9" y="3"/>
                    <a:pt x="9" y="3"/>
                    <a:pt x="9" y="3"/>
                  </a:cubicBezTo>
                  <a:cubicBezTo>
                    <a:pt x="6" y="2"/>
                    <a:pt x="3" y="1"/>
                    <a:pt x="0" y="0"/>
                  </a:cubicBezTo>
                  <a:cubicBezTo>
                    <a:pt x="0" y="104"/>
                    <a:pt x="0" y="104"/>
                    <a:pt x="0" y="104"/>
                  </a:cubicBezTo>
                  <a:cubicBezTo>
                    <a:pt x="110" y="160"/>
                    <a:pt x="110" y="160"/>
                    <a:pt x="110" y="160"/>
                  </a:cubicBezTo>
                  <a:cubicBezTo>
                    <a:pt x="134" y="172"/>
                    <a:pt x="163" y="163"/>
                    <a:pt x="174" y="138"/>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2" name="Freeform 56">
              <a:extLst>
                <a:ext uri="{FF2B5EF4-FFF2-40B4-BE49-F238E27FC236}">
                  <a16:creationId xmlns:a16="http://schemas.microsoft.com/office/drawing/2014/main" id="{DB58E7F0-9A61-46E6-9FA9-21A12D55593A}"/>
                </a:ext>
              </a:extLst>
            </p:cNvPr>
            <p:cNvSpPr>
              <a:spLocks/>
            </p:cNvSpPr>
            <p:nvPr userDrawn="1"/>
          </p:nvSpPr>
          <p:spPr bwMode="auto">
            <a:xfrm>
              <a:off x="5605463" y="5498795"/>
              <a:ext cx="1195388" cy="863001"/>
            </a:xfrm>
            <a:custGeom>
              <a:avLst/>
              <a:gdLst>
                <a:gd name="T0" fmla="*/ 218 w 251"/>
                <a:gd name="T1" fmla="*/ 86 h 182"/>
                <a:gd name="T2" fmla="*/ 75 w 251"/>
                <a:gd name="T3" fmla="*/ 13 h 182"/>
                <a:gd name="T4" fmla="*/ 9 w 251"/>
                <a:gd name="T5" fmla="*/ 36 h 182"/>
                <a:gd name="T6" fmla="*/ 31 w 251"/>
                <a:gd name="T7" fmla="*/ 96 h 182"/>
                <a:gd name="T8" fmla="*/ 176 w 251"/>
                <a:gd name="T9" fmla="*/ 170 h 182"/>
                <a:gd name="T10" fmla="*/ 240 w 251"/>
                <a:gd name="T11" fmla="*/ 148 h 182"/>
                <a:gd name="T12" fmla="*/ 218 w 251"/>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251" h="182">
                  <a:moveTo>
                    <a:pt x="218" y="86"/>
                  </a:moveTo>
                  <a:cubicBezTo>
                    <a:pt x="75" y="13"/>
                    <a:pt x="75" y="13"/>
                    <a:pt x="75" y="13"/>
                  </a:cubicBezTo>
                  <a:cubicBezTo>
                    <a:pt x="50" y="0"/>
                    <a:pt x="20" y="11"/>
                    <a:pt x="9" y="36"/>
                  </a:cubicBezTo>
                  <a:cubicBezTo>
                    <a:pt x="0" y="59"/>
                    <a:pt x="9" y="85"/>
                    <a:pt x="31" y="96"/>
                  </a:cubicBezTo>
                  <a:cubicBezTo>
                    <a:pt x="176" y="170"/>
                    <a:pt x="176" y="170"/>
                    <a:pt x="176" y="170"/>
                  </a:cubicBezTo>
                  <a:cubicBezTo>
                    <a:pt x="200" y="182"/>
                    <a:pt x="228" y="172"/>
                    <a:pt x="240" y="148"/>
                  </a:cubicBezTo>
                  <a:cubicBezTo>
                    <a:pt x="251" y="125"/>
                    <a:pt x="240" y="98"/>
                    <a:pt x="218" y="86"/>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3" name="Freeform 57">
              <a:extLst>
                <a:ext uri="{FF2B5EF4-FFF2-40B4-BE49-F238E27FC236}">
                  <a16:creationId xmlns:a16="http://schemas.microsoft.com/office/drawing/2014/main" id="{54201D8C-AC6D-4745-85BE-BA613FE65A09}"/>
                </a:ext>
              </a:extLst>
            </p:cNvPr>
            <p:cNvSpPr>
              <a:spLocks/>
            </p:cNvSpPr>
            <p:nvPr userDrawn="1"/>
          </p:nvSpPr>
          <p:spPr bwMode="auto">
            <a:xfrm>
              <a:off x="3943350" y="6187292"/>
              <a:ext cx="1319213" cy="672633"/>
            </a:xfrm>
            <a:custGeom>
              <a:avLst/>
              <a:gdLst>
                <a:gd name="T0" fmla="*/ 251 w 277"/>
                <a:gd name="T1" fmla="*/ 102 h 142"/>
                <a:gd name="T2" fmla="*/ 75 w 277"/>
                <a:gd name="T3" fmla="*/ 12 h 142"/>
                <a:gd name="T4" fmla="*/ 11 w 277"/>
                <a:gd name="T5" fmla="*/ 32 h 142"/>
                <a:gd name="T6" fmla="*/ 32 w 277"/>
                <a:gd name="T7" fmla="*/ 95 h 142"/>
                <a:gd name="T8" fmla="*/ 123 w 277"/>
                <a:gd name="T9" fmla="*/ 142 h 142"/>
                <a:gd name="T10" fmla="*/ 277 w 277"/>
                <a:gd name="T11" fmla="*/ 142 h 142"/>
                <a:gd name="T12" fmla="*/ 251 w 277"/>
                <a:gd name="T13" fmla="*/ 102 h 142"/>
              </a:gdLst>
              <a:ahLst/>
              <a:cxnLst>
                <a:cxn ang="0">
                  <a:pos x="T0" y="T1"/>
                </a:cxn>
                <a:cxn ang="0">
                  <a:pos x="T2" y="T3"/>
                </a:cxn>
                <a:cxn ang="0">
                  <a:pos x="T4" y="T5"/>
                </a:cxn>
                <a:cxn ang="0">
                  <a:pos x="T6" y="T7"/>
                </a:cxn>
                <a:cxn ang="0">
                  <a:pos x="T8" y="T9"/>
                </a:cxn>
                <a:cxn ang="0">
                  <a:pos x="T10" y="T11"/>
                </a:cxn>
                <a:cxn ang="0">
                  <a:pos x="T12" y="T13"/>
                </a:cxn>
              </a:cxnLst>
              <a:rect l="0" t="0" r="r" b="b"/>
              <a:pathLst>
                <a:path w="277" h="142">
                  <a:moveTo>
                    <a:pt x="251" y="102"/>
                  </a:moveTo>
                  <a:cubicBezTo>
                    <a:pt x="75" y="12"/>
                    <a:pt x="75" y="12"/>
                    <a:pt x="75" y="12"/>
                  </a:cubicBezTo>
                  <a:cubicBezTo>
                    <a:pt x="51" y="0"/>
                    <a:pt x="23" y="9"/>
                    <a:pt x="11" y="32"/>
                  </a:cubicBezTo>
                  <a:cubicBezTo>
                    <a:pt x="0" y="55"/>
                    <a:pt x="9" y="83"/>
                    <a:pt x="32" y="95"/>
                  </a:cubicBezTo>
                  <a:cubicBezTo>
                    <a:pt x="123" y="142"/>
                    <a:pt x="123" y="142"/>
                    <a:pt x="123" y="142"/>
                  </a:cubicBezTo>
                  <a:cubicBezTo>
                    <a:pt x="277" y="142"/>
                    <a:pt x="277" y="142"/>
                    <a:pt x="277" y="142"/>
                  </a:cubicBezTo>
                  <a:cubicBezTo>
                    <a:pt x="276" y="125"/>
                    <a:pt x="267" y="110"/>
                    <a:pt x="251" y="102"/>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9" name="Fond Photo 1">
              <a:extLst>
                <a:ext uri="{FF2B5EF4-FFF2-40B4-BE49-F238E27FC236}">
                  <a16:creationId xmlns:a16="http://schemas.microsoft.com/office/drawing/2014/main" id="{FB62706A-147B-4CE6-A0B5-A9D6254E29F2}"/>
                </a:ext>
              </a:extLst>
            </p:cNvPr>
            <p:cNvSpPr>
              <a:spLocks/>
            </p:cNvSpPr>
            <p:nvPr userDrawn="1"/>
          </p:nvSpPr>
          <p:spPr bwMode="auto">
            <a:xfrm>
              <a:off x="785813" y="6106386"/>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6" name="Photo 1-Ader_Aimable">
              <a:extLst>
                <a:ext uri="{FF2B5EF4-FFF2-40B4-BE49-F238E27FC236}">
                  <a16:creationId xmlns:a16="http://schemas.microsoft.com/office/drawing/2014/main" id="{EA610591-C236-4048-84A9-280DF35B3D60}"/>
                </a:ext>
              </a:extLst>
            </p:cNvPr>
            <p:cNvSpPr>
              <a:spLocks/>
            </p:cNvSpPr>
            <p:nvPr userDrawn="1"/>
          </p:nvSpPr>
          <p:spPr bwMode="auto">
            <a:xfrm>
              <a:off x="785813" y="6107972"/>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3" name="Fond Photo 2">
              <a:extLst>
                <a:ext uri="{FF2B5EF4-FFF2-40B4-BE49-F238E27FC236}">
                  <a16:creationId xmlns:a16="http://schemas.microsoft.com/office/drawing/2014/main" id="{A612BB14-84A7-45CC-8A1C-CC913D613148}"/>
                </a:ext>
              </a:extLst>
            </p:cNvPr>
            <p:cNvSpPr>
              <a:spLocks/>
            </p:cNvSpPr>
            <p:nvPr userDrawn="1"/>
          </p:nvSpPr>
          <p:spPr bwMode="auto">
            <a:xfrm>
              <a:off x="1557338" y="5479759"/>
              <a:ext cx="509588" cy="507647"/>
            </a:xfrm>
            <a:custGeom>
              <a:avLst/>
              <a:gdLst>
                <a:gd name="T0" fmla="*/ 32 w 107"/>
                <a:gd name="T1" fmla="*/ 95 h 107"/>
                <a:gd name="T2" fmla="*/ 95 w 107"/>
                <a:gd name="T3" fmla="*/ 75 h 107"/>
                <a:gd name="T4" fmla="*/ 75 w 107"/>
                <a:gd name="T5" fmla="*/ 12 h 107"/>
                <a:gd name="T6" fmla="*/ 12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4"/>
                    <a:pt x="75" y="12"/>
                  </a:cubicBezTo>
                  <a:cubicBezTo>
                    <a:pt x="52" y="0"/>
                    <a:pt x="24" y="9"/>
                    <a:pt x="12" y="32"/>
                  </a:cubicBezTo>
                  <a:cubicBezTo>
                    <a:pt x="0" y="55"/>
                    <a:pt x="9" y="83"/>
                    <a:pt x="32" y="9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7" name="Photo 2-Svetlana_Babichava">
              <a:extLst>
                <a:ext uri="{FF2B5EF4-FFF2-40B4-BE49-F238E27FC236}">
                  <a16:creationId xmlns:a16="http://schemas.microsoft.com/office/drawing/2014/main" id="{2DDAF24F-29C9-4061-AAE3-C6DFFF0ABADE}"/>
                </a:ext>
              </a:extLst>
            </p:cNvPr>
            <p:cNvSpPr>
              <a:spLocks/>
            </p:cNvSpPr>
            <p:nvPr userDrawn="1"/>
          </p:nvSpPr>
          <p:spPr bwMode="auto">
            <a:xfrm>
              <a:off x="1557338" y="5479759"/>
              <a:ext cx="509588" cy="507647"/>
            </a:xfrm>
            <a:custGeom>
              <a:avLst/>
              <a:gdLst>
                <a:gd name="T0" fmla="*/ 32 w 107"/>
                <a:gd name="T1" fmla="*/ 95 h 107"/>
                <a:gd name="T2" fmla="*/ 95 w 107"/>
                <a:gd name="T3" fmla="*/ 75 h 107"/>
                <a:gd name="T4" fmla="*/ 75 w 107"/>
                <a:gd name="T5" fmla="*/ 12 h 107"/>
                <a:gd name="T6" fmla="*/ 12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4"/>
                    <a:pt x="75" y="12"/>
                  </a:cubicBezTo>
                  <a:cubicBezTo>
                    <a:pt x="52" y="0"/>
                    <a:pt x="24" y="9"/>
                    <a:pt x="12" y="32"/>
                  </a:cubicBezTo>
                  <a:cubicBezTo>
                    <a:pt x="0" y="55"/>
                    <a:pt x="9" y="83"/>
                    <a:pt x="32" y="95"/>
                  </a:cubicBez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2" name="Fond Photo 3">
              <a:extLst>
                <a:ext uri="{FF2B5EF4-FFF2-40B4-BE49-F238E27FC236}">
                  <a16:creationId xmlns:a16="http://schemas.microsoft.com/office/drawing/2014/main" id="{DA50D3BF-1ABB-4F4A-A264-0AF25FE7E010}"/>
                </a:ext>
              </a:extLst>
            </p:cNvPr>
            <p:cNvSpPr>
              <a:spLocks/>
            </p:cNvSpPr>
            <p:nvPr userDrawn="1"/>
          </p:nvSpPr>
          <p:spPr bwMode="auto">
            <a:xfrm>
              <a:off x="2133600" y="6280890"/>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2"/>
                  </a:cubicBezTo>
                  <a:cubicBezTo>
                    <a:pt x="0" y="55"/>
                    <a:pt x="9" y="84"/>
                    <a:pt x="32" y="95"/>
                  </a:cubicBezTo>
                  <a:cubicBezTo>
                    <a:pt x="55" y="107"/>
                    <a:pt x="83" y="98"/>
                    <a:pt x="95" y="75"/>
                  </a:cubicBezTo>
                  <a:cubicBezTo>
                    <a:pt x="107" y="52"/>
                    <a:pt x="98" y="24"/>
                    <a:pt x="75"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8" name="Photo 3-Yolla_Fadllalah">
              <a:extLst>
                <a:ext uri="{FF2B5EF4-FFF2-40B4-BE49-F238E27FC236}">
                  <a16:creationId xmlns:a16="http://schemas.microsoft.com/office/drawing/2014/main" id="{41DFD5A7-E0FD-4A1C-9E9F-8F0027262803}"/>
                </a:ext>
              </a:extLst>
            </p:cNvPr>
            <p:cNvSpPr>
              <a:spLocks/>
            </p:cNvSpPr>
            <p:nvPr userDrawn="1"/>
          </p:nvSpPr>
          <p:spPr bwMode="auto">
            <a:xfrm>
              <a:off x="2133600" y="6282476"/>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2"/>
                  </a:cubicBezTo>
                  <a:cubicBezTo>
                    <a:pt x="0" y="55"/>
                    <a:pt x="9" y="84"/>
                    <a:pt x="32" y="95"/>
                  </a:cubicBezTo>
                  <a:cubicBezTo>
                    <a:pt x="55" y="107"/>
                    <a:pt x="83" y="98"/>
                    <a:pt x="95" y="75"/>
                  </a:cubicBezTo>
                  <a:cubicBezTo>
                    <a:pt x="107" y="52"/>
                    <a:pt x="98" y="24"/>
                    <a:pt x="75" y="12"/>
                  </a:cubicBez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1" name="Fond Photo 4">
              <a:extLst>
                <a:ext uri="{FF2B5EF4-FFF2-40B4-BE49-F238E27FC236}">
                  <a16:creationId xmlns:a16="http://schemas.microsoft.com/office/drawing/2014/main" id="{921ACDC1-2920-4A93-A02C-624E5A12EF60}"/>
                </a:ext>
              </a:extLst>
            </p:cNvPr>
            <p:cNvSpPr>
              <a:spLocks/>
            </p:cNvSpPr>
            <p:nvPr userDrawn="1"/>
          </p:nvSpPr>
          <p:spPr bwMode="auto">
            <a:xfrm>
              <a:off x="3516313" y="5966783"/>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3"/>
                  </a:cubicBezTo>
                  <a:cubicBezTo>
                    <a:pt x="0" y="56"/>
                    <a:pt x="9" y="84"/>
                    <a:pt x="32" y="96"/>
                  </a:cubicBezTo>
                  <a:cubicBezTo>
                    <a:pt x="55" y="107"/>
                    <a:pt x="83" y="98"/>
                    <a:pt x="95" y="75"/>
                  </a:cubicBezTo>
                  <a:cubicBezTo>
                    <a:pt x="107" y="52"/>
                    <a:pt x="98" y="24"/>
                    <a:pt x="75"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9" name="Photo 4-Gino_Pacitto">
              <a:extLst>
                <a:ext uri="{FF2B5EF4-FFF2-40B4-BE49-F238E27FC236}">
                  <a16:creationId xmlns:a16="http://schemas.microsoft.com/office/drawing/2014/main" id="{A6AB66B1-59DF-49AB-B664-B090A1BF92B6}"/>
                </a:ext>
              </a:extLst>
            </p:cNvPr>
            <p:cNvSpPr>
              <a:spLocks/>
            </p:cNvSpPr>
            <p:nvPr userDrawn="1"/>
          </p:nvSpPr>
          <p:spPr bwMode="auto">
            <a:xfrm>
              <a:off x="3516313" y="5968369"/>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3"/>
                  </a:cubicBezTo>
                  <a:cubicBezTo>
                    <a:pt x="0" y="56"/>
                    <a:pt x="9" y="84"/>
                    <a:pt x="32" y="96"/>
                  </a:cubicBezTo>
                  <a:cubicBezTo>
                    <a:pt x="55" y="107"/>
                    <a:pt x="83" y="98"/>
                    <a:pt x="95" y="75"/>
                  </a:cubicBezTo>
                  <a:cubicBezTo>
                    <a:pt x="107" y="52"/>
                    <a:pt x="98" y="24"/>
                    <a:pt x="75" y="12"/>
                  </a:cubicBez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4" name="Photo-Frederic_Martine">
              <a:extLst>
                <a:ext uri="{FF2B5EF4-FFF2-40B4-BE49-F238E27FC236}">
                  <a16:creationId xmlns:a16="http://schemas.microsoft.com/office/drawing/2014/main" id="{470277AC-15C5-463E-BD5E-148280041869}"/>
                </a:ext>
              </a:extLst>
            </p:cNvPr>
            <p:cNvSpPr>
              <a:spLocks/>
            </p:cNvSpPr>
            <p:nvPr userDrawn="1"/>
          </p:nvSpPr>
          <p:spPr bwMode="auto">
            <a:xfrm>
              <a:off x="2479675" y="5441685"/>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3"/>
                    <a:pt x="74" y="12"/>
                  </a:cubicBezTo>
                  <a:cubicBezTo>
                    <a:pt x="51" y="0"/>
                    <a:pt x="23" y="9"/>
                    <a:pt x="11" y="32"/>
                  </a:cubicBezTo>
                  <a:cubicBezTo>
                    <a:pt x="0" y="55"/>
                    <a:pt x="9" y="83"/>
                    <a:pt x="32" y="95"/>
                  </a:cubicBezTo>
                  <a:close/>
                </a:path>
              </a:pathLst>
            </a:custGeom>
            <a:blipFill>
              <a:blip r:embed="rId6"/>
              <a:stretch>
                <a:fillRect/>
              </a:stretch>
            </a:blipFill>
            <a:ln w="127">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29" name="Fond Photo 5">
              <a:extLst>
                <a:ext uri="{FF2B5EF4-FFF2-40B4-BE49-F238E27FC236}">
                  <a16:creationId xmlns:a16="http://schemas.microsoft.com/office/drawing/2014/main" id="{511C9538-6950-4437-A21F-CAF9B89C5AD9}"/>
                </a:ext>
              </a:extLst>
            </p:cNvPr>
            <p:cNvSpPr>
              <a:spLocks/>
            </p:cNvSpPr>
            <p:nvPr userDrawn="1"/>
          </p:nvSpPr>
          <p:spPr bwMode="auto">
            <a:xfrm>
              <a:off x="3757613" y="6590237"/>
              <a:ext cx="457200" cy="269688"/>
            </a:xfrm>
            <a:custGeom>
              <a:avLst/>
              <a:gdLst>
                <a:gd name="T0" fmla="*/ 69 w 96"/>
                <a:gd name="T1" fmla="*/ 11 h 57"/>
                <a:gd name="T2" fmla="*/ 6 w 96"/>
                <a:gd name="T3" fmla="*/ 32 h 57"/>
                <a:gd name="T4" fmla="*/ 1 w 96"/>
                <a:gd name="T5" fmla="*/ 57 h 57"/>
                <a:gd name="T6" fmla="*/ 94 w 96"/>
                <a:gd name="T7" fmla="*/ 57 h 57"/>
                <a:gd name="T8" fmla="*/ 69 w 96"/>
                <a:gd name="T9" fmla="*/ 11 h 57"/>
              </a:gdLst>
              <a:ahLst/>
              <a:cxnLst>
                <a:cxn ang="0">
                  <a:pos x="T0" y="T1"/>
                </a:cxn>
                <a:cxn ang="0">
                  <a:pos x="T2" y="T3"/>
                </a:cxn>
                <a:cxn ang="0">
                  <a:pos x="T4" y="T5"/>
                </a:cxn>
                <a:cxn ang="0">
                  <a:pos x="T6" y="T7"/>
                </a:cxn>
                <a:cxn ang="0">
                  <a:pos x="T8" y="T9"/>
                </a:cxn>
              </a:cxnLst>
              <a:rect l="0" t="0" r="r" b="b"/>
              <a:pathLst>
                <a:path w="96" h="57">
                  <a:moveTo>
                    <a:pt x="69" y="11"/>
                  </a:moveTo>
                  <a:cubicBezTo>
                    <a:pt x="46" y="0"/>
                    <a:pt x="18" y="9"/>
                    <a:pt x="6" y="32"/>
                  </a:cubicBezTo>
                  <a:cubicBezTo>
                    <a:pt x="2" y="40"/>
                    <a:pt x="0" y="48"/>
                    <a:pt x="1" y="57"/>
                  </a:cubicBezTo>
                  <a:cubicBezTo>
                    <a:pt x="94" y="57"/>
                    <a:pt x="94" y="57"/>
                    <a:pt x="94" y="57"/>
                  </a:cubicBezTo>
                  <a:cubicBezTo>
                    <a:pt x="96" y="38"/>
                    <a:pt x="86" y="20"/>
                    <a:pt x="69"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0" name="Fond Photo 6">
              <a:extLst>
                <a:ext uri="{FF2B5EF4-FFF2-40B4-BE49-F238E27FC236}">
                  <a16:creationId xmlns:a16="http://schemas.microsoft.com/office/drawing/2014/main" id="{351D9ACB-9ADD-45F4-AB63-8842CDCE2F10}"/>
                </a:ext>
              </a:extLst>
            </p:cNvPr>
            <p:cNvSpPr>
              <a:spLocks/>
            </p:cNvSpPr>
            <p:nvPr userDrawn="1"/>
          </p:nvSpPr>
          <p:spPr bwMode="auto">
            <a:xfrm>
              <a:off x="5105400" y="6266612"/>
              <a:ext cx="509588" cy="507647"/>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4"/>
                    <a:pt x="32" y="95"/>
                  </a:cubicBezTo>
                  <a:cubicBezTo>
                    <a:pt x="55" y="107"/>
                    <a:pt x="83" y="98"/>
                    <a:pt x="95" y="75"/>
                  </a:cubicBezTo>
                  <a:cubicBezTo>
                    <a:pt x="107" y="52"/>
                    <a:pt x="98" y="24"/>
                    <a:pt x="74"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1" name="Photo 6-Jesse_Rubin">
              <a:extLst>
                <a:ext uri="{FF2B5EF4-FFF2-40B4-BE49-F238E27FC236}">
                  <a16:creationId xmlns:a16="http://schemas.microsoft.com/office/drawing/2014/main" id="{23CEBAAF-1E58-4C8E-ABA3-D1E685A4498E}"/>
                </a:ext>
              </a:extLst>
            </p:cNvPr>
            <p:cNvSpPr>
              <a:spLocks/>
            </p:cNvSpPr>
            <p:nvPr userDrawn="1"/>
          </p:nvSpPr>
          <p:spPr bwMode="auto">
            <a:xfrm>
              <a:off x="5105400" y="6266612"/>
              <a:ext cx="509588" cy="507647"/>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4"/>
                    <a:pt x="32" y="95"/>
                  </a:cubicBezTo>
                  <a:cubicBezTo>
                    <a:pt x="55" y="107"/>
                    <a:pt x="83" y="98"/>
                    <a:pt x="95" y="75"/>
                  </a:cubicBezTo>
                  <a:cubicBezTo>
                    <a:pt x="107" y="52"/>
                    <a:pt x="98" y="24"/>
                    <a:pt x="74" y="12"/>
                  </a:cubicBez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1" name="Fond Photo 7">
              <a:extLst>
                <a:ext uri="{FF2B5EF4-FFF2-40B4-BE49-F238E27FC236}">
                  <a16:creationId xmlns:a16="http://schemas.microsoft.com/office/drawing/2014/main" id="{83EB7BAE-E43A-4F65-9ACA-AECB242DA15F}"/>
                </a:ext>
              </a:extLst>
            </p:cNvPr>
            <p:cNvSpPr>
              <a:spLocks/>
            </p:cNvSpPr>
            <p:nvPr userDrawn="1"/>
          </p:nvSpPr>
          <p:spPr bwMode="auto">
            <a:xfrm>
              <a:off x="5915025" y="6173015"/>
              <a:ext cx="509588" cy="506061"/>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3"/>
                    <a:pt x="32" y="95"/>
                  </a:cubicBezTo>
                  <a:cubicBezTo>
                    <a:pt x="55" y="107"/>
                    <a:pt x="83" y="98"/>
                    <a:pt x="95" y="75"/>
                  </a:cubicBezTo>
                  <a:cubicBezTo>
                    <a:pt x="107" y="52"/>
                    <a:pt x="98" y="23"/>
                    <a:pt x="74"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2" name="Photo 7-Pui_Yee_Kwan">
              <a:extLst>
                <a:ext uri="{FF2B5EF4-FFF2-40B4-BE49-F238E27FC236}">
                  <a16:creationId xmlns:a16="http://schemas.microsoft.com/office/drawing/2014/main" id="{4A1D1230-3EB4-4871-BC20-79FD93B90F4B}"/>
                </a:ext>
              </a:extLst>
            </p:cNvPr>
            <p:cNvSpPr>
              <a:spLocks/>
            </p:cNvSpPr>
            <p:nvPr userDrawn="1"/>
          </p:nvSpPr>
          <p:spPr bwMode="auto">
            <a:xfrm>
              <a:off x="5915025" y="6173015"/>
              <a:ext cx="509588" cy="506061"/>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3"/>
                    <a:pt x="32" y="95"/>
                  </a:cubicBezTo>
                  <a:cubicBezTo>
                    <a:pt x="55" y="107"/>
                    <a:pt x="83" y="98"/>
                    <a:pt x="95" y="75"/>
                  </a:cubicBezTo>
                  <a:cubicBezTo>
                    <a:pt x="107" y="52"/>
                    <a:pt x="98" y="23"/>
                    <a:pt x="74" y="12"/>
                  </a:cubicBezTo>
                  <a:close/>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5" name="Fond Photo 8">
              <a:extLst>
                <a:ext uri="{FF2B5EF4-FFF2-40B4-BE49-F238E27FC236}">
                  <a16:creationId xmlns:a16="http://schemas.microsoft.com/office/drawing/2014/main" id="{8D75851E-2BA5-4C5E-B3C3-FECE621E002B}"/>
                </a:ext>
              </a:extLst>
            </p:cNvPr>
            <p:cNvSpPr>
              <a:spLocks/>
            </p:cNvSpPr>
            <p:nvPr userDrawn="1"/>
          </p:nvSpPr>
          <p:spPr bwMode="auto">
            <a:xfrm>
              <a:off x="7372350" y="6404629"/>
              <a:ext cx="509588" cy="455296"/>
            </a:xfrm>
            <a:custGeom>
              <a:avLst/>
              <a:gdLst>
                <a:gd name="T0" fmla="*/ 95 w 107"/>
                <a:gd name="T1" fmla="*/ 75 h 96"/>
                <a:gd name="T2" fmla="*/ 75 w 107"/>
                <a:gd name="T3" fmla="*/ 12 h 96"/>
                <a:gd name="T4" fmla="*/ 12 w 107"/>
                <a:gd name="T5" fmla="*/ 32 h 96"/>
                <a:gd name="T6" fmla="*/ 32 w 107"/>
                <a:gd name="T7" fmla="*/ 95 h 96"/>
                <a:gd name="T8" fmla="*/ 33 w 107"/>
                <a:gd name="T9" fmla="*/ 96 h 96"/>
                <a:gd name="T10" fmla="*/ 74 w 107"/>
                <a:gd name="T11" fmla="*/ 96 h 96"/>
                <a:gd name="T12" fmla="*/ 95 w 107"/>
                <a:gd name="T13" fmla="*/ 75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95" y="75"/>
                  </a:moveTo>
                  <a:cubicBezTo>
                    <a:pt x="107" y="52"/>
                    <a:pt x="98" y="24"/>
                    <a:pt x="75" y="12"/>
                  </a:cubicBezTo>
                  <a:cubicBezTo>
                    <a:pt x="52" y="0"/>
                    <a:pt x="24" y="9"/>
                    <a:pt x="12" y="32"/>
                  </a:cubicBezTo>
                  <a:cubicBezTo>
                    <a:pt x="0" y="55"/>
                    <a:pt x="9" y="84"/>
                    <a:pt x="32" y="95"/>
                  </a:cubicBezTo>
                  <a:cubicBezTo>
                    <a:pt x="33" y="96"/>
                    <a:pt x="33" y="96"/>
                    <a:pt x="33" y="96"/>
                  </a:cubicBezTo>
                  <a:cubicBezTo>
                    <a:pt x="74" y="96"/>
                    <a:pt x="74" y="96"/>
                    <a:pt x="74" y="96"/>
                  </a:cubicBezTo>
                  <a:cubicBezTo>
                    <a:pt x="83" y="92"/>
                    <a:pt x="91" y="84"/>
                    <a:pt x="95" y="7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3" name="Photo 8-Geoffrey_Mo">
              <a:extLst>
                <a:ext uri="{FF2B5EF4-FFF2-40B4-BE49-F238E27FC236}">
                  <a16:creationId xmlns:a16="http://schemas.microsoft.com/office/drawing/2014/main" id="{2132376A-D701-4E7A-B4B0-71F965F377B6}"/>
                </a:ext>
              </a:extLst>
            </p:cNvPr>
            <p:cNvSpPr>
              <a:spLocks/>
            </p:cNvSpPr>
            <p:nvPr userDrawn="1"/>
          </p:nvSpPr>
          <p:spPr bwMode="auto">
            <a:xfrm>
              <a:off x="7372350" y="6404629"/>
              <a:ext cx="509588" cy="455296"/>
            </a:xfrm>
            <a:custGeom>
              <a:avLst/>
              <a:gdLst>
                <a:gd name="T0" fmla="*/ 95 w 107"/>
                <a:gd name="T1" fmla="*/ 75 h 96"/>
                <a:gd name="T2" fmla="*/ 75 w 107"/>
                <a:gd name="T3" fmla="*/ 12 h 96"/>
                <a:gd name="T4" fmla="*/ 12 w 107"/>
                <a:gd name="T5" fmla="*/ 32 h 96"/>
                <a:gd name="T6" fmla="*/ 32 w 107"/>
                <a:gd name="T7" fmla="*/ 95 h 96"/>
                <a:gd name="T8" fmla="*/ 33 w 107"/>
                <a:gd name="T9" fmla="*/ 96 h 96"/>
                <a:gd name="T10" fmla="*/ 74 w 107"/>
                <a:gd name="T11" fmla="*/ 96 h 96"/>
                <a:gd name="T12" fmla="*/ 95 w 107"/>
                <a:gd name="T13" fmla="*/ 75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95" y="75"/>
                  </a:moveTo>
                  <a:cubicBezTo>
                    <a:pt x="107" y="52"/>
                    <a:pt x="98" y="24"/>
                    <a:pt x="75" y="12"/>
                  </a:cubicBezTo>
                  <a:cubicBezTo>
                    <a:pt x="52" y="0"/>
                    <a:pt x="24" y="9"/>
                    <a:pt x="12" y="32"/>
                  </a:cubicBezTo>
                  <a:cubicBezTo>
                    <a:pt x="0" y="55"/>
                    <a:pt x="9" y="84"/>
                    <a:pt x="32" y="95"/>
                  </a:cubicBezTo>
                  <a:cubicBezTo>
                    <a:pt x="33" y="96"/>
                    <a:pt x="33" y="96"/>
                    <a:pt x="33" y="96"/>
                  </a:cubicBezTo>
                  <a:cubicBezTo>
                    <a:pt x="74" y="96"/>
                    <a:pt x="74" y="96"/>
                    <a:pt x="74" y="96"/>
                  </a:cubicBezTo>
                  <a:cubicBezTo>
                    <a:pt x="83" y="92"/>
                    <a:pt x="91" y="84"/>
                    <a:pt x="95" y="75"/>
                  </a:cubicBezTo>
                  <a:close/>
                </a:path>
              </a:pathLst>
            </a:custGeom>
            <a:blipFill dpi="0" rotWithShape="1">
              <a:blip r:embed="rId9"/>
              <a:srcRect/>
              <a:stretch>
                <a:fillRect l="2000" t="-3000" r="-4000" b="-5000"/>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6" name="Fond Photo 9">
              <a:extLst>
                <a:ext uri="{FF2B5EF4-FFF2-40B4-BE49-F238E27FC236}">
                  <a16:creationId xmlns:a16="http://schemas.microsoft.com/office/drawing/2014/main" id="{6438CF02-DE36-4799-8CD2-9D45E2B6EA95}"/>
                </a:ext>
              </a:extLst>
            </p:cNvPr>
            <p:cNvSpPr>
              <a:spLocks/>
            </p:cNvSpPr>
            <p:nvPr userDrawn="1"/>
          </p:nvSpPr>
          <p:spPr bwMode="auto">
            <a:xfrm>
              <a:off x="8720138" y="607307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5" y="107"/>
                    <a:pt x="83" y="98"/>
                    <a:pt x="95" y="75"/>
                  </a:cubicBezTo>
                  <a:cubicBezTo>
                    <a:pt x="107" y="52"/>
                    <a:pt x="98" y="24"/>
                    <a:pt x="75" y="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4" name="Photo 9-Lana_Poirier">
              <a:extLst>
                <a:ext uri="{FF2B5EF4-FFF2-40B4-BE49-F238E27FC236}">
                  <a16:creationId xmlns:a16="http://schemas.microsoft.com/office/drawing/2014/main" id="{9585B669-385D-4A65-B6EF-1A5699F991A7}"/>
                </a:ext>
              </a:extLst>
            </p:cNvPr>
            <p:cNvSpPr>
              <a:spLocks/>
            </p:cNvSpPr>
            <p:nvPr userDrawn="1"/>
          </p:nvSpPr>
          <p:spPr bwMode="auto">
            <a:xfrm>
              <a:off x="8720138" y="607307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5" y="107"/>
                    <a:pt x="83" y="98"/>
                    <a:pt x="95" y="75"/>
                  </a:cubicBezTo>
                  <a:cubicBezTo>
                    <a:pt x="107" y="52"/>
                    <a:pt x="98" y="24"/>
                    <a:pt x="75" y="12"/>
                  </a:cubicBezTo>
                  <a:close/>
                </a:path>
              </a:pathLst>
            </a:cu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0" name="Fond Photo 10">
              <a:extLst>
                <a:ext uri="{FF2B5EF4-FFF2-40B4-BE49-F238E27FC236}">
                  <a16:creationId xmlns:a16="http://schemas.microsoft.com/office/drawing/2014/main" id="{1DD71314-8B5A-4247-B49E-B479D38C0793}"/>
                </a:ext>
              </a:extLst>
            </p:cNvPr>
            <p:cNvSpPr>
              <a:spLocks/>
            </p:cNvSpPr>
            <p:nvPr userDrawn="1"/>
          </p:nvSpPr>
          <p:spPr bwMode="auto">
            <a:xfrm>
              <a:off x="9348788" y="5375056"/>
              <a:ext cx="509588" cy="507647"/>
            </a:xfrm>
            <a:custGeom>
              <a:avLst/>
              <a:gdLst>
                <a:gd name="T0" fmla="*/ 32 w 107"/>
                <a:gd name="T1" fmla="*/ 96 h 107"/>
                <a:gd name="T2" fmla="*/ 95 w 107"/>
                <a:gd name="T3" fmla="*/ 75 h 107"/>
                <a:gd name="T4" fmla="*/ 75 w 107"/>
                <a:gd name="T5" fmla="*/ 12 h 107"/>
                <a:gd name="T6" fmla="*/ 12 w 107"/>
                <a:gd name="T7" fmla="*/ 33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4" y="98"/>
                    <a:pt x="95" y="75"/>
                  </a:cubicBezTo>
                  <a:cubicBezTo>
                    <a:pt x="107" y="52"/>
                    <a:pt x="98" y="24"/>
                    <a:pt x="75" y="12"/>
                  </a:cubicBezTo>
                  <a:cubicBezTo>
                    <a:pt x="52" y="0"/>
                    <a:pt x="24" y="10"/>
                    <a:pt x="12" y="33"/>
                  </a:cubicBezTo>
                  <a:cubicBezTo>
                    <a:pt x="0" y="56"/>
                    <a:pt x="9" y="84"/>
                    <a:pt x="32" y="9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5" name="Photo 10-Doug_Paul">
              <a:extLst>
                <a:ext uri="{FF2B5EF4-FFF2-40B4-BE49-F238E27FC236}">
                  <a16:creationId xmlns:a16="http://schemas.microsoft.com/office/drawing/2014/main" id="{8479904A-513C-4055-ACC6-6ED047FE6E2E}"/>
                </a:ext>
              </a:extLst>
            </p:cNvPr>
            <p:cNvSpPr>
              <a:spLocks/>
            </p:cNvSpPr>
            <p:nvPr userDrawn="1"/>
          </p:nvSpPr>
          <p:spPr bwMode="auto">
            <a:xfrm>
              <a:off x="9348788" y="5373470"/>
              <a:ext cx="509588" cy="507647"/>
            </a:xfrm>
            <a:custGeom>
              <a:avLst/>
              <a:gdLst>
                <a:gd name="T0" fmla="*/ 32 w 107"/>
                <a:gd name="T1" fmla="*/ 96 h 107"/>
                <a:gd name="T2" fmla="*/ 95 w 107"/>
                <a:gd name="T3" fmla="*/ 75 h 107"/>
                <a:gd name="T4" fmla="*/ 75 w 107"/>
                <a:gd name="T5" fmla="*/ 12 h 107"/>
                <a:gd name="T6" fmla="*/ 12 w 107"/>
                <a:gd name="T7" fmla="*/ 33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4" y="98"/>
                    <a:pt x="95" y="75"/>
                  </a:cubicBezTo>
                  <a:cubicBezTo>
                    <a:pt x="107" y="52"/>
                    <a:pt x="98" y="24"/>
                    <a:pt x="75" y="12"/>
                  </a:cubicBezTo>
                  <a:cubicBezTo>
                    <a:pt x="52" y="0"/>
                    <a:pt x="24" y="10"/>
                    <a:pt x="12" y="33"/>
                  </a:cubicBezTo>
                  <a:cubicBezTo>
                    <a:pt x="0" y="56"/>
                    <a:pt x="9" y="84"/>
                    <a:pt x="32" y="96"/>
                  </a:cubicBezTo>
                  <a:close/>
                </a:path>
              </a:pathLst>
            </a:custGeom>
            <a:blipFill>
              <a:blip r:embed="rId11"/>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8" name="Fond Photo 11">
              <a:extLst>
                <a:ext uri="{FF2B5EF4-FFF2-40B4-BE49-F238E27FC236}">
                  <a16:creationId xmlns:a16="http://schemas.microsoft.com/office/drawing/2014/main" id="{D30E0AEA-9F54-44A3-9269-6B8136734D37}"/>
                </a:ext>
              </a:extLst>
            </p:cNvPr>
            <p:cNvSpPr>
              <a:spLocks/>
            </p:cNvSpPr>
            <p:nvPr userDrawn="1"/>
          </p:nvSpPr>
          <p:spPr bwMode="auto">
            <a:xfrm>
              <a:off x="10067925" y="6252335"/>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5" y="75"/>
                  </a:cubicBezTo>
                  <a:cubicBezTo>
                    <a:pt x="107" y="52"/>
                    <a:pt x="98" y="24"/>
                    <a:pt x="75"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6" name="Photo 11-Isseu_Dia">
              <a:extLst>
                <a:ext uri="{FF2B5EF4-FFF2-40B4-BE49-F238E27FC236}">
                  <a16:creationId xmlns:a16="http://schemas.microsoft.com/office/drawing/2014/main" id="{8A3BBB61-4300-4E5A-AC59-EFDA1D5FA149}"/>
                </a:ext>
              </a:extLst>
            </p:cNvPr>
            <p:cNvSpPr>
              <a:spLocks/>
            </p:cNvSpPr>
            <p:nvPr userDrawn="1"/>
          </p:nvSpPr>
          <p:spPr bwMode="auto">
            <a:xfrm>
              <a:off x="10067925" y="6250748"/>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5" y="75"/>
                  </a:cubicBezTo>
                  <a:cubicBezTo>
                    <a:pt x="107" y="52"/>
                    <a:pt x="98" y="24"/>
                    <a:pt x="75" y="12"/>
                  </a:cubicBezTo>
                  <a:close/>
                </a:path>
              </a:pathLst>
            </a:custGeom>
            <a:blipFill>
              <a:blip r:embed="rId1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3" name="Fond Photo 12">
              <a:extLst>
                <a:ext uri="{FF2B5EF4-FFF2-40B4-BE49-F238E27FC236}">
                  <a16:creationId xmlns:a16="http://schemas.microsoft.com/office/drawing/2014/main" id="{57FDF1C5-E97C-4E46-A4F7-F4C8D7213BDF}"/>
                </a:ext>
              </a:extLst>
            </p:cNvPr>
            <p:cNvSpPr>
              <a:spLocks/>
            </p:cNvSpPr>
            <p:nvPr userDrawn="1"/>
          </p:nvSpPr>
          <p:spPr bwMode="auto">
            <a:xfrm>
              <a:off x="11358563" y="5892222"/>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8"/>
                    <a:pt x="95" y="74"/>
                  </a:cubicBezTo>
                  <a:cubicBezTo>
                    <a:pt x="107" y="51"/>
                    <a:pt x="98" y="23"/>
                    <a:pt x="75"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7" name="Photo 12-Amine_Karmouni">
              <a:extLst>
                <a:ext uri="{FF2B5EF4-FFF2-40B4-BE49-F238E27FC236}">
                  <a16:creationId xmlns:a16="http://schemas.microsoft.com/office/drawing/2014/main" id="{9DF31045-01F1-4AD6-835D-15C934CEE603}"/>
                </a:ext>
              </a:extLst>
            </p:cNvPr>
            <p:cNvSpPr>
              <a:spLocks/>
            </p:cNvSpPr>
            <p:nvPr userDrawn="1"/>
          </p:nvSpPr>
          <p:spPr bwMode="auto">
            <a:xfrm>
              <a:off x="11358563" y="5892222"/>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8"/>
                    <a:pt x="95" y="74"/>
                  </a:cubicBezTo>
                  <a:cubicBezTo>
                    <a:pt x="107" y="51"/>
                    <a:pt x="98" y="23"/>
                    <a:pt x="75" y="11"/>
                  </a:cubicBezTo>
                  <a:close/>
                </a:path>
              </a:pathLst>
            </a:custGeom>
            <a:blipFill>
              <a:blip r:embed="rId1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5" name="Photo-Amy_Williams">
              <a:extLst>
                <a:ext uri="{FF2B5EF4-FFF2-40B4-BE49-F238E27FC236}">
                  <a16:creationId xmlns:a16="http://schemas.microsoft.com/office/drawing/2014/main" id="{D615840C-9B65-49CD-B23F-DDBE5AC49A88}"/>
                </a:ext>
              </a:extLst>
            </p:cNvPr>
            <p:cNvSpPr>
              <a:spLocks/>
            </p:cNvSpPr>
            <p:nvPr userDrawn="1"/>
          </p:nvSpPr>
          <p:spPr bwMode="auto">
            <a:xfrm>
              <a:off x="10652125" y="5532110"/>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7" y="23"/>
                    <a:pt x="74" y="12"/>
                  </a:cubicBezTo>
                  <a:cubicBezTo>
                    <a:pt x="51" y="0"/>
                    <a:pt x="23" y="9"/>
                    <a:pt x="11" y="32"/>
                  </a:cubicBezTo>
                  <a:cubicBezTo>
                    <a:pt x="0" y="55"/>
                    <a:pt x="9" y="83"/>
                    <a:pt x="32" y="95"/>
                  </a:cubicBezTo>
                  <a:close/>
                </a:path>
              </a:pathLst>
            </a:custGeom>
            <a:blipFill dpi="0" rotWithShape="1">
              <a:blip r:embed="rId14"/>
              <a:srcRect/>
              <a:stretch>
                <a:fillRect/>
              </a:stretch>
            </a:blipFill>
            <a:ln w="127">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98" name="Fond Photo 13">
              <a:extLst>
                <a:ext uri="{FF2B5EF4-FFF2-40B4-BE49-F238E27FC236}">
                  <a16:creationId xmlns:a16="http://schemas.microsoft.com/office/drawing/2014/main" id="{00F27FF9-AA68-47B7-A16A-C3F86CA09369}"/>
                </a:ext>
              </a:extLst>
            </p:cNvPr>
            <p:cNvSpPr>
              <a:spLocks/>
            </p:cNvSpPr>
            <p:nvPr userDrawn="1"/>
          </p:nvSpPr>
          <p:spPr bwMode="auto">
            <a:xfrm>
              <a:off x="11596688" y="6509331"/>
              <a:ext cx="481013" cy="350594"/>
            </a:xfrm>
            <a:custGeom>
              <a:avLst/>
              <a:gdLst>
                <a:gd name="T0" fmla="*/ 70 w 101"/>
                <a:gd name="T1" fmla="*/ 12 h 74"/>
                <a:gd name="T2" fmla="*/ 6 w 101"/>
                <a:gd name="T3" fmla="*/ 32 h 74"/>
                <a:gd name="T4" fmla="*/ 6 w 101"/>
                <a:gd name="T5" fmla="*/ 74 h 74"/>
                <a:gd name="T6" fmla="*/ 90 w 101"/>
                <a:gd name="T7" fmla="*/ 74 h 74"/>
                <a:gd name="T8" fmla="*/ 70 w 101"/>
                <a:gd name="T9" fmla="*/ 12 h 74"/>
              </a:gdLst>
              <a:ahLst/>
              <a:cxnLst>
                <a:cxn ang="0">
                  <a:pos x="T0" y="T1"/>
                </a:cxn>
                <a:cxn ang="0">
                  <a:pos x="T2" y="T3"/>
                </a:cxn>
                <a:cxn ang="0">
                  <a:pos x="T4" y="T5"/>
                </a:cxn>
                <a:cxn ang="0">
                  <a:pos x="T6" y="T7"/>
                </a:cxn>
                <a:cxn ang="0">
                  <a:pos x="T8" y="T9"/>
                </a:cxn>
              </a:cxnLst>
              <a:rect l="0" t="0" r="r" b="b"/>
              <a:pathLst>
                <a:path w="101" h="74">
                  <a:moveTo>
                    <a:pt x="70" y="12"/>
                  </a:moveTo>
                  <a:cubicBezTo>
                    <a:pt x="47" y="0"/>
                    <a:pt x="18" y="9"/>
                    <a:pt x="6" y="32"/>
                  </a:cubicBezTo>
                  <a:cubicBezTo>
                    <a:pt x="0" y="46"/>
                    <a:pt x="0" y="61"/>
                    <a:pt x="6" y="74"/>
                  </a:cubicBezTo>
                  <a:cubicBezTo>
                    <a:pt x="90" y="74"/>
                    <a:pt x="90" y="74"/>
                    <a:pt x="90" y="74"/>
                  </a:cubicBezTo>
                  <a:cubicBezTo>
                    <a:pt x="101" y="51"/>
                    <a:pt x="92" y="23"/>
                    <a:pt x="70" y="1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
        <p:nvSpPr>
          <p:cNvPr id="2" name="Titre 1">
            <a:extLst>
              <a:ext uri="{FF2B5EF4-FFF2-40B4-BE49-F238E27FC236}">
                <a16:creationId xmlns:a16="http://schemas.microsoft.com/office/drawing/2014/main" id="{6F1C8E28-8A19-4C41-80B0-CEF82E18554B}"/>
              </a:ext>
            </a:extLst>
          </p:cNvPr>
          <p:cNvSpPr>
            <a:spLocks noGrp="1"/>
          </p:cNvSpPr>
          <p:nvPr userDrawn="1">
            <p:ph type="ctrTitle"/>
          </p:nvPr>
        </p:nvSpPr>
        <p:spPr>
          <a:xfrm>
            <a:off x="341024" y="1581912"/>
            <a:ext cx="11509952" cy="2856476"/>
          </a:xfrm>
        </p:spPr>
        <p:txBody>
          <a:bodyPr lIns="0" tIns="0" rIns="0" bIns="0" anchor="b">
            <a:normAutofit/>
          </a:bodyPr>
          <a:lstStyle>
            <a:lvl1pPr algn="ctr">
              <a:defRPr sz="6000" spc="-150" baseline="0"/>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userDrawn="1">
            <p:ph type="subTitle" idx="1"/>
          </p:nvPr>
        </p:nvSpPr>
        <p:spPr>
          <a:xfrm>
            <a:off x="341024" y="4461104"/>
            <a:ext cx="11509952" cy="909873"/>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114" name="English Signature">
            <a:extLst>
              <a:ext uri="{FF2B5EF4-FFF2-40B4-BE49-F238E27FC236}">
                <a16:creationId xmlns:a16="http://schemas.microsoft.com/office/drawing/2014/main" id="{0E97197A-3EC5-4563-A07F-75F4B29D1ED0}"/>
              </a:ext>
            </a:extLst>
          </p:cNvPr>
          <p:cNvGrpSpPr>
            <a:grpSpLocks noChangeAspect="1"/>
          </p:cNvGrpSpPr>
          <p:nvPr userDrawn="1"/>
        </p:nvGrpSpPr>
        <p:grpSpPr bwMode="auto">
          <a:xfrm>
            <a:off x="9279714" y="459780"/>
            <a:ext cx="2576024" cy="996546"/>
            <a:chOff x="6" y="600"/>
            <a:chExt cx="7455" cy="2884"/>
          </a:xfrm>
        </p:grpSpPr>
        <p:sp>
          <p:nvSpPr>
            <p:cNvPr id="115" name="AutoShape 3">
              <a:extLst>
                <a:ext uri="{FF2B5EF4-FFF2-40B4-BE49-F238E27FC236}">
                  <a16:creationId xmlns:a16="http://schemas.microsoft.com/office/drawing/2014/main" id="{8B626DC9-6893-45CE-A84F-4EAC7FB42EB3}"/>
                </a:ext>
              </a:extLst>
            </p:cNvPr>
            <p:cNvSpPr>
              <a:spLocks noChangeAspect="1" noChangeArrowheads="1" noTextEdit="1"/>
            </p:cNvSpPr>
            <p:nvPr/>
          </p:nvSpPr>
          <p:spPr bwMode="auto">
            <a:xfrm>
              <a:off x="6" y="600"/>
              <a:ext cx="7455"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6" name="Oval 8">
              <a:extLst>
                <a:ext uri="{FF2B5EF4-FFF2-40B4-BE49-F238E27FC236}">
                  <a16:creationId xmlns:a16="http://schemas.microsoft.com/office/drawing/2014/main" id="{BBFD45D3-0AFD-44E5-BD31-F8D738DD455A}"/>
                </a:ext>
              </a:extLst>
            </p:cNvPr>
            <p:cNvSpPr>
              <a:spLocks noChangeArrowheads="1"/>
            </p:cNvSpPr>
            <p:nvPr/>
          </p:nvSpPr>
          <p:spPr bwMode="auto">
            <a:xfrm>
              <a:off x="6" y="600"/>
              <a:ext cx="959"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7" name="Oval 9">
              <a:extLst>
                <a:ext uri="{FF2B5EF4-FFF2-40B4-BE49-F238E27FC236}">
                  <a16:creationId xmlns:a16="http://schemas.microsoft.com/office/drawing/2014/main" id="{53A1C51C-4B92-46E9-9079-5246908D9C5D}"/>
                </a:ext>
              </a:extLst>
            </p:cNvPr>
            <p:cNvSpPr>
              <a:spLocks noChangeArrowheads="1"/>
            </p:cNvSpPr>
            <p:nvPr/>
          </p:nvSpPr>
          <p:spPr bwMode="auto">
            <a:xfrm>
              <a:off x="4929" y="2520"/>
              <a:ext cx="958"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8" name="Freeform 10">
              <a:extLst>
                <a:ext uri="{FF2B5EF4-FFF2-40B4-BE49-F238E27FC236}">
                  <a16:creationId xmlns:a16="http://schemas.microsoft.com/office/drawing/2014/main" id="{190355BC-E271-4F90-BA00-DA58AE064E82}"/>
                </a:ext>
              </a:extLst>
            </p:cNvPr>
            <p:cNvSpPr>
              <a:spLocks/>
            </p:cNvSpPr>
            <p:nvPr/>
          </p:nvSpPr>
          <p:spPr bwMode="auto">
            <a:xfrm>
              <a:off x="1965" y="600"/>
              <a:ext cx="4517" cy="960"/>
            </a:xfrm>
            <a:custGeom>
              <a:avLst/>
              <a:gdLst>
                <a:gd name="T0" fmla="*/ 115 w 1079"/>
                <a:gd name="T1" fmla="*/ 229 h 229"/>
                <a:gd name="T2" fmla="*/ 0 w 1079"/>
                <a:gd name="T3" fmla="*/ 114 h 229"/>
                <a:gd name="T4" fmla="*/ 115 w 1079"/>
                <a:gd name="T5" fmla="*/ 0 h 229"/>
                <a:gd name="T6" fmla="*/ 965 w 1079"/>
                <a:gd name="T7" fmla="*/ 0 h 229"/>
                <a:gd name="T8" fmla="*/ 1079 w 1079"/>
                <a:gd name="T9" fmla="*/ 114 h 229"/>
                <a:gd name="T10" fmla="*/ 965 w 1079"/>
                <a:gd name="T11" fmla="*/ 229 h 229"/>
                <a:gd name="T12" fmla="*/ 115 w 107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079" h="229">
                  <a:moveTo>
                    <a:pt x="115" y="229"/>
                  </a:moveTo>
                  <a:cubicBezTo>
                    <a:pt x="51" y="229"/>
                    <a:pt x="0" y="178"/>
                    <a:pt x="0" y="114"/>
                  </a:cubicBezTo>
                  <a:cubicBezTo>
                    <a:pt x="0" y="51"/>
                    <a:pt x="51" y="0"/>
                    <a:pt x="115" y="0"/>
                  </a:cubicBezTo>
                  <a:cubicBezTo>
                    <a:pt x="965" y="0"/>
                    <a:pt x="965" y="0"/>
                    <a:pt x="965" y="0"/>
                  </a:cubicBezTo>
                  <a:cubicBezTo>
                    <a:pt x="1028" y="0"/>
                    <a:pt x="1079" y="51"/>
                    <a:pt x="1079" y="114"/>
                  </a:cubicBezTo>
                  <a:cubicBezTo>
                    <a:pt x="1079" y="178"/>
                    <a:pt x="1028" y="229"/>
                    <a:pt x="965" y="229"/>
                  </a:cubicBezTo>
                  <a:lnTo>
                    <a:pt x="115" y="229"/>
                  </a:lnTo>
                  <a:close/>
                </a:path>
              </a:pathLst>
            </a:custGeom>
            <a:solidFill>
              <a:srgbClr val="006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9" name="Freeform 11">
              <a:extLst>
                <a:ext uri="{FF2B5EF4-FFF2-40B4-BE49-F238E27FC236}">
                  <a16:creationId xmlns:a16="http://schemas.microsoft.com/office/drawing/2014/main" id="{343CC3B8-86D5-4DC2-965E-177E6EFDE4AC}"/>
                </a:ext>
              </a:extLst>
            </p:cNvPr>
            <p:cNvSpPr>
              <a:spLocks/>
            </p:cNvSpPr>
            <p:nvPr/>
          </p:nvSpPr>
          <p:spPr bwMode="auto">
            <a:xfrm>
              <a:off x="3945" y="1560"/>
              <a:ext cx="2537" cy="960"/>
            </a:xfrm>
            <a:custGeom>
              <a:avLst/>
              <a:gdLst>
                <a:gd name="T0" fmla="*/ 115 w 606"/>
                <a:gd name="T1" fmla="*/ 229 h 229"/>
                <a:gd name="T2" fmla="*/ 0 w 606"/>
                <a:gd name="T3" fmla="*/ 114 h 229"/>
                <a:gd name="T4" fmla="*/ 115 w 606"/>
                <a:gd name="T5" fmla="*/ 0 h 229"/>
                <a:gd name="T6" fmla="*/ 492 w 606"/>
                <a:gd name="T7" fmla="*/ 0 h 229"/>
                <a:gd name="T8" fmla="*/ 606 w 606"/>
                <a:gd name="T9" fmla="*/ 114 h 229"/>
                <a:gd name="T10" fmla="*/ 492 w 606"/>
                <a:gd name="T11" fmla="*/ 229 h 229"/>
                <a:gd name="T12" fmla="*/ 115 w 606"/>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06" h="229">
                  <a:moveTo>
                    <a:pt x="115" y="229"/>
                  </a:moveTo>
                  <a:cubicBezTo>
                    <a:pt x="51" y="229"/>
                    <a:pt x="0" y="178"/>
                    <a:pt x="0" y="114"/>
                  </a:cubicBezTo>
                  <a:cubicBezTo>
                    <a:pt x="0" y="51"/>
                    <a:pt x="51" y="0"/>
                    <a:pt x="115" y="0"/>
                  </a:cubicBezTo>
                  <a:cubicBezTo>
                    <a:pt x="492" y="0"/>
                    <a:pt x="492" y="0"/>
                    <a:pt x="492" y="0"/>
                  </a:cubicBezTo>
                  <a:cubicBezTo>
                    <a:pt x="555" y="0"/>
                    <a:pt x="606" y="51"/>
                    <a:pt x="606" y="114"/>
                  </a:cubicBezTo>
                  <a:cubicBezTo>
                    <a:pt x="606" y="178"/>
                    <a:pt x="555" y="229"/>
                    <a:pt x="492" y="229"/>
                  </a:cubicBezTo>
                  <a:lnTo>
                    <a:pt x="115" y="229"/>
                  </a:lnTo>
                  <a:close/>
                </a:path>
              </a:pathLst>
            </a:custGeom>
            <a:solidFill>
              <a:srgbClr val="7BC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0" name="Freeform 12">
              <a:extLst>
                <a:ext uri="{FF2B5EF4-FFF2-40B4-BE49-F238E27FC236}">
                  <a16:creationId xmlns:a16="http://schemas.microsoft.com/office/drawing/2014/main" id="{2A3A89FF-DAD2-4C65-97E9-E5FC78C51F6D}"/>
                </a:ext>
              </a:extLst>
            </p:cNvPr>
            <p:cNvSpPr>
              <a:spLocks/>
            </p:cNvSpPr>
            <p:nvPr/>
          </p:nvSpPr>
          <p:spPr bwMode="auto">
            <a:xfrm>
              <a:off x="2212" y="2520"/>
              <a:ext cx="1712" cy="960"/>
            </a:xfrm>
            <a:custGeom>
              <a:avLst/>
              <a:gdLst>
                <a:gd name="T0" fmla="*/ 114 w 409"/>
                <a:gd name="T1" fmla="*/ 229 h 229"/>
                <a:gd name="T2" fmla="*/ 0 w 409"/>
                <a:gd name="T3" fmla="*/ 114 h 229"/>
                <a:gd name="T4" fmla="*/ 114 w 409"/>
                <a:gd name="T5" fmla="*/ 0 h 229"/>
                <a:gd name="T6" fmla="*/ 295 w 409"/>
                <a:gd name="T7" fmla="*/ 0 h 229"/>
                <a:gd name="T8" fmla="*/ 409 w 409"/>
                <a:gd name="T9" fmla="*/ 114 h 229"/>
                <a:gd name="T10" fmla="*/ 295 w 409"/>
                <a:gd name="T11" fmla="*/ 229 h 229"/>
                <a:gd name="T12" fmla="*/ 114 w 40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409" h="229">
                  <a:moveTo>
                    <a:pt x="114" y="229"/>
                  </a:moveTo>
                  <a:cubicBezTo>
                    <a:pt x="51" y="229"/>
                    <a:pt x="0" y="178"/>
                    <a:pt x="0" y="114"/>
                  </a:cubicBezTo>
                  <a:cubicBezTo>
                    <a:pt x="0" y="51"/>
                    <a:pt x="51" y="0"/>
                    <a:pt x="114" y="0"/>
                  </a:cubicBezTo>
                  <a:cubicBezTo>
                    <a:pt x="295" y="0"/>
                    <a:pt x="295" y="0"/>
                    <a:pt x="295" y="0"/>
                  </a:cubicBezTo>
                  <a:cubicBezTo>
                    <a:pt x="358" y="0"/>
                    <a:pt x="409" y="51"/>
                    <a:pt x="409" y="114"/>
                  </a:cubicBezTo>
                  <a:cubicBezTo>
                    <a:pt x="409" y="178"/>
                    <a:pt x="358" y="229"/>
                    <a:pt x="295" y="229"/>
                  </a:cubicBezTo>
                  <a:lnTo>
                    <a:pt x="114" y="229"/>
                  </a:lnTo>
                  <a:close/>
                </a:path>
              </a:pathLst>
            </a:custGeom>
            <a:solidFill>
              <a:srgbClr val="0EA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1" name="Freeform 13">
              <a:extLst>
                <a:ext uri="{FF2B5EF4-FFF2-40B4-BE49-F238E27FC236}">
                  <a16:creationId xmlns:a16="http://schemas.microsoft.com/office/drawing/2014/main" id="{B8C06FD8-E2C3-4CAE-985E-AE62026F3343}"/>
                </a:ext>
              </a:extLst>
            </p:cNvPr>
            <p:cNvSpPr>
              <a:spLocks/>
            </p:cNvSpPr>
            <p:nvPr/>
          </p:nvSpPr>
          <p:spPr bwMode="auto">
            <a:xfrm>
              <a:off x="2526" y="923"/>
              <a:ext cx="301" cy="323"/>
            </a:xfrm>
            <a:custGeom>
              <a:avLst/>
              <a:gdLst>
                <a:gd name="T0" fmla="*/ 20 w 72"/>
                <a:gd name="T1" fmla="*/ 39 h 77"/>
                <a:gd name="T2" fmla="*/ 38 w 72"/>
                <a:gd name="T3" fmla="*/ 59 h 77"/>
                <a:gd name="T4" fmla="*/ 55 w 72"/>
                <a:gd name="T5" fmla="*/ 47 h 77"/>
                <a:gd name="T6" fmla="*/ 72 w 72"/>
                <a:gd name="T7" fmla="*/ 53 h 77"/>
                <a:gd name="T8" fmla="*/ 38 w 72"/>
                <a:gd name="T9" fmla="*/ 77 h 77"/>
                <a:gd name="T10" fmla="*/ 0 w 72"/>
                <a:gd name="T11" fmla="*/ 39 h 77"/>
                <a:gd name="T12" fmla="*/ 38 w 72"/>
                <a:gd name="T13" fmla="*/ 0 h 77"/>
                <a:gd name="T14" fmla="*/ 72 w 72"/>
                <a:gd name="T15" fmla="*/ 25 h 77"/>
                <a:gd name="T16" fmla="*/ 54 w 72"/>
                <a:gd name="T17" fmla="*/ 30 h 77"/>
                <a:gd name="T18" fmla="*/ 38 w 72"/>
                <a:gd name="T19" fmla="*/ 18 h 77"/>
                <a:gd name="T20" fmla="*/ 20 w 72"/>
                <a:gd name="T21"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7">
                  <a:moveTo>
                    <a:pt x="20" y="39"/>
                  </a:moveTo>
                  <a:cubicBezTo>
                    <a:pt x="20" y="52"/>
                    <a:pt x="28" y="59"/>
                    <a:pt x="38" y="59"/>
                  </a:cubicBezTo>
                  <a:cubicBezTo>
                    <a:pt x="48" y="59"/>
                    <a:pt x="53" y="52"/>
                    <a:pt x="55" y="47"/>
                  </a:cubicBezTo>
                  <a:cubicBezTo>
                    <a:pt x="72" y="53"/>
                    <a:pt x="72" y="53"/>
                    <a:pt x="72" y="53"/>
                  </a:cubicBezTo>
                  <a:cubicBezTo>
                    <a:pt x="69" y="65"/>
                    <a:pt x="58" y="77"/>
                    <a:pt x="38" y="77"/>
                  </a:cubicBezTo>
                  <a:cubicBezTo>
                    <a:pt x="17" y="77"/>
                    <a:pt x="0" y="61"/>
                    <a:pt x="0" y="39"/>
                  </a:cubicBezTo>
                  <a:cubicBezTo>
                    <a:pt x="0" y="16"/>
                    <a:pt x="17" y="0"/>
                    <a:pt x="38" y="0"/>
                  </a:cubicBezTo>
                  <a:cubicBezTo>
                    <a:pt x="57" y="0"/>
                    <a:pt x="69" y="12"/>
                    <a:pt x="72" y="25"/>
                  </a:cubicBezTo>
                  <a:cubicBezTo>
                    <a:pt x="54" y="30"/>
                    <a:pt x="54" y="30"/>
                    <a:pt x="54" y="30"/>
                  </a:cubicBezTo>
                  <a:cubicBezTo>
                    <a:pt x="52" y="24"/>
                    <a:pt x="48" y="18"/>
                    <a:pt x="38" y="18"/>
                  </a:cubicBezTo>
                  <a:cubicBezTo>
                    <a:pt x="28" y="18"/>
                    <a:pt x="20" y="25"/>
                    <a:pt x="2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2" name="Freeform 14">
              <a:extLst>
                <a:ext uri="{FF2B5EF4-FFF2-40B4-BE49-F238E27FC236}">
                  <a16:creationId xmlns:a16="http://schemas.microsoft.com/office/drawing/2014/main" id="{DE31370D-42AB-433C-90D8-648088F2E38A}"/>
                </a:ext>
              </a:extLst>
            </p:cNvPr>
            <p:cNvSpPr>
              <a:spLocks noEditPoints="1"/>
            </p:cNvSpPr>
            <p:nvPr/>
          </p:nvSpPr>
          <p:spPr bwMode="auto">
            <a:xfrm>
              <a:off x="2836" y="923"/>
              <a:ext cx="318" cy="323"/>
            </a:xfrm>
            <a:custGeom>
              <a:avLst/>
              <a:gdLst>
                <a:gd name="T0" fmla="*/ 76 w 76"/>
                <a:gd name="T1" fmla="*/ 39 h 77"/>
                <a:gd name="T2" fmla="*/ 38 w 76"/>
                <a:gd name="T3" fmla="*/ 77 h 77"/>
                <a:gd name="T4" fmla="*/ 0 w 76"/>
                <a:gd name="T5" fmla="*/ 39 h 77"/>
                <a:gd name="T6" fmla="*/ 38 w 76"/>
                <a:gd name="T7" fmla="*/ 0 h 77"/>
                <a:gd name="T8" fmla="*/ 76 w 76"/>
                <a:gd name="T9" fmla="*/ 39 h 77"/>
                <a:gd name="T10" fmla="*/ 57 w 76"/>
                <a:gd name="T11" fmla="*/ 39 h 77"/>
                <a:gd name="T12" fmla="*/ 38 w 76"/>
                <a:gd name="T13" fmla="*/ 18 h 77"/>
                <a:gd name="T14" fmla="*/ 20 w 76"/>
                <a:gd name="T15" fmla="*/ 39 h 77"/>
                <a:gd name="T16" fmla="*/ 38 w 76"/>
                <a:gd name="T17" fmla="*/ 59 h 77"/>
                <a:gd name="T18" fmla="*/ 57 w 76"/>
                <a:gd name="T19"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76" y="39"/>
                  </a:moveTo>
                  <a:cubicBezTo>
                    <a:pt x="76" y="61"/>
                    <a:pt x="60" y="77"/>
                    <a:pt x="38" y="77"/>
                  </a:cubicBezTo>
                  <a:cubicBezTo>
                    <a:pt x="17" y="77"/>
                    <a:pt x="0" y="61"/>
                    <a:pt x="0" y="39"/>
                  </a:cubicBezTo>
                  <a:cubicBezTo>
                    <a:pt x="0" y="16"/>
                    <a:pt x="17" y="0"/>
                    <a:pt x="38" y="0"/>
                  </a:cubicBezTo>
                  <a:cubicBezTo>
                    <a:pt x="60" y="0"/>
                    <a:pt x="76" y="16"/>
                    <a:pt x="76" y="39"/>
                  </a:cubicBezTo>
                  <a:close/>
                  <a:moveTo>
                    <a:pt x="57" y="39"/>
                  </a:moveTo>
                  <a:cubicBezTo>
                    <a:pt x="57" y="25"/>
                    <a:pt x="48" y="18"/>
                    <a:pt x="38" y="18"/>
                  </a:cubicBezTo>
                  <a:cubicBezTo>
                    <a:pt x="29" y="18"/>
                    <a:pt x="20" y="25"/>
                    <a:pt x="20" y="39"/>
                  </a:cubicBezTo>
                  <a:cubicBezTo>
                    <a:pt x="20" y="52"/>
                    <a:pt x="29" y="59"/>
                    <a:pt x="38" y="59"/>
                  </a:cubicBezTo>
                  <a:cubicBezTo>
                    <a:pt x="48" y="59"/>
                    <a:pt x="57" y="52"/>
                    <a:pt x="57"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3" name="Freeform 15">
              <a:extLst>
                <a:ext uri="{FF2B5EF4-FFF2-40B4-BE49-F238E27FC236}">
                  <a16:creationId xmlns:a16="http://schemas.microsoft.com/office/drawing/2014/main" id="{498FB235-9B45-47EA-A2FE-AF7C675A4F94}"/>
                </a:ext>
              </a:extLst>
            </p:cNvPr>
            <p:cNvSpPr>
              <a:spLocks/>
            </p:cNvSpPr>
            <p:nvPr/>
          </p:nvSpPr>
          <p:spPr bwMode="auto">
            <a:xfrm>
              <a:off x="3196" y="923"/>
              <a:ext cx="460" cy="314"/>
            </a:xfrm>
            <a:custGeom>
              <a:avLst/>
              <a:gdLst>
                <a:gd name="T0" fmla="*/ 0 w 110"/>
                <a:gd name="T1" fmla="*/ 75 h 75"/>
                <a:gd name="T2" fmla="*/ 0 w 110"/>
                <a:gd name="T3" fmla="*/ 2 h 75"/>
                <a:gd name="T4" fmla="*/ 18 w 110"/>
                <a:gd name="T5" fmla="*/ 2 h 75"/>
                <a:gd name="T6" fmla="*/ 18 w 110"/>
                <a:gd name="T7" fmla="*/ 11 h 75"/>
                <a:gd name="T8" fmla="*/ 39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8" y="2"/>
                    <a:pt x="18" y="2"/>
                    <a:pt x="18" y="2"/>
                  </a:cubicBezTo>
                  <a:cubicBezTo>
                    <a:pt x="18" y="11"/>
                    <a:pt x="18" y="11"/>
                    <a:pt x="18" y="11"/>
                  </a:cubicBezTo>
                  <a:cubicBezTo>
                    <a:pt x="22" y="4"/>
                    <a:pt x="32" y="0"/>
                    <a:pt x="39" y="0"/>
                  </a:cubicBezTo>
                  <a:cubicBezTo>
                    <a:pt x="49" y="0"/>
                    <a:pt x="57" y="5"/>
                    <a:pt x="61" y="12"/>
                  </a:cubicBezTo>
                  <a:cubicBezTo>
                    <a:pt x="67" y="4"/>
                    <a:pt x="74"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4" name="Freeform 16">
              <a:extLst>
                <a:ext uri="{FF2B5EF4-FFF2-40B4-BE49-F238E27FC236}">
                  <a16:creationId xmlns:a16="http://schemas.microsoft.com/office/drawing/2014/main" id="{0DC3582A-7CBA-4C5C-8797-A3784925EBE5}"/>
                </a:ext>
              </a:extLst>
            </p:cNvPr>
            <p:cNvSpPr>
              <a:spLocks/>
            </p:cNvSpPr>
            <p:nvPr/>
          </p:nvSpPr>
          <p:spPr bwMode="auto">
            <a:xfrm>
              <a:off x="3715" y="923"/>
              <a:ext cx="460"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7" y="5"/>
                    <a:pt x="61" y="12"/>
                  </a:cubicBezTo>
                  <a:cubicBezTo>
                    <a:pt x="67" y="4"/>
                    <a:pt x="75"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5" name="Freeform 17">
              <a:extLst>
                <a:ext uri="{FF2B5EF4-FFF2-40B4-BE49-F238E27FC236}">
                  <a16:creationId xmlns:a16="http://schemas.microsoft.com/office/drawing/2014/main" id="{A8D299F5-813C-46B8-B1CA-A9ABFE24A434}"/>
                </a:ext>
              </a:extLst>
            </p:cNvPr>
            <p:cNvSpPr>
              <a:spLocks/>
            </p:cNvSpPr>
            <p:nvPr/>
          </p:nvSpPr>
          <p:spPr bwMode="auto">
            <a:xfrm>
              <a:off x="4230" y="931"/>
              <a:ext cx="276" cy="315"/>
            </a:xfrm>
            <a:custGeom>
              <a:avLst/>
              <a:gdLst>
                <a:gd name="T0" fmla="*/ 47 w 66"/>
                <a:gd name="T1" fmla="*/ 65 h 75"/>
                <a:gd name="T2" fmla="*/ 27 w 66"/>
                <a:gd name="T3" fmla="*/ 75 h 75"/>
                <a:gd name="T4" fmla="*/ 0 w 66"/>
                <a:gd name="T5" fmla="*/ 46 h 75"/>
                <a:gd name="T6" fmla="*/ 0 w 66"/>
                <a:gd name="T7" fmla="*/ 0 h 75"/>
                <a:gd name="T8" fmla="*/ 19 w 66"/>
                <a:gd name="T9" fmla="*/ 0 h 75"/>
                <a:gd name="T10" fmla="*/ 19 w 66"/>
                <a:gd name="T11" fmla="*/ 42 h 75"/>
                <a:gd name="T12" fmla="*/ 33 w 66"/>
                <a:gd name="T13" fmla="*/ 57 h 75"/>
                <a:gd name="T14" fmla="*/ 46 w 66"/>
                <a:gd name="T15" fmla="*/ 42 h 75"/>
                <a:gd name="T16" fmla="*/ 46 w 66"/>
                <a:gd name="T17" fmla="*/ 0 h 75"/>
                <a:gd name="T18" fmla="*/ 66 w 66"/>
                <a:gd name="T19" fmla="*/ 0 h 75"/>
                <a:gd name="T20" fmla="*/ 66 w 66"/>
                <a:gd name="T21" fmla="*/ 60 h 75"/>
                <a:gd name="T22" fmla="*/ 66 w 66"/>
                <a:gd name="T23" fmla="*/ 73 h 75"/>
                <a:gd name="T24" fmla="*/ 48 w 66"/>
                <a:gd name="T25" fmla="*/ 73 h 75"/>
                <a:gd name="T26" fmla="*/ 47 w 66"/>
                <a:gd name="T2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75">
                  <a:moveTo>
                    <a:pt x="47" y="65"/>
                  </a:moveTo>
                  <a:cubicBezTo>
                    <a:pt x="43" y="72"/>
                    <a:pt x="35" y="75"/>
                    <a:pt x="27" y="75"/>
                  </a:cubicBezTo>
                  <a:cubicBezTo>
                    <a:pt x="10" y="75"/>
                    <a:pt x="0" y="62"/>
                    <a:pt x="0" y="46"/>
                  </a:cubicBezTo>
                  <a:cubicBezTo>
                    <a:pt x="0" y="0"/>
                    <a:pt x="0" y="0"/>
                    <a:pt x="0" y="0"/>
                  </a:cubicBezTo>
                  <a:cubicBezTo>
                    <a:pt x="19" y="0"/>
                    <a:pt x="19" y="0"/>
                    <a:pt x="19" y="0"/>
                  </a:cubicBezTo>
                  <a:cubicBezTo>
                    <a:pt x="19" y="42"/>
                    <a:pt x="19" y="42"/>
                    <a:pt x="19" y="42"/>
                  </a:cubicBezTo>
                  <a:cubicBezTo>
                    <a:pt x="19" y="50"/>
                    <a:pt x="23" y="57"/>
                    <a:pt x="33" y="57"/>
                  </a:cubicBezTo>
                  <a:cubicBezTo>
                    <a:pt x="41" y="57"/>
                    <a:pt x="46" y="51"/>
                    <a:pt x="46" y="42"/>
                  </a:cubicBezTo>
                  <a:cubicBezTo>
                    <a:pt x="46" y="0"/>
                    <a:pt x="46" y="0"/>
                    <a:pt x="46" y="0"/>
                  </a:cubicBezTo>
                  <a:cubicBezTo>
                    <a:pt x="66" y="0"/>
                    <a:pt x="66" y="0"/>
                    <a:pt x="66" y="0"/>
                  </a:cubicBezTo>
                  <a:cubicBezTo>
                    <a:pt x="66" y="60"/>
                    <a:pt x="66" y="60"/>
                    <a:pt x="66" y="60"/>
                  </a:cubicBezTo>
                  <a:cubicBezTo>
                    <a:pt x="66" y="65"/>
                    <a:pt x="66" y="70"/>
                    <a:pt x="66" y="73"/>
                  </a:cubicBezTo>
                  <a:cubicBezTo>
                    <a:pt x="48" y="73"/>
                    <a:pt x="48" y="73"/>
                    <a:pt x="48" y="73"/>
                  </a:cubicBezTo>
                  <a:cubicBezTo>
                    <a:pt x="48" y="71"/>
                    <a:pt x="47" y="68"/>
                    <a:pt x="4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6" name="Freeform 18">
              <a:extLst>
                <a:ext uri="{FF2B5EF4-FFF2-40B4-BE49-F238E27FC236}">
                  <a16:creationId xmlns:a16="http://schemas.microsoft.com/office/drawing/2014/main" id="{D7B1C485-F6F6-4B59-944D-81C9D8CCCC42}"/>
                </a:ext>
              </a:extLst>
            </p:cNvPr>
            <p:cNvSpPr>
              <a:spLocks/>
            </p:cNvSpPr>
            <p:nvPr/>
          </p:nvSpPr>
          <p:spPr bwMode="auto">
            <a:xfrm>
              <a:off x="4569" y="927"/>
              <a:ext cx="276" cy="310"/>
            </a:xfrm>
            <a:custGeom>
              <a:avLst/>
              <a:gdLst>
                <a:gd name="T0" fmla="*/ 19 w 66"/>
                <a:gd name="T1" fmla="*/ 74 h 74"/>
                <a:gd name="T2" fmla="*/ 0 w 66"/>
                <a:gd name="T3" fmla="*/ 74 h 74"/>
                <a:gd name="T4" fmla="*/ 0 w 66"/>
                <a:gd name="T5" fmla="*/ 1 h 74"/>
                <a:gd name="T6" fmla="*/ 19 w 66"/>
                <a:gd name="T7" fmla="*/ 1 h 74"/>
                <a:gd name="T8" fmla="*/ 19 w 66"/>
                <a:gd name="T9" fmla="*/ 10 h 74"/>
                <a:gd name="T10" fmla="*/ 40 w 66"/>
                <a:gd name="T11" fmla="*/ 0 h 74"/>
                <a:gd name="T12" fmla="*/ 66 w 66"/>
                <a:gd name="T13" fmla="*/ 28 h 74"/>
                <a:gd name="T14" fmla="*/ 66 w 66"/>
                <a:gd name="T15" fmla="*/ 74 h 74"/>
                <a:gd name="T16" fmla="*/ 46 w 66"/>
                <a:gd name="T17" fmla="*/ 74 h 74"/>
                <a:gd name="T18" fmla="*/ 46 w 66"/>
                <a:gd name="T19" fmla="*/ 32 h 74"/>
                <a:gd name="T20" fmla="*/ 33 w 66"/>
                <a:gd name="T21" fmla="*/ 17 h 74"/>
                <a:gd name="T22" fmla="*/ 19 w 66"/>
                <a:gd name="T23" fmla="*/ 32 h 74"/>
                <a:gd name="T24" fmla="*/ 19 w 66"/>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4">
                  <a:moveTo>
                    <a:pt x="19" y="74"/>
                  </a:moveTo>
                  <a:cubicBezTo>
                    <a:pt x="0" y="74"/>
                    <a:pt x="0" y="74"/>
                    <a:pt x="0" y="74"/>
                  </a:cubicBezTo>
                  <a:cubicBezTo>
                    <a:pt x="0" y="1"/>
                    <a:pt x="0" y="1"/>
                    <a:pt x="0" y="1"/>
                  </a:cubicBezTo>
                  <a:cubicBezTo>
                    <a:pt x="19" y="1"/>
                    <a:pt x="19" y="1"/>
                    <a:pt x="19" y="1"/>
                  </a:cubicBezTo>
                  <a:cubicBezTo>
                    <a:pt x="19" y="10"/>
                    <a:pt x="19" y="10"/>
                    <a:pt x="19" y="10"/>
                  </a:cubicBezTo>
                  <a:cubicBezTo>
                    <a:pt x="23" y="3"/>
                    <a:pt x="32" y="0"/>
                    <a:pt x="40" y="0"/>
                  </a:cubicBezTo>
                  <a:cubicBezTo>
                    <a:pt x="57" y="0"/>
                    <a:pt x="66" y="12"/>
                    <a:pt x="66" y="28"/>
                  </a:cubicBezTo>
                  <a:cubicBezTo>
                    <a:pt x="66" y="74"/>
                    <a:pt x="66" y="74"/>
                    <a:pt x="66" y="74"/>
                  </a:cubicBezTo>
                  <a:cubicBezTo>
                    <a:pt x="46" y="74"/>
                    <a:pt x="46" y="74"/>
                    <a:pt x="46" y="74"/>
                  </a:cubicBezTo>
                  <a:cubicBezTo>
                    <a:pt x="46" y="32"/>
                    <a:pt x="46" y="32"/>
                    <a:pt x="46" y="32"/>
                  </a:cubicBezTo>
                  <a:cubicBezTo>
                    <a:pt x="46" y="23"/>
                    <a:pt x="42" y="17"/>
                    <a:pt x="33" y="17"/>
                  </a:cubicBezTo>
                  <a:cubicBezTo>
                    <a:pt x="24" y="17"/>
                    <a:pt x="19" y="24"/>
                    <a:pt x="19" y="32"/>
                  </a:cubicBezTo>
                  <a:lnTo>
                    <a:pt x="1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7" name="Freeform 19">
              <a:extLst>
                <a:ext uri="{FF2B5EF4-FFF2-40B4-BE49-F238E27FC236}">
                  <a16:creationId xmlns:a16="http://schemas.microsoft.com/office/drawing/2014/main" id="{11A91125-D580-4E15-8E34-B9A7C80F6F3E}"/>
                </a:ext>
              </a:extLst>
            </p:cNvPr>
            <p:cNvSpPr>
              <a:spLocks noEditPoints="1"/>
            </p:cNvSpPr>
            <p:nvPr/>
          </p:nvSpPr>
          <p:spPr bwMode="auto">
            <a:xfrm>
              <a:off x="4891"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5 h 108"/>
                <a:gd name="T14" fmla="*/ 22 w 24"/>
                <a:gd name="T15" fmla="*/ 35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3" y="108"/>
                  </a:moveTo>
                  <a:cubicBezTo>
                    <a:pt x="3" y="35"/>
                    <a:pt x="3" y="35"/>
                    <a:pt x="3" y="35"/>
                  </a:cubicBezTo>
                  <a:cubicBezTo>
                    <a:pt x="22" y="35"/>
                    <a:pt x="22" y="35"/>
                    <a:pt x="22" y="35"/>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0" name="Freeform 20">
              <a:extLst>
                <a:ext uri="{FF2B5EF4-FFF2-40B4-BE49-F238E27FC236}">
                  <a16:creationId xmlns:a16="http://schemas.microsoft.com/office/drawing/2014/main" id="{E8DDEA7C-674E-4315-9162-3A474AF842F9}"/>
                </a:ext>
              </a:extLst>
            </p:cNvPr>
            <p:cNvSpPr>
              <a:spLocks/>
            </p:cNvSpPr>
            <p:nvPr/>
          </p:nvSpPr>
          <p:spPr bwMode="auto">
            <a:xfrm>
              <a:off x="5012" y="843"/>
              <a:ext cx="197" cy="398"/>
            </a:xfrm>
            <a:custGeom>
              <a:avLst/>
              <a:gdLst>
                <a:gd name="T0" fmla="*/ 32 w 47"/>
                <a:gd name="T1" fmla="*/ 21 h 95"/>
                <a:gd name="T2" fmla="*/ 47 w 47"/>
                <a:gd name="T3" fmla="*/ 21 h 95"/>
                <a:gd name="T4" fmla="*/ 47 w 47"/>
                <a:gd name="T5" fmla="*/ 39 h 95"/>
                <a:gd name="T6" fmla="*/ 32 w 47"/>
                <a:gd name="T7" fmla="*/ 39 h 95"/>
                <a:gd name="T8" fmla="*/ 32 w 47"/>
                <a:gd name="T9" fmla="*/ 69 h 95"/>
                <a:gd name="T10" fmla="*/ 41 w 47"/>
                <a:gd name="T11" fmla="*/ 77 h 95"/>
                <a:gd name="T12" fmla="*/ 47 w 47"/>
                <a:gd name="T13" fmla="*/ 77 h 95"/>
                <a:gd name="T14" fmla="*/ 47 w 47"/>
                <a:gd name="T15" fmla="*/ 93 h 95"/>
                <a:gd name="T16" fmla="*/ 36 w 47"/>
                <a:gd name="T17" fmla="*/ 95 h 95"/>
                <a:gd name="T18" fmla="*/ 13 w 47"/>
                <a:gd name="T19" fmla="*/ 72 h 95"/>
                <a:gd name="T20" fmla="*/ 13 w 47"/>
                <a:gd name="T21" fmla="*/ 39 h 95"/>
                <a:gd name="T22" fmla="*/ 0 w 47"/>
                <a:gd name="T23" fmla="*/ 39 h 95"/>
                <a:gd name="T24" fmla="*/ 0 w 47"/>
                <a:gd name="T25" fmla="*/ 21 h 95"/>
                <a:gd name="T26" fmla="*/ 3 w 47"/>
                <a:gd name="T27" fmla="*/ 21 h 95"/>
                <a:gd name="T28" fmla="*/ 15 w 47"/>
                <a:gd name="T29" fmla="*/ 10 h 95"/>
                <a:gd name="T30" fmla="*/ 15 w 47"/>
                <a:gd name="T31" fmla="*/ 0 h 95"/>
                <a:gd name="T32" fmla="*/ 32 w 47"/>
                <a:gd name="T33" fmla="*/ 0 h 95"/>
                <a:gd name="T34" fmla="*/ 32 w 47"/>
                <a:gd name="T3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1"/>
                  </a:moveTo>
                  <a:cubicBezTo>
                    <a:pt x="47" y="21"/>
                    <a:pt x="47" y="21"/>
                    <a:pt x="47" y="21"/>
                  </a:cubicBezTo>
                  <a:cubicBezTo>
                    <a:pt x="47" y="39"/>
                    <a:pt x="47" y="39"/>
                    <a:pt x="47" y="39"/>
                  </a:cubicBezTo>
                  <a:cubicBezTo>
                    <a:pt x="32" y="39"/>
                    <a:pt x="32" y="39"/>
                    <a:pt x="32" y="39"/>
                  </a:cubicBezTo>
                  <a:cubicBezTo>
                    <a:pt x="32" y="69"/>
                    <a:pt x="32" y="69"/>
                    <a:pt x="32" y="69"/>
                  </a:cubicBezTo>
                  <a:cubicBezTo>
                    <a:pt x="32" y="75"/>
                    <a:pt x="35" y="77"/>
                    <a:pt x="41" y="77"/>
                  </a:cubicBezTo>
                  <a:cubicBezTo>
                    <a:pt x="43" y="77"/>
                    <a:pt x="46" y="77"/>
                    <a:pt x="47" y="77"/>
                  </a:cubicBezTo>
                  <a:cubicBezTo>
                    <a:pt x="47" y="93"/>
                    <a:pt x="47" y="93"/>
                    <a:pt x="47" y="93"/>
                  </a:cubicBezTo>
                  <a:cubicBezTo>
                    <a:pt x="45" y="94"/>
                    <a:pt x="41" y="95"/>
                    <a:pt x="36" y="95"/>
                  </a:cubicBezTo>
                  <a:cubicBezTo>
                    <a:pt x="22" y="95"/>
                    <a:pt x="13" y="86"/>
                    <a:pt x="13" y="72"/>
                  </a:cubicBezTo>
                  <a:cubicBezTo>
                    <a:pt x="13" y="39"/>
                    <a:pt x="13" y="39"/>
                    <a:pt x="13" y="39"/>
                  </a:cubicBezTo>
                  <a:cubicBezTo>
                    <a:pt x="0" y="39"/>
                    <a:pt x="0" y="39"/>
                    <a:pt x="0" y="39"/>
                  </a:cubicBezTo>
                  <a:cubicBezTo>
                    <a:pt x="0" y="21"/>
                    <a:pt x="0" y="21"/>
                    <a:pt x="0" y="21"/>
                  </a:cubicBezTo>
                  <a:cubicBezTo>
                    <a:pt x="3" y="21"/>
                    <a:pt x="3" y="21"/>
                    <a:pt x="3" y="21"/>
                  </a:cubicBezTo>
                  <a:cubicBezTo>
                    <a:pt x="11" y="21"/>
                    <a:pt x="15" y="16"/>
                    <a:pt x="15" y="10"/>
                  </a:cubicBezTo>
                  <a:cubicBezTo>
                    <a:pt x="15" y="0"/>
                    <a:pt x="15" y="0"/>
                    <a:pt x="15"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8" name="Freeform 21">
              <a:extLst>
                <a:ext uri="{FF2B5EF4-FFF2-40B4-BE49-F238E27FC236}">
                  <a16:creationId xmlns:a16="http://schemas.microsoft.com/office/drawing/2014/main" id="{9C81517F-E482-4204-8458-2CFE7C636D9A}"/>
                </a:ext>
              </a:extLst>
            </p:cNvPr>
            <p:cNvSpPr>
              <a:spLocks noEditPoints="1"/>
            </p:cNvSpPr>
            <p:nvPr/>
          </p:nvSpPr>
          <p:spPr bwMode="auto">
            <a:xfrm>
              <a:off x="5243"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5 h 108"/>
                <a:gd name="T14" fmla="*/ 22 w 24"/>
                <a:gd name="T15" fmla="*/ 35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2" y="108"/>
                  </a:moveTo>
                  <a:cubicBezTo>
                    <a:pt x="2" y="35"/>
                    <a:pt x="2" y="35"/>
                    <a:pt x="2" y="35"/>
                  </a:cubicBezTo>
                  <a:cubicBezTo>
                    <a:pt x="22" y="35"/>
                    <a:pt x="22" y="35"/>
                    <a:pt x="22" y="35"/>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9" name="Freeform 22">
              <a:extLst>
                <a:ext uri="{FF2B5EF4-FFF2-40B4-BE49-F238E27FC236}">
                  <a16:creationId xmlns:a16="http://schemas.microsoft.com/office/drawing/2014/main" id="{BFD1A538-BD56-419D-94B4-CC21500E3CFB}"/>
                </a:ext>
              </a:extLst>
            </p:cNvPr>
            <p:cNvSpPr>
              <a:spLocks noEditPoints="1"/>
            </p:cNvSpPr>
            <p:nvPr/>
          </p:nvSpPr>
          <p:spPr bwMode="auto">
            <a:xfrm>
              <a:off x="5372" y="923"/>
              <a:ext cx="302" cy="323"/>
            </a:xfrm>
            <a:custGeom>
              <a:avLst/>
              <a:gdLst>
                <a:gd name="T0" fmla="*/ 71 w 72"/>
                <a:gd name="T1" fmla="*/ 54 h 77"/>
                <a:gd name="T2" fmla="*/ 38 w 72"/>
                <a:gd name="T3" fmla="*/ 77 h 77"/>
                <a:gd name="T4" fmla="*/ 0 w 72"/>
                <a:gd name="T5" fmla="*/ 38 h 77"/>
                <a:gd name="T6" fmla="*/ 36 w 72"/>
                <a:gd name="T7" fmla="*/ 0 h 77"/>
                <a:gd name="T8" fmla="*/ 72 w 72"/>
                <a:gd name="T9" fmla="*/ 38 h 77"/>
                <a:gd name="T10" fmla="*/ 71 w 72"/>
                <a:gd name="T11" fmla="*/ 44 h 77"/>
                <a:gd name="T12" fmla="*/ 20 w 72"/>
                <a:gd name="T13" fmla="*/ 44 h 77"/>
                <a:gd name="T14" fmla="*/ 38 w 72"/>
                <a:gd name="T15" fmla="*/ 60 h 77"/>
                <a:gd name="T16" fmla="*/ 54 w 72"/>
                <a:gd name="T17" fmla="*/ 49 h 77"/>
                <a:gd name="T18" fmla="*/ 71 w 72"/>
                <a:gd name="T19" fmla="*/ 54 h 77"/>
                <a:gd name="T20" fmla="*/ 52 w 72"/>
                <a:gd name="T21" fmla="*/ 30 h 77"/>
                <a:gd name="T22" fmla="*/ 36 w 72"/>
                <a:gd name="T23" fmla="*/ 16 h 77"/>
                <a:gd name="T24" fmla="*/ 20 w 72"/>
                <a:gd name="T25" fmla="*/ 30 h 77"/>
                <a:gd name="T26" fmla="*/ 52 w 72"/>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7">
                  <a:moveTo>
                    <a:pt x="71" y="54"/>
                  </a:moveTo>
                  <a:cubicBezTo>
                    <a:pt x="67" y="66"/>
                    <a:pt x="56" y="77"/>
                    <a:pt x="38" y="77"/>
                  </a:cubicBezTo>
                  <a:cubicBezTo>
                    <a:pt x="18" y="77"/>
                    <a:pt x="0" y="63"/>
                    <a:pt x="0" y="38"/>
                  </a:cubicBezTo>
                  <a:cubicBezTo>
                    <a:pt x="0" y="15"/>
                    <a:pt x="18" y="0"/>
                    <a:pt x="36" y="0"/>
                  </a:cubicBezTo>
                  <a:cubicBezTo>
                    <a:pt x="58" y="0"/>
                    <a:pt x="72" y="14"/>
                    <a:pt x="72" y="38"/>
                  </a:cubicBezTo>
                  <a:cubicBezTo>
                    <a:pt x="72" y="40"/>
                    <a:pt x="71" y="43"/>
                    <a:pt x="71" y="44"/>
                  </a:cubicBezTo>
                  <a:cubicBezTo>
                    <a:pt x="20" y="44"/>
                    <a:pt x="20" y="44"/>
                    <a:pt x="20" y="44"/>
                  </a:cubicBezTo>
                  <a:cubicBezTo>
                    <a:pt x="20" y="53"/>
                    <a:pt x="28" y="60"/>
                    <a:pt x="38" y="60"/>
                  </a:cubicBezTo>
                  <a:cubicBezTo>
                    <a:pt x="47" y="60"/>
                    <a:pt x="52" y="56"/>
                    <a:pt x="54" y="49"/>
                  </a:cubicBezTo>
                  <a:lnTo>
                    <a:pt x="71" y="54"/>
                  </a:lnTo>
                  <a:close/>
                  <a:moveTo>
                    <a:pt x="52" y="30"/>
                  </a:moveTo>
                  <a:cubicBezTo>
                    <a:pt x="52" y="23"/>
                    <a:pt x="47" y="16"/>
                    <a:pt x="36" y="16"/>
                  </a:cubicBezTo>
                  <a:cubicBezTo>
                    <a:pt x="26" y="16"/>
                    <a:pt x="21" y="24"/>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0" name="Freeform 23">
              <a:extLst>
                <a:ext uri="{FF2B5EF4-FFF2-40B4-BE49-F238E27FC236}">
                  <a16:creationId xmlns:a16="http://schemas.microsoft.com/office/drawing/2014/main" id="{18753040-FD6D-4AA4-8261-3602F9C4998F}"/>
                </a:ext>
              </a:extLst>
            </p:cNvPr>
            <p:cNvSpPr>
              <a:spLocks/>
            </p:cNvSpPr>
            <p:nvPr/>
          </p:nvSpPr>
          <p:spPr bwMode="auto">
            <a:xfrm>
              <a:off x="5686" y="923"/>
              <a:ext cx="243" cy="323"/>
            </a:xfrm>
            <a:custGeom>
              <a:avLst/>
              <a:gdLst>
                <a:gd name="T0" fmla="*/ 17 w 58"/>
                <a:gd name="T1" fmla="*/ 51 h 77"/>
                <a:gd name="T2" fmla="*/ 30 w 58"/>
                <a:gd name="T3" fmla="*/ 62 h 77"/>
                <a:gd name="T4" fmla="*/ 40 w 58"/>
                <a:gd name="T5" fmla="*/ 55 h 77"/>
                <a:gd name="T6" fmla="*/ 32 w 58"/>
                <a:gd name="T7" fmla="*/ 48 h 77"/>
                <a:gd name="T8" fmla="*/ 22 w 58"/>
                <a:gd name="T9" fmla="*/ 45 h 77"/>
                <a:gd name="T10" fmla="*/ 2 w 58"/>
                <a:gd name="T11" fmla="*/ 24 h 77"/>
                <a:gd name="T12" fmla="*/ 29 w 58"/>
                <a:gd name="T13" fmla="*/ 0 h 77"/>
                <a:gd name="T14" fmla="*/ 57 w 58"/>
                <a:gd name="T15" fmla="*/ 21 h 77"/>
                <a:gd name="T16" fmla="*/ 41 w 58"/>
                <a:gd name="T17" fmla="*/ 25 h 77"/>
                <a:gd name="T18" fmla="*/ 29 w 58"/>
                <a:gd name="T19" fmla="*/ 15 h 77"/>
                <a:gd name="T20" fmla="*/ 20 w 58"/>
                <a:gd name="T21" fmla="*/ 22 h 77"/>
                <a:gd name="T22" fmla="*/ 27 w 58"/>
                <a:gd name="T23" fmla="*/ 29 h 77"/>
                <a:gd name="T24" fmla="*/ 37 w 58"/>
                <a:gd name="T25" fmla="*/ 31 h 77"/>
                <a:gd name="T26" fmla="*/ 58 w 58"/>
                <a:gd name="T27" fmla="*/ 53 h 77"/>
                <a:gd name="T28" fmla="*/ 30 w 58"/>
                <a:gd name="T29" fmla="*/ 77 h 77"/>
                <a:gd name="T30" fmla="*/ 0 w 58"/>
                <a:gd name="T31" fmla="*/ 55 h 77"/>
                <a:gd name="T32" fmla="*/ 17 w 58"/>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7">
                  <a:moveTo>
                    <a:pt x="17" y="51"/>
                  </a:moveTo>
                  <a:cubicBezTo>
                    <a:pt x="17" y="57"/>
                    <a:pt x="22" y="62"/>
                    <a:pt x="30" y="62"/>
                  </a:cubicBezTo>
                  <a:cubicBezTo>
                    <a:pt x="37" y="62"/>
                    <a:pt x="40" y="59"/>
                    <a:pt x="40" y="55"/>
                  </a:cubicBezTo>
                  <a:cubicBezTo>
                    <a:pt x="40" y="51"/>
                    <a:pt x="37" y="49"/>
                    <a:pt x="32" y="48"/>
                  </a:cubicBezTo>
                  <a:cubicBezTo>
                    <a:pt x="22" y="45"/>
                    <a:pt x="22" y="45"/>
                    <a:pt x="22" y="45"/>
                  </a:cubicBezTo>
                  <a:cubicBezTo>
                    <a:pt x="8" y="42"/>
                    <a:pt x="2" y="34"/>
                    <a:pt x="2" y="24"/>
                  </a:cubicBezTo>
                  <a:cubicBezTo>
                    <a:pt x="2" y="11"/>
                    <a:pt x="13" y="0"/>
                    <a:pt x="29" y="0"/>
                  </a:cubicBezTo>
                  <a:cubicBezTo>
                    <a:pt x="50" y="0"/>
                    <a:pt x="56" y="13"/>
                    <a:pt x="57" y="21"/>
                  </a:cubicBezTo>
                  <a:cubicBezTo>
                    <a:pt x="41" y="25"/>
                    <a:pt x="41" y="25"/>
                    <a:pt x="41" y="25"/>
                  </a:cubicBezTo>
                  <a:cubicBezTo>
                    <a:pt x="40" y="21"/>
                    <a:pt x="37" y="15"/>
                    <a:pt x="29" y="15"/>
                  </a:cubicBezTo>
                  <a:cubicBezTo>
                    <a:pt x="24" y="15"/>
                    <a:pt x="20" y="18"/>
                    <a:pt x="20" y="22"/>
                  </a:cubicBezTo>
                  <a:cubicBezTo>
                    <a:pt x="20" y="26"/>
                    <a:pt x="23" y="28"/>
                    <a:pt x="27" y="29"/>
                  </a:cubicBezTo>
                  <a:cubicBezTo>
                    <a:pt x="37" y="31"/>
                    <a:pt x="37" y="31"/>
                    <a:pt x="37" y="31"/>
                  </a:cubicBezTo>
                  <a:cubicBezTo>
                    <a:pt x="51" y="34"/>
                    <a:pt x="58" y="43"/>
                    <a:pt x="58" y="53"/>
                  </a:cubicBezTo>
                  <a:cubicBezTo>
                    <a:pt x="58" y="65"/>
                    <a:pt x="49" y="77"/>
                    <a:pt x="30" y="77"/>
                  </a:cubicBezTo>
                  <a:cubicBezTo>
                    <a:pt x="8" y="77"/>
                    <a:pt x="1" y="63"/>
                    <a:pt x="0" y="55"/>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1" name="Freeform 24">
              <a:extLst>
                <a:ext uri="{FF2B5EF4-FFF2-40B4-BE49-F238E27FC236}">
                  <a16:creationId xmlns:a16="http://schemas.microsoft.com/office/drawing/2014/main" id="{446BA2BA-CEC9-4167-A2F9-089DCA35D9A5}"/>
                </a:ext>
              </a:extLst>
            </p:cNvPr>
            <p:cNvSpPr>
              <a:spLocks/>
            </p:cNvSpPr>
            <p:nvPr/>
          </p:nvSpPr>
          <p:spPr bwMode="auto">
            <a:xfrm>
              <a:off x="4489" y="1900"/>
              <a:ext cx="461"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9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20 w 110"/>
                <a:gd name="T35" fmla="*/ 32 h 75"/>
                <a:gd name="T36" fmla="*/ 20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8" y="5"/>
                    <a:pt x="61" y="12"/>
                  </a:cubicBezTo>
                  <a:cubicBezTo>
                    <a:pt x="67" y="4"/>
                    <a:pt x="75" y="0"/>
                    <a:pt x="84" y="0"/>
                  </a:cubicBezTo>
                  <a:cubicBezTo>
                    <a:pt x="98" y="0"/>
                    <a:pt x="110" y="8"/>
                    <a:pt x="110" y="28"/>
                  </a:cubicBezTo>
                  <a:cubicBezTo>
                    <a:pt x="110" y="75"/>
                    <a:pt x="110" y="75"/>
                    <a:pt x="110" y="75"/>
                  </a:cubicBezTo>
                  <a:cubicBezTo>
                    <a:pt x="91" y="75"/>
                    <a:pt x="91" y="75"/>
                    <a:pt x="91" y="75"/>
                  </a:cubicBezTo>
                  <a:cubicBezTo>
                    <a:pt x="91" y="32"/>
                    <a:pt x="91" y="32"/>
                    <a:pt x="91" y="32"/>
                  </a:cubicBezTo>
                  <a:cubicBezTo>
                    <a:pt x="91" y="24"/>
                    <a:pt x="88" y="18"/>
                    <a:pt x="79"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5" y="18"/>
                    <a:pt x="20" y="24"/>
                    <a:pt x="20" y="32"/>
                  </a:cubicBezTo>
                  <a:cubicBezTo>
                    <a:pt x="20" y="75"/>
                    <a:pt x="20" y="75"/>
                    <a:pt x="20"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2" name="Freeform 25">
              <a:extLst>
                <a:ext uri="{FF2B5EF4-FFF2-40B4-BE49-F238E27FC236}">
                  <a16:creationId xmlns:a16="http://schemas.microsoft.com/office/drawing/2014/main" id="{1A0F4F14-C47D-4E4A-AB55-60A6CA2A60DF}"/>
                </a:ext>
              </a:extLst>
            </p:cNvPr>
            <p:cNvSpPr>
              <a:spLocks noEditPoints="1"/>
            </p:cNvSpPr>
            <p:nvPr/>
          </p:nvSpPr>
          <p:spPr bwMode="auto">
            <a:xfrm>
              <a:off x="4987" y="1900"/>
              <a:ext cx="314" cy="322"/>
            </a:xfrm>
            <a:custGeom>
              <a:avLst/>
              <a:gdLst>
                <a:gd name="T0" fmla="*/ 56 w 75"/>
                <a:gd name="T1" fmla="*/ 65 h 77"/>
                <a:gd name="T2" fmla="*/ 35 w 75"/>
                <a:gd name="T3" fmla="*/ 77 h 77"/>
                <a:gd name="T4" fmla="*/ 0 w 75"/>
                <a:gd name="T5" fmla="*/ 38 h 77"/>
                <a:gd name="T6" fmla="*/ 35 w 75"/>
                <a:gd name="T7" fmla="*/ 0 h 77"/>
                <a:gd name="T8" fmla="*/ 55 w 75"/>
                <a:gd name="T9" fmla="*/ 11 h 77"/>
                <a:gd name="T10" fmla="*/ 55 w 75"/>
                <a:gd name="T11" fmla="*/ 2 h 77"/>
                <a:gd name="T12" fmla="*/ 74 w 75"/>
                <a:gd name="T13" fmla="*/ 2 h 77"/>
                <a:gd name="T14" fmla="*/ 74 w 75"/>
                <a:gd name="T15" fmla="*/ 62 h 77"/>
                <a:gd name="T16" fmla="*/ 75 w 75"/>
                <a:gd name="T17" fmla="*/ 75 h 77"/>
                <a:gd name="T18" fmla="*/ 56 w 75"/>
                <a:gd name="T19" fmla="*/ 75 h 77"/>
                <a:gd name="T20" fmla="*/ 56 w 75"/>
                <a:gd name="T21" fmla="*/ 66 h 77"/>
                <a:gd name="T22" fmla="*/ 56 w 75"/>
                <a:gd name="T23" fmla="*/ 65 h 77"/>
                <a:gd name="T24" fmla="*/ 38 w 75"/>
                <a:gd name="T25" fmla="*/ 60 h 77"/>
                <a:gd name="T26" fmla="*/ 55 w 75"/>
                <a:gd name="T27" fmla="*/ 38 h 77"/>
                <a:gd name="T28" fmla="*/ 38 w 75"/>
                <a:gd name="T29" fmla="*/ 17 h 77"/>
                <a:gd name="T30" fmla="*/ 20 w 75"/>
                <a:gd name="T31" fmla="*/ 38 h 77"/>
                <a:gd name="T32" fmla="*/ 38 w 75"/>
                <a:gd name="T33"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7">
                  <a:moveTo>
                    <a:pt x="56" y="65"/>
                  </a:moveTo>
                  <a:cubicBezTo>
                    <a:pt x="52" y="72"/>
                    <a:pt x="45" y="77"/>
                    <a:pt x="35" y="77"/>
                  </a:cubicBezTo>
                  <a:cubicBezTo>
                    <a:pt x="14" y="77"/>
                    <a:pt x="0" y="60"/>
                    <a:pt x="0" y="38"/>
                  </a:cubicBezTo>
                  <a:cubicBezTo>
                    <a:pt x="0" y="17"/>
                    <a:pt x="14" y="0"/>
                    <a:pt x="35" y="0"/>
                  </a:cubicBezTo>
                  <a:cubicBezTo>
                    <a:pt x="48" y="0"/>
                    <a:pt x="54" y="7"/>
                    <a:pt x="55" y="11"/>
                  </a:cubicBezTo>
                  <a:cubicBezTo>
                    <a:pt x="55" y="2"/>
                    <a:pt x="55" y="2"/>
                    <a:pt x="55" y="2"/>
                  </a:cubicBezTo>
                  <a:cubicBezTo>
                    <a:pt x="74" y="2"/>
                    <a:pt x="74" y="2"/>
                    <a:pt x="74" y="2"/>
                  </a:cubicBezTo>
                  <a:cubicBezTo>
                    <a:pt x="74" y="62"/>
                    <a:pt x="74" y="62"/>
                    <a:pt x="74" y="62"/>
                  </a:cubicBezTo>
                  <a:cubicBezTo>
                    <a:pt x="74" y="68"/>
                    <a:pt x="75" y="73"/>
                    <a:pt x="75" y="75"/>
                  </a:cubicBezTo>
                  <a:cubicBezTo>
                    <a:pt x="56" y="75"/>
                    <a:pt x="56" y="75"/>
                    <a:pt x="56" y="75"/>
                  </a:cubicBezTo>
                  <a:cubicBezTo>
                    <a:pt x="56" y="73"/>
                    <a:pt x="56" y="69"/>
                    <a:pt x="56" y="66"/>
                  </a:cubicBezTo>
                  <a:lnTo>
                    <a:pt x="56" y="65"/>
                  </a:lnTo>
                  <a:close/>
                  <a:moveTo>
                    <a:pt x="38" y="60"/>
                  </a:moveTo>
                  <a:cubicBezTo>
                    <a:pt x="48" y="60"/>
                    <a:pt x="55" y="51"/>
                    <a:pt x="55" y="38"/>
                  </a:cubicBezTo>
                  <a:cubicBezTo>
                    <a:pt x="55" y="25"/>
                    <a:pt x="48" y="17"/>
                    <a:pt x="38" y="17"/>
                  </a:cubicBezTo>
                  <a:cubicBezTo>
                    <a:pt x="27" y="17"/>
                    <a:pt x="20" y="25"/>
                    <a:pt x="20" y="38"/>
                  </a:cubicBezTo>
                  <a:cubicBezTo>
                    <a:pt x="20" y="51"/>
                    <a:pt x="27" y="60"/>
                    <a:pt x="38"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3" name="Freeform 26">
              <a:extLst>
                <a:ext uri="{FF2B5EF4-FFF2-40B4-BE49-F238E27FC236}">
                  <a16:creationId xmlns:a16="http://schemas.microsoft.com/office/drawing/2014/main" id="{19FBFE65-7203-435F-89B5-9EB521ACF1E4}"/>
                </a:ext>
              </a:extLst>
            </p:cNvPr>
            <p:cNvSpPr>
              <a:spLocks/>
            </p:cNvSpPr>
            <p:nvPr/>
          </p:nvSpPr>
          <p:spPr bwMode="auto">
            <a:xfrm>
              <a:off x="5360" y="1765"/>
              <a:ext cx="297" cy="449"/>
            </a:xfrm>
            <a:custGeom>
              <a:avLst/>
              <a:gdLst>
                <a:gd name="T0" fmla="*/ 171 w 297"/>
                <a:gd name="T1" fmla="*/ 273 h 449"/>
                <a:gd name="T2" fmla="*/ 297 w 297"/>
                <a:gd name="T3" fmla="*/ 449 h 449"/>
                <a:gd name="T4" fmla="*/ 196 w 297"/>
                <a:gd name="T5" fmla="*/ 449 h 449"/>
                <a:gd name="T6" fmla="*/ 117 w 297"/>
                <a:gd name="T7" fmla="*/ 332 h 449"/>
                <a:gd name="T8" fmla="*/ 83 w 297"/>
                <a:gd name="T9" fmla="*/ 365 h 449"/>
                <a:gd name="T10" fmla="*/ 83 w 297"/>
                <a:gd name="T11" fmla="*/ 449 h 449"/>
                <a:gd name="T12" fmla="*/ 0 w 297"/>
                <a:gd name="T13" fmla="*/ 449 h 449"/>
                <a:gd name="T14" fmla="*/ 0 w 297"/>
                <a:gd name="T15" fmla="*/ 0 h 449"/>
                <a:gd name="T16" fmla="*/ 83 w 297"/>
                <a:gd name="T17" fmla="*/ 0 h 449"/>
                <a:gd name="T18" fmla="*/ 83 w 297"/>
                <a:gd name="T19" fmla="*/ 256 h 449"/>
                <a:gd name="T20" fmla="*/ 188 w 297"/>
                <a:gd name="T21" fmla="*/ 143 h 449"/>
                <a:gd name="T22" fmla="*/ 293 w 297"/>
                <a:gd name="T23" fmla="*/ 143 h 449"/>
                <a:gd name="T24" fmla="*/ 171 w 297"/>
                <a:gd name="T25" fmla="*/ 27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449">
                  <a:moveTo>
                    <a:pt x="171" y="273"/>
                  </a:moveTo>
                  <a:lnTo>
                    <a:pt x="297" y="449"/>
                  </a:lnTo>
                  <a:lnTo>
                    <a:pt x="196" y="449"/>
                  </a:lnTo>
                  <a:lnTo>
                    <a:pt x="117" y="332"/>
                  </a:lnTo>
                  <a:lnTo>
                    <a:pt x="83" y="365"/>
                  </a:lnTo>
                  <a:lnTo>
                    <a:pt x="83" y="449"/>
                  </a:lnTo>
                  <a:lnTo>
                    <a:pt x="0" y="449"/>
                  </a:lnTo>
                  <a:lnTo>
                    <a:pt x="0" y="0"/>
                  </a:lnTo>
                  <a:lnTo>
                    <a:pt x="83" y="0"/>
                  </a:lnTo>
                  <a:lnTo>
                    <a:pt x="83" y="256"/>
                  </a:lnTo>
                  <a:lnTo>
                    <a:pt x="188" y="143"/>
                  </a:lnTo>
                  <a:lnTo>
                    <a:pt x="293" y="143"/>
                  </a:lnTo>
                  <a:lnTo>
                    <a:pt x="171" y="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4" name="Freeform 27">
              <a:extLst>
                <a:ext uri="{FF2B5EF4-FFF2-40B4-BE49-F238E27FC236}">
                  <a16:creationId xmlns:a16="http://schemas.microsoft.com/office/drawing/2014/main" id="{BAAAA08C-5A28-4C96-B2A4-EFC13BE62C35}"/>
                </a:ext>
              </a:extLst>
            </p:cNvPr>
            <p:cNvSpPr>
              <a:spLocks noEditPoints="1"/>
            </p:cNvSpPr>
            <p:nvPr/>
          </p:nvSpPr>
          <p:spPr bwMode="auto">
            <a:xfrm>
              <a:off x="5644" y="1900"/>
              <a:ext cx="298" cy="322"/>
            </a:xfrm>
            <a:custGeom>
              <a:avLst/>
              <a:gdLst>
                <a:gd name="T0" fmla="*/ 70 w 71"/>
                <a:gd name="T1" fmla="*/ 54 h 77"/>
                <a:gd name="T2" fmla="*/ 37 w 71"/>
                <a:gd name="T3" fmla="*/ 77 h 77"/>
                <a:gd name="T4" fmla="*/ 0 w 71"/>
                <a:gd name="T5" fmla="*/ 38 h 77"/>
                <a:gd name="T6" fmla="*/ 35 w 71"/>
                <a:gd name="T7" fmla="*/ 0 h 77"/>
                <a:gd name="T8" fmla="*/ 71 w 71"/>
                <a:gd name="T9" fmla="*/ 38 h 77"/>
                <a:gd name="T10" fmla="*/ 71 w 71"/>
                <a:gd name="T11" fmla="*/ 44 h 77"/>
                <a:gd name="T12" fmla="*/ 19 w 71"/>
                <a:gd name="T13" fmla="*/ 44 h 77"/>
                <a:gd name="T14" fmla="*/ 37 w 71"/>
                <a:gd name="T15" fmla="*/ 60 h 77"/>
                <a:gd name="T16" fmla="*/ 54 w 71"/>
                <a:gd name="T17" fmla="*/ 49 h 77"/>
                <a:gd name="T18" fmla="*/ 70 w 71"/>
                <a:gd name="T19" fmla="*/ 54 h 77"/>
                <a:gd name="T20" fmla="*/ 52 w 71"/>
                <a:gd name="T21" fmla="*/ 30 h 77"/>
                <a:gd name="T22" fmla="*/ 36 w 71"/>
                <a:gd name="T23" fmla="*/ 16 h 77"/>
                <a:gd name="T24" fmla="*/ 19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3"/>
                    <a:pt x="0" y="38"/>
                  </a:cubicBezTo>
                  <a:cubicBezTo>
                    <a:pt x="0" y="15"/>
                    <a:pt x="17" y="0"/>
                    <a:pt x="35" y="0"/>
                  </a:cubicBezTo>
                  <a:cubicBezTo>
                    <a:pt x="58" y="0"/>
                    <a:pt x="71" y="14"/>
                    <a:pt x="71" y="38"/>
                  </a:cubicBezTo>
                  <a:cubicBezTo>
                    <a:pt x="71" y="40"/>
                    <a:pt x="71" y="43"/>
                    <a:pt x="71" y="44"/>
                  </a:cubicBezTo>
                  <a:cubicBezTo>
                    <a:pt x="19" y="44"/>
                    <a:pt x="19" y="44"/>
                    <a:pt x="19" y="44"/>
                  </a:cubicBezTo>
                  <a:cubicBezTo>
                    <a:pt x="19" y="53"/>
                    <a:pt x="28" y="60"/>
                    <a:pt x="37" y="60"/>
                  </a:cubicBezTo>
                  <a:cubicBezTo>
                    <a:pt x="46" y="60"/>
                    <a:pt x="51" y="55"/>
                    <a:pt x="54" y="49"/>
                  </a:cubicBezTo>
                  <a:lnTo>
                    <a:pt x="70" y="54"/>
                  </a:lnTo>
                  <a:close/>
                  <a:moveTo>
                    <a:pt x="52" y="30"/>
                  </a:moveTo>
                  <a:cubicBezTo>
                    <a:pt x="52" y="23"/>
                    <a:pt x="47" y="16"/>
                    <a:pt x="36" y="16"/>
                  </a:cubicBezTo>
                  <a:cubicBezTo>
                    <a:pt x="26" y="16"/>
                    <a:pt x="20" y="24"/>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5" name="Freeform 28">
              <a:extLst>
                <a:ext uri="{FF2B5EF4-FFF2-40B4-BE49-F238E27FC236}">
                  <a16:creationId xmlns:a16="http://schemas.microsoft.com/office/drawing/2014/main" id="{B427DFEA-4595-4E21-94C1-F4231FC2D1B7}"/>
                </a:ext>
              </a:extLst>
            </p:cNvPr>
            <p:cNvSpPr>
              <a:spLocks/>
            </p:cNvSpPr>
            <p:nvPr/>
          </p:nvSpPr>
          <p:spPr bwMode="auto">
            <a:xfrm>
              <a:off x="2790" y="2855"/>
              <a:ext cx="280" cy="311"/>
            </a:xfrm>
            <a:custGeom>
              <a:avLst/>
              <a:gdLst>
                <a:gd name="T0" fmla="*/ 48 w 67"/>
                <a:gd name="T1" fmla="*/ 64 h 74"/>
                <a:gd name="T2" fmla="*/ 28 w 67"/>
                <a:gd name="T3" fmla="*/ 74 h 74"/>
                <a:gd name="T4" fmla="*/ 0 w 67"/>
                <a:gd name="T5" fmla="*/ 46 h 74"/>
                <a:gd name="T6" fmla="*/ 0 w 67"/>
                <a:gd name="T7" fmla="*/ 0 h 74"/>
                <a:gd name="T8" fmla="*/ 20 w 67"/>
                <a:gd name="T9" fmla="*/ 0 h 74"/>
                <a:gd name="T10" fmla="*/ 20 w 67"/>
                <a:gd name="T11" fmla="*/ 42 h 74"/>
                <a:gd name="T12" fmla="*/ 33 w 67"/>
                <a:gd name="T13" fmla="*/ 56 h 74"/>
                <a:gd name="T14" fmla="*/ 47 w 67"/>
                <a:gd name="T15" fmla="*/ 42 h 74"/>
                <a:gd name="T16" fmla="*/ 47 w 67"/>
                <a:gd name="T17" fmla="*/ 0 h 74"/>
                <a:gd name="T18" fmla="*/ 66 w 67"/>
                <a:gd name="T19" fmla="*/ 0 h 74"/>
                <a:gd name="T20" fmla="*/ 66 w 67"/>
                <a:gd name="T21" fmla="*/ 59 h 74"/>
                <a:gd name="T22" fmla="*/ 67 w 67"/>
                <a:gd name="T23" fmla="*/ 72 h 74"/>
                <a:gd name="T24" fmla="*/ 48 w 67"/>
                <a:gd name="T25" fmla="*/ 72 h 74"/>
                <a:gd name="T26" fmla="*/ 48 w 67"/>
                <a:gd name="T27"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4">
                  <a:moveTo>
                    <a:pt x="48" y="64"/>
                  </a:moveTo>
                  <a:cubicBezTo>
                    <a:pt x="44" y="71"/>
                    <a:pt x="35" y="74"/>
                    <a:pt x="28" y="74"/>
                  </a:cubicBezTo>
                  <a:cubicBezTo>
                    <a:pt x="10" y="74"/>
                    <a:pt x="0" y="61"/>
                    <a:pt x="0" y="46"/>
                  </a:cubicBezTo>
                  <a:cubicBezTo>
                    <a:pt x="0" y="0"/>
                    <a:pt x="0" y="0"/>
                    <a:pt x="0" y="0"/>
                  </a:cubicBezTo>
                  <a:cubicBezTo>
                    <a:pt x="20" y="0"/>
                    <a:pt x="20" y="0"/>
                    <a:pt x="20" y="0"/>
                  </a:cubicBezTo>
                  <a:cubicBezTo>
                    <a:pt x="20" y="42"/>
                    <a:pt x="20" y="42"/>
                    <a:pt x="20" y="42"/>
                  </a:cubicBezTo>
                  <a:cubicBezTo>
                    <a:pt x="20" y="50"/>
                    <a:pt x="24" y="56"/>
                    <a:pt x="33" y="56"/>
                  </a:cubicBezTo>
                  <a:cubicBezTo>
                    <a:pt x="42" y="56"/>
                    <a:pt x="47" y="50"/>
                    <a:pt x="47" y="42"/>
                  </a:cubicBezTo>
                  <a:cubicBezTo>
                    <a:pt x="47" y="0"/>
                    <a:pt x="47" y="0"/>
                    <a:pt x="47" y="0"/>
                  </a:cubicBezTo>
                  <a:cubicBezTo>
                    <a:pt x="66" y="0"/>
                    <a:pt x="66" y="0"/>
                    <a:pt x="66" y="0"/>
                  </a:cubicBezTo>
                  <a:cubicBezTo>
                    <a:pt x="66" y="59"/>
                    <a:pt x="66" y="59"/>
                    <a:pt x="66" y="59"/>
                  </a:cubicBezTo>
                  <a:cubicBezTo>
                    <a:pt x="66" y="65"/>
                    <a:pt x="67" y="70"/>
                    <a:pt x="67" y="72"/>
                  </a:cubicBezTo>
                  <a:cubicBezTo>
                    <a:pt x="48" y="72"/>
                    <a:pt x="48" y="72"/>
                    <a:pt x="48" y="72"/>
                  </a:cubicBezTo>
                  <a:cubicBezTo>
                    <a:pt x="48" y="71"/>
                    <a:pt x="48" y="67"/>
                    <a:pt x="48"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6" name="Freeform 29">
              <a:extLst>
                <a:ext uri="{FF2B5EF4-FFF2-40B4-BE49-F238E27FC236}">
                  <a16:creationId xmlns:a16="http://schemas.microsoft.com/office/drawing/2014/main" id="{0338C81C-2D91-4F5E-9AB2-78A9342C637F}"/>
                </a:ext>
              </a:extLst>
            </p:cNvPr>
            <p:cNvSpPr>
              <a:spLocks/>
            </p:cNvSpPr>
            <p:nvPr/>
          </p:nvSpPr>
          <p:spPr bwMode="auto">
            <a:xfrm>
              <a:off x="3104" y="2847"/>
              <a:ext cx="242" cy="319"/>
            </a:xfrm>
            <a:custGeom>
              <a:avLst/>
              <a:gdLst>
                <a:gd name="T0" fmla="*/ 17 w 58"/>
                <a:gd name="T1" fmla="*/ 50 h 76"/>
                <a:gd name="T2" fmla="*/ 30 w 58"/>
                <a:gd name="T3" fmla="*/ 61 h 76"/>
                <a:gd name="T4" fmla="*/ 40 w 58"/>
                <a:gd name="T5" fmla="*/ 54 h 76"/>
                <a:gd name="T6" fmla="*/ 32 w 58"/>
                <a:gd name="T7" fmla="*/ 47 h 76"/>
                <a:gd name="T8" fmla="*/ 22 w 58"/>
                <a:gd name="T9" fmla="*/ 45 h 76"/>
                <a:gd name="T10" fmla="*/ 2 w 58"/>
                <a:gd name="T11" fmla="*/ 23 h 76"/>
                <a:gd name="T12" fmla="*/ 29 w 58"/>
                <a:gd name="T13" fmla="*/ 0 h 76"/>
                <a:gd name="T14" fmla="*/ 57 w 58"/>
                <a:gd name="T15" fmla="*/ 21 h 76"/>
                <a:gd name="T16" fmla="*/ 41 w 58"/>
                <a:gd name="T17" fmla="*/ 24 h 76"/>
                <a:gd name="T18" fmla="*/ 29 w 58"/>
                <a:gd name="T19" fmla="*/ 15 h 76"/>
                <a:gd name="T20" fmla="*/ 20 w 58"/>
                <a:gd name="T21" fmla="*/ 22 h 76"/>
                <a:gd name="T22" fmla="*/ 26 w 58"/>
                <a:gd name="T23" fmla="*/ 28 h 76"/>
                <a:gd name="T24" fmla="*/ 37 w 58"/>
                <a:gd name="T25" fmla="*/ 30 h 76"/>
                <a:gd name="T26" fmla="*/ 58 w 58"/>
                <a:gd name="T27" fmla="*/ 53 h 76"/>
                <a:gd name="T28" fmla="*/ 30 w 58"/>
                <a:gd name="T29" fmla="*/ 76 h 76"/>
                <a:gd name="T30" fmla="*/ 0 w 58"/>
                <a:gd name="T31" fmla="*/ 54 h 76"/>
                <a:gd name="T32" fmla="*/ 17 w 58"/>
                <a:gd name="T33"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6">
                  <a:moveTo>
                    <a:pt x="17" y="50"/>
                  </a:moveTo>
                  <a:cubicBezTo>
                    <a:pt x="17" y="56"/>
                    <a:pt x="21" y="61"/>
                    <a:pt x="30" y="61"/>
                  </a:cubicBezTo>
                  <a:cubicBezTo>
                    <a:pt x="36" y="61"/>
                    <a:pt x="40" y="58"/>
                    <a:pt x="40" y="54"/>
                  </a:cubicBezTo>
                  <a:cubicBezTo>
                    <a:pt x="40" y="51"/>
                    <a:pt x="37" y="48"/>
                    <a:pt x="32" y="47"/>
                  </a:cubicBezTo>
                  <a:cubicBezTo>
                    <a:pt x="22" y="45"/>
                    <a:pt x="22" y="45"/>
                    <a:pt x="22" y="45"/>
                  </a:cubicBezTo>
                  <a:cubicBezTo>
                    <a:pt x="8" y="42"/>
                    <a:pt x="2" y="34"/>
                    <a:pt x="2" y="23"/>
                  </a:cubicBezTo>
                  <a:cubicBezTo>
                    <a:pt x="2" y="10"/>
                    <a:pt x="13" y="0"/>
                    <a:pt x="29" y="0"/>
                  </a:cubicBezTo>
                  <a:cubicBezTo>
                    <a:pt x="50" y="0"/>
                    <a:pt x="56" y="13"/>
                    <a:pt x="57" y="21"/>
                  </a:cubicBezTo>
                  <a:cubicBezTo>
                    <a:pt x="41" y="24"/>
                    <a:pt x="41" y="24"/>
                    <a:pt x="41" y="24"/>
                  </a:cubicBezTo>
                  <a:cubicBezTo>
                    <a:pt x="40" y="20"/>
                    <a:pt x="37" y="15"/>
                    <a:pt x="29" y="15"/>
                  </a:cubicBezTo>
                  <a:cubicBezTo>
                    <a:pt x="24" y="15"/>
                    <a:pt x="20" y="18"/>
                    <a:pt x="20" y="22"/>
                  </a:cubicBezTo>
                  <a:cubicBezTo>
                    <a:pt x="20" y="25"/>
                    <a:pt x="22" y="27"/>
                    <a:pt x="26" y="28"/>
                  </a:cubicBezTo>
                  <a:cubicBezTo>
                    <a:pt x="37" y="30"/>
                    <a:pt x="37" y="30"/>
                    <a:pt x="37" y="30"/>
                  </a:cubicBezTo>
                  <a:cubicBezTo>
                    <a:pt x="51" y="33"/>
                    <a:pt x="58" y="42"/>
                    <a:pt x="58" y="53"/>
                  </a:cubicBezTo>
                  <a:cubicBezTo>
                    <a:pt x="58" y="64"/>
                    <a:pt x="49" y="76"/>
                    <a:pt x="30" y="76"/>
                  </a:cubicBezTo>
                  <a:cubicBezTo>
                    <a:pt x="8" y="76"/>
                    <a:pt x="1" y="62"/>
                    <a:pt x="0" y="54"/>
                  </a:cubicBezTo>
                  <a:lnTo>
                    <a:pt x="1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7" name="Background Photo 1">
              <a:extLst>
                <a:ext uri="{FF2B5EF4-FFF2-40B4-BE49-F238E27FC236}">
                  <a16:creationId xmlns:a16="http://schemas.microsoft.com/office/drawing/2014/main" id="{6029F818-7BA8-4FF5-9C5A-BF5ADA53AB97}"/>
                </a:ext>
              </a:extLst>
            </p:cNvPr>
            <p:cNvSpPr>
              <a:spLocks noChangeArrowheads="1"/>
            </p:cNvSpPr>
            <p:nvPr/>
          </p:nvSpPr>
          <p:spPr bwMode="auto">
            <a:xfrm>
              <a:off x="986" y="600"/>
              <a:ext cx="958" cy="960"/>
            </a:xfrm>
            <a:prstGeom prst="ellipse">
              <a:avLst/>
            </a:prstGeom>
            <a:solidFill>
              <a:srgbClr val="7BC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8" name="Photo 1-Frederic_Martinez">
              <a:extLst>
                <a:ext uri="{FF2B5EF4-FFF2-40B4-BE49-F238E27FC236}">
                  <a16:creationId xmlns:a16="http://schemas.microsoft.com/office/drawing/2014/main" id="{053E634D-5443-46A9-964F-61841E01DD6D}"/>
                </a:ext>
              </a:extLst>
            </p:cNvPr>
            <p:cNvSpPr>
              <a:spLocks noChangeArrowheads="1"/>
            </p:cNvSpPr>
            <p:nvPr userDrawn="1"/>
          </p:nvSpPr>
          <p:spPr bwMode="auto">
            <a:xfrm>
              <a:off x="982" y="600"/>
              <a:ext cx="958" cy="960"/>
            </a:xfrm>
            <a:prstGeom prst="ellipse">
              <a:avLst/>
            </a:pr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9" name="Backgrouind Photo 2">
              <a:extLst>
                <a:ext uri="{FF2B5EF4-FFF2-40B4-BE49-F238E27FC236}">
                  <a16:creationId xmlns:a16="http://schemas.microsoft.com/office/drawing/2014/main" id="{2C893440-DA6A-44BD-B309-B0DC51D87BE3}"/>
                </a:ext>
              </a:extLst>
            </p:cNvPr>
            <p:cNvSpPr>
              <a:spLocks noChangeArrowheads="1"/>
            </p:cNvSpPr>
            <p:nvPr/>
          </p:nvSpPr>
          <p:spPr bwMode="auto">
            <a:xfrm>
              <a:off x="6502" y="1560"/>
              <a:ext cx="959" cy="960"/>
            </a:xfrm>
            <a:prstGeom prst="ellipse">
              <a:avLst/>
            </a:prstGeom>
            <a:solidFill>
              <a:srgbClr val="C7C9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0" name="Photo 2-Katelyn_Young">
              <a:extLst>
                <a:ext uri="{FF2B5EF4-FFF2-40B4-BE49-F238E27FC236}">
                  <a16:creationId xmlns:a16="http://schemas.microsoft.com/office/drawing/2014/main" id="{62A948E2-4184-461E-B714-AE1D546647CF}"/>
                </a:ext>
              </a:extLst>
            </p:cNvPr>
            <p:cNvSpPr>
              <a:spLocks noChangeArrowheads="1"/>
            </p:cNvSpPr>
            <p:nvPr userDrawn="1"/>
          </p:nvSpPr>
          <p:spPr bwMode="auto">
            <a:xfrm>
              <a:off x="6501" y="1558"/>
              <a:ext cx="959" cy="960"/>
            </a:xfrm>
            <a:prstGeom prst="ellipse">
              <a:avLst/>
            </a:prstGeom>
            <a:blipFill>
              <a:blip r:embed="rId1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1" name="Background Photo 3">
              <a:extLst>
                <a:ext uri="{FF2B5EF4-FFF2-40B4-BE49-F238E27FC236}">
                  <a16:creationId xmlns:a16="http://schemas.microsoft.com/office/drawing/2014/main" id="{24998C7E-8798-4279-9DFE-6AC28E08CA68}"/>
                </a:ext>
              </a:extLst>
            </p:cNvPr>
            <p:cNvSpPr>
              <a:spLocks noChangeArrowheads="1"/>
            </p:cNvSpPr>
            <p:nvPr/>
          </p:nvSpPr>
          <p:spPr bwMode="auto">
            <a:xfrm>
              <a:off x="3949" y="2520"/>
              <a:ext cx="959" cy="960"/>
            </a:xfrm>
            <a:prstGeom prst="ellipse">
              <a:avLst/>
            </a:prstGeom>
            <a:solidFill>
              <a:srgbClr val="65C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2" name="Photo 3-Tracey_Hamilton">
              <a:extLst>
                <a:ext uri="{FF2B5EF4-FFF2-40B4-BE49-F238E27FC236}">
                  <a16:creationId xmlns:a16="http://schemas.microsoft.com/office/drawing/2014/main" id="{103EED09-880E-47C7-96F3-232A79A80805}"/>
                </a:ext>
              </a:extLst>
            </p:cNvPr>
            <p:cNvSpPr>
              <a:spLocks noChangeArrowheads="1"/>
            </p:cNvSpPr>
            <p:nvPr userDrawn="1"/>
          </p:nvSpPr>
          <p:spPr bwMode="auto">
            <a:xfrm>
              <a:off x="3946" y="2524"/>
              <a:ext cx="959" cy="960"/>
            </a:xfrm>
            <a:prstGeom prst="ellipse">
              <a:avLst/>
            </a:prstGeom>
            <a:blipFill>
              <a:blip r:embed="rId1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213" name="Logo SSQ insurance GREEN 0-105-78">
            <a:extLst>
              <a:ext uri="{FF2B5EF4-FFF2-40B4-BE49-F238E27FC236}">
                <a16:creationId xmlns:a16="http://schemas.microsoft.com/office/drawing/2014/main" id="{0B3BFD3F-9606-4BD3-82B7-BF599754623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7472" y="457200"/>
            <a:ext cx="1444752" cy="753644"/>
          </a:xfrm>
          <a:prstGeom prst="rect">
            <a:avLst/>
          </a:prstGeom>
        </p:spPr>
      </p:pic>
    </p:spTree>
    <p:extLst>
      <p:ext uri="{BB962C8B-B14F-4D97-AF65-F5344CB8AC3E}">
        <p14:creationId xmlns:p14="http://schemas.microsoft.com/office/powerpoint/2010/main" val="2229913808"/>
      </p:ext>
    </p:extLst>
  </p:cSld>
  <p:clrMapOvr>
    <a:masterClrMapping/>
  </p:clrMapOvr>
  <p:extLst>
    <p:ext uri="{DCECCB84-F9BA-43D5-87BE-67443E8EF086}">
      <p15:sldGuideLst xmlns:p15="http://schemas.microsoft.com/office/powerpoint/2012/main">
        <p15:guide id="1" orient="horz" pos="912" userDrawn="1">
          <p15:clr>
            <a:srgbClr val="FBAE40"/>
          </p15:clr>
        </p15:guide>
        <p15:guide id="2" orient="horz" pos="759" userDrawn="1">
          <p15:clr>
            <a:srgbClr val="FBAE40"/>
          </p15:clr>
        </p15:guide>
        <p15:guide id="3" orient="horz"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Separator">
    <p:bg>
      <p:bgPr>
        <a:solidFill>
          <a:schemeClr val="accent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62100"/>
            <a:ext cx="11509952" cy="2874963"/>
          </a:xfrm>
        </p:spPr>
        <p:txBody>
          <a:bodyPr lIns="0" tIns="0" rIns="0" bIns="0" anchor="b">
            <a:normAutofit/>
          </a:bodyPr>
          <a:lstStyle>
            <a:lvl1pPr algn="ctr">
              <a:defRPr sz="6000" spc="-150" baseline="0">
                <a:solidFill>
                  <a:schemeClr val="tx2"/>
                </a:solidFill>
              </a:defRPr>
            </a:lvl1pPr>
          </a:lstStyle>
          <a:p>
            <a:r>
              <a:rPr lang="fr-FR"/>
              <a:t>Modifiez le style du titre</a:t>
            </a:r>
            <a:endParaRPr lang="fr-CA"/>
          </a:p>
        </p:txBody>
      </p:sp>
      <p:sp>
        <p:nvSpPr>
          <p:cNvPr id="5" name="Espace réservé du pied de page 4">
            <a:extLst>
              <a:ext uri="{FF2B5EF4-FFF2-40B4-BE49-F238E27FC236}">
                <a16:creationId xmlns:a16="http://schemas.microsoft.com/office/drawing/2014/main" id="{B4C9BBC1-7EDB-438D-A002-122C9D93B894}"/>
              </a:ext>
            </a:extLst>
          </p:cNvPr>
          <p:cNvSpPr>
            <a:spLocks noGrp="1"/>
          </p:cNvSpPr>
          <p:nvPr>
            <p:ph type="ftr" sz="quarter" idx="11"/>
          </p:nvPr>
        </p:nvSpPr>
        <p:spPr/>
        <p:txBody>
          <a:bodyPr/>
          <a:lstStyle>
            <a:lvl1pPr>
              <a:defRPr>
                <a:solidFill>
                  <a:schemeClr val="tx2"/>
                </a:solidFill>
              </a:defRPr>
            </a:lvl1pPr>
          </a:lstStyle>
          <a:p>
            <a:r>
              <a:rPr lang="en-US"/>
              <a:t>Title of the SSQ Insurance presentation</a:t>
            </a:r>
            <a:endParaRPr lang="fr-CA"/>
          </a:p>
        </p:txBody>
      </p:sp>
      <p:sp>
        <p:nvSpPr>
          <p:cNvPr id="4" name="Espace réservé de la date 3">
            <a:extLst>
              <a:ext uri="{FF2B5EF4-FFF2-40B4-BE49-F238E27FC236}">
                <a16:creationId xmlns:a16="http://schemas.microsoft.com/office/drawing/2014/main" id="{0A8B51E9-C09B-46FD-8C01-9D0E80575473}"/>
              </a:ext>
            </a:extLst>
          </p:cNvPr>
          <p:cNvSpPr>
            <a:spLocks noGrp="1"/>
          </p:cNvSpPr>
          <p:nvPr>
            <p:ph type="dt" sz="half" idx="10"/>
          </p:nvPr>
        </p:nvSpPr>
        <p:spPr/>
        <p:txBody>
          <a:bodyPr/>
          <a:lstStyle>
            <a:lvl1pPr>
              <a:defRPr>
                <a:solidFill>
                  <a:schemeClr val="tx2"/>
                </a:solidFill>
              </a:defRPr>
            </a:lvl1pPr>
          </a:lstStyle>
          <a:p>
            <a:r>
              <a:rPr lang="fr-FR"/>
              <a:t>2017-12-05</a:t>
            </a:r>
            <a:endParaRPr lang="fr-CA"/>
          </a:p>
        </p:txBody>
      </p:sp>
      <p:sp>
        <p:nvSpPr>
          <p:cNvPr id="6" name="Espace réservé du numéro de diapositive 5">
            <a:extLst>
              <a:ext uri="{FF2B5EF4-FFF2-40B4-BE49-F238E27FC236}">
                <a16:creationId xmlns:a16="http://schemas.microsoft.com/office/drawing/2014/main" id="{ACA27939-A5A7-4F83-B232-B07CF6A1C32F}"/>
              </a:ext>
            </a:extLst>
          </p:cNvPr>
          <p:cNvSpPr>
            <a:spLocks noGrp="1"/>
          </p:cNvSpPr>
          <p:nvPr>
            <p:ph type="sldNum" sz="quarter" idx="12"/>
          </p:nvPr>
        </p:nvSpPr>
        <p:spPr/>
        <p:txBody>
          <a:bodyPr/>
          <a:lstStyle>
            <a:lvl1pPr>
              <a:defRPr>
                <a:solidFill>
                  <a:schemeClr val="tx2"/>
                </a:solidFill>
              </a:defRPr>
            </a:lvl1pPr>
          </a:lstStyle>
          <a:p>
            <a:fld id="{2D2B9FD4-22D1-4784-BC8D-82D569BBB95D}" type="slidenum">
              <a:rPr lang="fr-CA" smtClean="0"/>
              <a:pPr/>
              <a:t>‹N°›</a:t>
            </a:fld>
            <a:endParaRPr lang="fr-CA"/>
          </a:p>
        </p:txBody>
      </p:sp>
      <p:sp>
        <p:nvSpPr>
          <p:cNvPr id="7" name="Espace réservé du texte 2">
            <a:extLst>
              <a:ext uri="{FF2B5EF4-FFF2-40B4-BE49-F238E27FC236}">
                <a16:creationId xmlns:a16="http://schemas.microsoft.com/office/drawing/2014/main" id="{B2A9B649-4B1B-484B-BB04-7E9A5DDFEDCD}"/>
              </a:ext>
            </a:extLst>
          </p:cNvPr>
          <p:cNvSpPr>
            <a:spLocks noGrp="1"/>
          </p:cNvSpPr>
          <p:nvPr>
            <p:ph type="body" idx="1"/>
          </p:nvPr>
        </p:nvSpPr>
        <p:spPr>
          <a:xfrm>
            <a:off x="359963" y="4446588"/>
            <a:ext cx="11459374" cy="1963737"/>
          </a:xfrm>
        </p:spPr>
        <p:txBody>
          <a:bodyPr>
            <a:normAutofit/>
          </a:bodyPr>
          <a:lstStyle>
            <a:lvl1pPr marL="0" indent="0" algn="ctr">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pic>
        <p:nvPicPr>
          <p:cNvPr id="8" name="Logo SSQ insurance GREEN 0-105-78">
            <a:extLst>
              <a:ext uri="{FF2B5EF4-FFF2-40B4-BE49-F238E27FC236}">
                <a16:creationId xmlns:a16="http://schemas.microsoft.com/office/drawing/2014/main" id="{0C514664-6AD3-45A0-B8B3-57740B6CD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0402" y="345471"/>
            <a:ext cx="914400" cy="476990"/>
          </a:xfrm>
          <a:prstGeom prst="rect">
            <a:avLst/>
          </a:prstGeom>
        </p:spPr>
      </p:pic>
    </p:spTree>
    <p:extLst>
      <p:ext uri="{BB962C8B-B14F-4D97-AF65-F5344CB8AC3E}">
        <p14:creationId xmlns:p14="http://schemas.microsoft.com/office/powerpoint/2010/main" val="890027443"/>
      </p:ext>
    </p:extLst>
  </p:cSld>
  <p:clrMapOvr>
    <a:masterClrMapping/>
  </p:clrMapOvr>
  <p:extLst>
    <p:ext uri="{DCECCB84-F9BA-43D5-87BE-67443E8EF086}">
      <p15:sldGuideLst xmlns:p15="http://schemas.microsoft.com/office/powerpoint/2012/main">
        <p15:guide id="1" orient="horz" pos="30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Separator">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62100"/>
            <a:ext cx="11509952" cy="2874963"/>
          </a:xfrm>
        </p:spPr>
        <p:txBody>
          <a:bodyPr lIns="0" tIns="0" rIns="0" bIns="0" anchor="b">
            <a:normAutofit/>
          </a:bodyPr>
          <a:lstStyle>
            <a:lvl1pPr algn="ctr">
              <a:defRPr sz="6000" spc="-150" baseline="0">
                <a:solidFill>
                  <a:schemeClr val="bg1"/>
                </a:solidFill>
              </a:defRPr>
            </a:lvl1pPr>
          </a:lstStyle>
          <a:p>
            <a:r>
              <a:rPr lang="fr-FR"/>
              <a:t>Modifiez le style du titre</a:t>
            </a:r>
            <a:endParaRPr lang="fr-CA"/>
          </a:p>
        </p:txBody>
      </p:sp>
      <p:sp>
        <p:nvSpPr>
          <p:cNvPr id="5" name="Espace réservé du pied de page 4">
            <a:extLst>
              <a:ext uri="{FF2B5EF4-FFF2-40B4-BE49-F238E27FC236}">
                <a16:creationId xmlns:a16="http://schemas.microsoft.com/office/drawing/2014/main" id="{B4C9BBC1-7EDB-438D-A002-122C9D93B894}"/>
              </a:ext>
            </a:extLst>
          </p:cNvPr>
          <p:cNvSpPr>
            <a:spLocks noGrp="1"/>
          </p:cNvSpPr>
          <p:nvPr>
            <p:ph type="ftr" sz="quarter" idx="11"/>
          </p:nvPr>
        </p:nvSpPr>
        <p:spPr/>
        <p:txBody>
          <a:bodyPr/>
          <a:lstStyle>
            <a:lvl1pPr>
              <a:defRPr>
                <a:solidFill>
                  <a:schemeClr val="bg1"/>
                </a:solidFill>
              </a:defRPr>
            </a:lvl1pPr>
          </a:lstStyle>
          <a:p>
            <a:r>
              <a:rPr lang="en-US"/>
              <a:t>Title of the SSQ Insurance presentation</a:t>
            </a:r>
            <a:endParaRPr lang="fr-CA"/>
          </a:p>
        </p:txBody>
      </p:sp>
      <p:sp>
        <p:nvSpPr>
          <p:cNvPr id="4" name="Espace réservé de la date 3">
            <a:extLst>
              <a:ext uri="{FF2B5EF4-FFF2-40B4-BE49-F238E27FC236}">
                <a16:creationId xmlns:a16="http://schemas.microsoft.com/office/drawing/2014/main" id="{0A8B51E9-C09B-46FD-8C01-9D0E80575473}"/>
              </a:ext>
            </a:extLst>
          </p:cNvPr>
          <p:cNvSpPr>
            <a:spLocks noGrp="1"/>
          </p:cNvSpPr>
          <p:nvPr>
            <p:ph type="dt" sz="half" idx="10"/>
          </p:nvPr>
        </p:nvSpPr>
        <p:spPr/>
        <p:txBody>
          <a:bodyPr/>
          <a:lstStyle>
            <a:lvl1pPr>
              <a:defRPr>
                <a:solidFill>
                  <a:schemeClr val="bg1"/>
                </a:solidFill>
              </a:defRPr>
            </a:lvl1pPr>
          </a:lstStyle>
          <a:p>
            <a:r>
              <a:rPr lang="fr-FR"/>
              <a:t>2017-12-05</a:t>
            </a:r>
            <a:endParaRPr lang="fr-CA"/>
          </a:p>
        </p:txBody>
      </p:sp>
      <p:sp>
        <p:nvSpPr>
          <p:cNvPr id="6" name="Espace réservé du numéro de diapositive 5">
            <a:extLst>
              <a:ext uri="{FF2B5EF4-FFF2-40B4-BE49-F238E27FC236}">
                <a16:creationId xmlns:a16="http://schemas.microsoft.com/office/drawing/2014/main" id="{ACA27939-A5A7-4F83-B232-B07CF6A1C32F}"/>
              </a:ext>
            </a:extLst>
          </p:cNvPr>
          <p:cNvSpPr>
            <a:spLocks noGrp="1"/>
          </p:cNvSpPr>
          <p:nvPr>
            <p:ph type="sldNum" sz="quarter" idx="12"/>
          </p:nvPr>
        </p:nvSpPr>
        <p:spPr/>
        <p:txBody>
          <a:bodyPr/>
          <a:lstStyle>
            <a:lvl1pPr>
              <a:defRPr>
                <a:solidFill>
                  <a:schemeClr val="bg1"/>
                </a:solidFill>
              </a:defRPr>
            </a:lvl1pPr>
          </a:lstStyle>
          <a:p>
            <a:fld id="{2D2B9FD4-22D1-4784-BC8D-82D569BBB95D}" type="slidenum">
              <a:rPr lang="fr-CA" smtClean="0"/>
              <a:pPr/>
              <a:t>‹N°›</a:t>
            </a:fld>
            <a:endParaRPr lang="fr-CA"/>
          </a:p>
        </p:txBody>
      </p:sp>
      <p:sp>
        <p:nvSpPr>
          <p:cNvPr id="7" name="Espace réservé du texte 2">
            <a:extLst>
              <a:ext uri="{FF2B5EF4-FFF2-40B4-BE49-F238E27FC236}">
                <a16:creationId xmlns:a16="http://schemas.microsoft.com/office/drawing/2014/main" id="{B2A9B649-4B1B-484B-BB04-7E9A5DDFEDCD}"/>
              </a:ext>
            </a:extLst>
          </p:cNvPr>
          <p:cNvSpPr>
            <a:spLocks noGrp="1"/>
          </p:cNvSpPr>
          <p:nvPr>
            <p:ph type="body" idx="1"/>
          </p:nvPr>
        </p:nvSpPr>
        <p:spPr>
          <a:xfrm>
            <a:off x="359963" y="4446588"/>
            <a:ext cx="11459374" cy="1963737"/>
          </a:xfrm>
        </p:spPr>
        <p:txBody>
          <a:bodyPr>
            <a:normAutofit/>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pic>
        <p:nvPicPr>
          <p:cNvPr id="9" name="Logo SSQ insurance WHITE">
            <a:extLst>
              <a:ext uri="{FF2B5EF4-FFF2-40B4-BE49-F238E27FC236}">
                <a16:creationId xmlns:a16="http://schemas.microsoft.com/office/drawing/2014/main" id="{B5A159C2-4E92-45DA-998C-6E14BE504C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4784" y="347472"/>
            <a:ext cx="914400" cy="476990"/>
          </a:xfrm>
          <a:prstGeom prst="rect">
            <a:avLst/>
          </a:prstGeom>
        </p:spPr>
      </p:pic>
    </p:spTree>
    <p:extLst>
      <p:ext uri="{BB962C8B-B14F-4D97-AF65-F5344CB8AC3E}">
        <p14:creationId xmlns:p14="http://schemas.microsoft.com/office/powerpoint/2010/main" val="2650949985"/>
      </p:ext>
    </p:extLst>
  </p:cSld>
  <p:clrMapOvr>
    <a:masterClrMapping/>
  </p:clrMapOvr>
  <p:extLst>
    <p:ext uri="{DCECCB84-F9BA-43D5-87BE-67443E8EF086}">
      <p15:sldGuideLst xmlns:p15="http://schemas.microsoft.com/office/powerpoint/2012/main">
        <p15:guide id="1" orient="horz" pos="30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a:xfrm>
            <a:off x="342900" y="800099"/>
            <a:ext cx="4170151" cy="5600701"/>
          </a:xfrm>
          <a:solidFill>
            <a:schemeClr val="bg2"/>
          </a:solidFill>
        </p:spPr>
        <p:txBody>
          <a:bodyPr lIns="91440" bIns="173736" anchor="b"/>
          <a:lstStyle>
            <a:lvl1pPr marL="0" indent="0">
              <a:lnSpc>
                <a:spcPct val="100000"/>
              </a:lnSpc>
              <a:spcBef>
                <a:spcPts val="0"/>
              </a:spcBef>
              <a:buNone/>
              <a:defRPr sz="3200" spc="-150" baseline="0">
                <a:latin typeface="+mj-lt"/>
              </a:defRPr>
            </a:lvl1pPr>
            <a:lvl2pPr marL="0" indent="0">
              <a:lnSpc>
                <a:spcPct val="100000"/>
              </a:lnSpc>
              <a:buNone/>
              <a:defRPr sz="2000"/>
            </a:lvl2pPr>
            <a:lvl3pPr marL="0" indent="0">
              <a:lnSpc>
                <a:spcPct val="100000"/>
              </a:lnSpc>
              <a:buNone/>
              <a:defRPr sz="1800"/>
            </a:lvl3pPr>
            <a:lvl4pPr marL="0" indent="0">
              <a:buNone/>
              <a:defRPr/>
            </a:lvl4pPr>
            <a:lvl5pPr marL="0" indent="0">
              <a:buNone/>
              <a:defRPr/>
            </a:lvl5pPr>
          </a:lstStyle>
          <a:p>
            <a:pPr lvl="0"/>
            <a:r>
              <a:rPr lang="fr-FR"/>
              <a:t>Modifiez les styles du texte du masque</a:t>
            </a:r>
          </a:p>
          <a:p>
            <a:pPr lvl="1"/>
            <a:r>
              <a:rPr lang="fr-FR"/>
              <a:t>Deuxième niveau</a:t>
            </a:r>
          </a:p>
          <a:p>
            <a:pPr lvl="2"/>
            <a:r>
              <a:rPr lang="fr-FR"/>
              <a:t>Troisième niveau</a:t>
            </a:r>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en-US"/>
              <a:t>Title of the SSQ Insurance presentation</a:t>
            </a:r>
            <a:endParaRPr lang="fr-CA"/>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sp>
        <p:nvSpPr>
          <p:cNvPr id="17" name="Espace réservé du graphique 16">
            <a:extLst>
              <a:ext uri="{FF2B5EF4-FFF2-40B4-BE49-F238E27FC236}">
                <a16:creationId xmlns:a16="http://schemas.microsoft.com/office/drawing/2014/main" id="{7DF6BE94-6AE8-4D82-B633-D80277377F92}"/>
              </a:ext>
            </a:extLst>
          </p:cNvPr>
          <p:cNvSpPr>
            <a:spLocks noGrp="1"/>
          </p:cNvSpPr>
          <p:nvPr>
            <p:ph type="chart" sz="quarter" idx="13"/>
          </p:nvPr>
        </p:nvSpPr>
        <p:spPr>
          <a:xfrm>
            <a:off x="4634190" y="2045546"/>
            <a:ext cx="7348631" cy="4273975"/>
          </a:xfrm>
        </p:spPr>
        <p:txBody>
          <a:bodyPr tIns="1371600">
            <a:normAutofit/>
          </a:bodyPr>
          <a:lstStyle>
            <a:lvl1pPr marL="0" indent="0" algn="ctr">
              <a:buNone/>
              <a:defRPr sz="1800"/>
            </a:lvl1pPr>
          </a:lstStyle>
          <a:p>
            <a:r>
              <a:rPr lang="fr-FR"/>
              <a:t>Cliquez sur l'icône pour ajouter un graphique</a:t>
            </a:r>
            <a:endParaRPr lang="fr-CA"/>
          </a:p>
        </p:txBody>
      </p:sp>
      <p:pic>
        <p:nvPicPr>
          <p:cNvPr id="8" name="Logo SSQ insurance GREEN 0-105-78">
            <a:extLst>
              <a:ext uri="{FF2B5EF4-FFF2-40B4-BE49-F238E27FC236}">
                <a16:creationId xmlns:a16="http://schemas.microsoft.com/office/drawing/2014/main" id="{74B76DC6-F647-42EC-8716-4347820023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0402" y="345471"/>
            <a:ext cx="914400" cy="476990"/>
          </a:xfrm>
          <a:prstGeom prst="rect">
            <a:avLst/>
          </a:prstGeom>
        </p:spPr>
      </p:pic>
    </p:spTree>
    <p:extLst>
      <p:ext uri="{BB962C8B-B14F-4D97-AF65-F5344CB8AC3E}">
        <p14:creationId xmlns:p14="http://schemas.microsoft.com/office/powerpoint/2010/main" val="807374574"/>
      </p:ext>
    </p:extLst>
  </p:cSld>
  <p:clrMapOvr>
    <a:masterClrMapping/>
  </p:clrMapOvr>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Chart 1/2-1/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F88DFD-8E4C-414E-B1C4-51B554C9F025}"/>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a:xfrm>
            <a:off x="294226" y="800100"/>
            <a:ext cx="5801774" cy="5600701"/>
          </a:xfrm>
          <a:noFill/>
        </p:spPr>
        <p:txBody>
          <a:bodyPr lIns="137160" rIns="182880" bIns="173736" anchor="b"/>
          <a:lstStyle>
            <a:lvl1pPr marL="0" indent="0">
              <a:lnSpc>
                <a:spcPct val="100000"/>
              </a:lnSpc>
              <a:spcBef>
                <a:spcPts val="0"/>
              </a:spcBef>
              <a:buNone/>
              <a:defRPr sz="3200" spc="-150" baseline="0">
                <a:latin typeface="+mj-lt"/>
              </a:defRPr>
            </a:lvl1pPr>
            <a:lvl2pPr marL="0" indent="0">
              <a:lnSpc>
                <a:spcPct val="100000"/>
              </a:lnSpc>
              <a:buNone/>
              <a:defRPr sz="2000"/>
            </a:lvl2pPr>
            <a:lvl3pPr marL="0" indent="0">
              <a:lnSpc>
                <a:spcPct val="100000"/>
              </a:lnSpc>
              <a:buNone/>
              <a:defRPr sz="1800"/>
            </a:lvl3pPr>
            <a:lvl4pPr marL="0" indent="0">
              <a:buNone/>
              <a:defRPr/>
            </a:lvl4pPr>
            <a:lvl5pPr marL="0" indent="0">
              <a:buNone/>
              <a:defRPr/>
            </a:lvl5pPr>
          </a:lstStyle>
          <a:p>
            <a:pPr lvl="0"/>
            <a:r>
              <a:rPr lang="fr-FR"/>
              <a:t>Modifiez les styles du texte du masque</a:t>
            </a:r>
          </a:p>
          <a:p>
            <a:pPr lvl="1"/>
            <a:r>
              <a:rPr lang="fr-FR"/>
              <a:t>Deuxième niveau</a:t>
            </a:r>
          </a:p>
          <a:p>
            <a:pPr lvl="2"/>
            <a:r>
              <a:rPr lang="fr-FR"/>
              <a:t>Troisième niveau</a:t>
            </a:r>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en-US"/>
              <a:t>Title of the SSQ Insurance presentation</a:t>
            </a:r>
            <a:endParaRPr lang="fr-CA"/>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sp>
        <p:nvSpPr>
          <p:cNvPr id="17" name="Espace réservé du graphique 16">
            <a:extLst>
              <a:ext uri="{FF2B5EF4-FFF2-40B4-BE49-F238E27FC236}">
                <a16:creationId xmlns:a16="http://schemas.microsoft.com/office/drawing/2014/main" id="{7DF6BE94-6AE8-4D82-B633-D80277377F92}"/>
              </a:ext>
            </a:extLst>
          </p:cNvPr>
          <p:cNvSpPr>
            <a:spLocks noGrp="1"/>
          </p:cNvSpPr>
          <p:nvPr>
            <p:ph type="chart" sz="quarter" idx="13"/>
          </p:nvPr>
        </p:nvSpPr>
        <p:spPr>
          <a:xfrm>
            <a:off x="6096000" y="800100"/>
            <a:ext cx="5886821" cy="5600700"/>
          </a:xfrm>
        </p:spPr>
        <p:txBody>
          <a:bodyPr tIns="1371600">
            <a:normAutofit/>
          </a:bodyPr>
          <a:lstStyle>
            <a:lvl1pPr marL="0" indent="0" algn="ctr">
              <a:buNone/>
              <a:defRPr sz="1800"/>
            </a:lvl1pPr>
          </a:lstStyle>
          <a:p>
            <a:r>
              <a:rPr lang="fr-FR"/>
              <a:t>Cliquez sur l'icône pour ajouter un graphique</a:t>
            </a:r>
            <a:endParaRPr lang="fr-CA"/>
          </a:p>
        </p:txBody>
      </p:sp>
      <p:pic>
        <p:nvPicPr>
          <p:cNvPr id="9" name="Logo SSQ insurance GREEN 0-105-78">
            <a:extLst>
              <a:ext uri="{FF2B5EF4-FFF2-40B4-BE49-F238E27FC236}">
                <a16:creationId xmlns:a16="http://schemas.microsoft.com/office/drawing/2014/main" id="{FA0AF0AD-BC78-4389-941A-5715FCA351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0402" y="345471"/>
            <a:ext cx="914400" cy="476990"/>
          </a:xfrm>
          <a:prstGeom prst="rect">
            <a:avLst/>
          </a:prstGeom>
        </p:spPr>
      </p:pic>
    </p:spTree>
    <p:extLst>
      <p:ext uri="{BB962C8B-B14F-4D97-AF65-F5344CB8AC3E}">
        <p14:creationId xmlns:p14="http://schemas.microsoft.com/office/powerpoint/2010/main" val="2861893848"/>
      </p:ext>
    </p:extLst>
  </p:cSld>
  <p:clrMapOvr>
    <a:masterClrMapping/>
  </p:clrMapOvr>
  <p:extLst>
    <p:ext uri="{DCECCB84-F9BA-43D5-87BE-67443E8EF086}">
      <p15:sldGuideLst xmlns:p15="http://schemas.microsoft.com/office/powerpoint/2012/main">
        <p15:guide id="1" orient="horz" pos="3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Tabl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a:xfrm>
            <a:off x="342901" y="800099"/>
            <a:ext cx="4170150" cy="5600701"/>
          </a:xfrm>
          <a:solidFill>
            <a:schemeClr val="bg2"/>
          </a:solidFill>
        </p:spPr>
        <p:txBody>
          <a:bodyPr lIns="91440" bIns="173736" anchor="b"/>
          <a:lstStyle>
            <a:lvl1pPr marL="0" indent="0">
              <a:lnSpc>
                <a:spcPct val="100000"/>
              </a:lnSpc>
              <a:spcBef>
                <a:spcPts val="0"/>
              </a:spcBef>
              <a:buNone/>
              <a:defRPr sz="3200" spc="-150" baseline="0">
                <a:latin typeface="+mj-lt"/>
              </a:defRPr>
            </a:lvl1pPr>
            <a:lvl2pPr marL="0" indent="0">
              <a:lnSpc>
                <a:spcPct val="100000"/>
              </a:lnSpc>
              <a:buNone/>
              <a:defRPr sz="2000"/>
            </a:lvl2pPr>
            <a:lvl3pPr marL="0" indent="0">
              <a:lnSpc>
                <a:spcPct val="100000"/>
              </a:lnSpc>
              <a:buNone/>
              <a:defRPr sz="1800"/>
            </a:lvl3pPr>
            <a:lvl4pPr marL="0" indent="0">
              <a:buNone/>
              <a:defRPr/>
            </a:lvl4pPr>
            <a:lvl5pPr marL="0" indent="0">
              <a:buNone/>
              <a:defRPr/>
            </a:lvl5pPr>
          </a:lstStyle>
          <a:p>
            <a:pPr lvl="0"/>
            <a:r>
              <a:rPr lang="fr-FR"/>
              <a:t>Modifiez les styles du texte du masque</a:t>
            </a:r>
          </a:p>
          <a:p>
            <a:pPr lvl="1"/>
            <a:r>
              <a:rPr lang="fr-FR"/>
              <a:t>Deuxième niveau</a:t>
            </a:r>
          </a:p>
          <a:p>
            <a:pPr lvl="2"/>
            <a:r>
              <a:rPr lang="fr-FR"/>
              <a:t>Troisième niveau</a:t>
            </a:r>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en-US"/>
              <a:t>Title of the SSQ Insurance presentation</a:t>
            </a:r>
            <a:endParaRPr lang="fr-CA"/>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sp>
        <p:nvSpPr>
          <p:cNvPr id="8" name="Espace réservé du tableau 7">
            <a:extLst>
              <a:ext uri="{FF2B5EF4-FFF2-40B4-BE49-F238E27FC236}">
                <a16:creationId xmlns:a16="http://schemas.microsoft.com/office/drawing/2014/main" id="{58160706-EB33-48D8-B416-30C805A3B95A}"/>
              </a:ext>
            </a:extLst>
          </p:cNvPr>
          <p:cNvSpPr>
            <a:spLocks noGrp="1"/>
          </p:cNvSpPr>
          <p:nvPr>
            <p:ph type="tbl" sz="quarter" idx="13"/>
          </p:nvPr>
        </p:nvSpPr>
        <p:spPr>
          <a:xfrm>
            <a:off x="4691529" y="3429000"/>
            <a:ext cx="7043271" cy="2986088"/>
          </a:xfrm>
        </p:spPr>
        <p:txBody>
          <a:bodyPr tIns="914400">
            <a:normAutofit/>
          </a:bodyPr>
          <a:lstStyle>
            <a:lvl1pPr marL="0" indent="0" algn="ctr">
              <a:buNone/>
              <a:defRPr sz="1800"/>
            </a:lvl1pPr>
          </a:lstStyle>
          <a:p>
            <a:r>
              <a:rPr lang="fr-FR"/>
              <a:t>Cliquez sur l'icône pour ajouter un tableau</a:t>
            </a:r>
            <a:endParaRPr lang="fr-CA"/>
          </a:p>
        </p:txBody>
      </p:sp>
      <p:pic>
        <p:nvPicPr>
          <p:cNvPr id="9" name="Logo SSQ insurance GREEN 0-105-78">
            <a:extLst>
              <a:ext uri="{FF2B5EF4-FFF2-40B4-BE49-F238E27FC236}">
                <a16:creationId xmlns:a16="http://schemas.microsoft.com/office/drawing/2014/main" id="{9DC362D2-F68B-45A9-9B7C-35CD6184E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0402" y="345471"/>
            <a:ext cx="914400" cy="476990"/>
          </a:xfrm>
          <a:prstGeom prst="rect">
            <a:avLst/>
          </a:prstGeom>
        </p:spPr>
      </p:pic>
    </p:spTree>
    <p:extLst>
      <p:ext uri="{BB962C8B-B14F-4D97-AF65-F5344CB8AC3E}">
        <p14:creationId xmlns:p14="http://schemas.microsoft.com/office/powerpoint/2010/main" val="3799578991"/>
      </p:ext>
    </p:extLst>
  </p:cSld>
  <p:clrMapOvr>
    <a:masterClrMapping/>
  </p:clrMapOvr>
  <p:extLst>
    <p:ext uri="{DCECCB84-F9BA-43D5-87BE-67443E8EF086}">
      <p15:sldGuideLst xmlns:p15="http://schemas.microsoft.com/office/powerpoint/2012/main">
        <p15:guide id="1" orient="horz" pos="38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Table 1/2-1/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0DEFA9-A1DF-482C-AC97-1CDAAB86AD13}"/>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a:xfrm>
            <a:off x="292608" y="800100"/>
            <a:ext cx="5798671" cy="5600700"/>
          </a:xfrm>
          <a:noFill/>
        </p:spPr>
        <p:txBody>
          <a:bodyPr lIns="137160" rIns="182880" bIns="173736" anchor="b"/>
          <a:lstStyle>
            <a:lvl1pPr marL="0" indent="0">
              <a:lnSpc>
                <a:spcPct val="100000"/>
              </a:lnSpc>
              <a:spcBef>
                <a:spcPts val="0"/>
              </a:spcBef>
              <a:buNone/>
              <a:defRPr sz="3200" spc="-150" baseline="0">
                <a:latin typeface="+mj-lt"/>
              </a:defRPr>
            </a:lvl1pPr>
            <a:lvl2pPr marL="0" indent="0">
              <a:lnSpc>
                <a:spcPct val="100000"/>
              </a:lnSpc>
              <a:buNone/>
              <a:defRPr sz="2000"/>
            </a:lvl2pPr>
            <a:lvl3pPr marL="0" indent="0">
              <a:lnSpc>
                <a:spcPct val="100000"/>
              </a:lnSpc>
              <a:buNone/>
              <a:defRPr sz="1800"/>
            </a:lvl3pPr>
            <a:lvl4pPr marL="0" indent="0">
              <a:buNone/>
              <a:defRPr/>
            </a:lvl4pPr>
            <a:lvl5pPr marL="0" indent="0">
              <a:buNone/>
              <a:defRPr/>
            </a:lvl5pPr>
          </a:lstStyle>
          <a:p>
            <a:pPr lvl="0"/>
            <a:r>
              <a:rPr lang="fr-FR"/>
              <a:t>Modifiez les styles du texte du masque</a:t>
            </a:r>
          </a:p>
          <a:p>
            <a:pPr lvl="1"/>
            <a:r>
              <a:rPr lang="fr-FR"/>
              <a:t>Deuxième niveau</a:t>
            </a:r>
          </a:p>
          <a:p>
            <a:pPr lvl="2"/>
            <a:r>
              <a:rPr lang="fr-FR"/>
              <a:t>Troisième niveau</a:t>
            </a:r>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en-US"/>
              <a:t>Title of the SSQ Insurance presentation</a:t>
            </a:r>
            <a:endParaRPr lang="fr-CA"/>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sp>
        <p:nvSpPr>
          <p:cNvPr id="8" name="Espace réservé du tableau 7">
            <a:extLst>
              <a:ext uri="{FF2B5EF4-FFF2-40B4-BE49-F238E27FC236}">
                <a16:creationId xmlns:a16="http://schemas.microsoft.com/office/drawing/2014/main" id="{58160706-EB33-48D8-B416-30C805A3B95A}"/>
              </a:ext>
            </a:extLst>
          </p:cNvPr>
          <p:cNvSpPr>
            <a:spLocks noGrp="1"/>
          </p:cNvSpPr>
          <p:nvPr>
            <p:ph type="tbl" sz="quarter" idx="13"/>
          </p:nvPr>
        </p:nvSpPr>
        <p:spPr>
          <a:xfrm>
            <a:off x="6274479" y="3429000"/>
            <a:ext cx="5460321" cy="2986088"/>
          </a:xfrm>
        </p:spPr>
        <p:txBody>
          <a:bodyPr tIns="914400">
            <a:normAutofit/>
          </a:bodyPr>
          <a:lstStyle>
            <a:lvl1pPr marL="0" indent="0" algn="ctr">
              <a:buNone/>
              <a:defRPr sz="1800"/>
            </a:lvl1pPr>
          </a:lstStyle>
          <a:p>
            <a:r>
              <a:rPr lang="fr-FR"/>
              <a:t>Cliquez sur l'icône pour ajouter un tableau</a:t>
            </a:r>
            <a:endParaRPr lang="fr-CA"/>
          </a:p>
        </p:txBody>
      </p:sp>
      <p:pic>
        <p:nvPicPr>
          <p:cNvPr id="9" name="Logo SSQ insurance GREEN 0-105-78">
            <a:extLst>
              <a:ext uri="{FF2B5EF4-FFF2-40B4-BE49-F238E27FC236}">
                <a16:creationId xmlns:a16="http://schemas.microsoft.com/office/drawing/2014/main" id="{8010B310-52E2-4E56-B618-812388D800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0402" y="345471"/>
            <a:ext cx="914400" cy="476990"/>
          </a:xfrm>
          <a:prstGeom prst="rect">
            <a:avLst/>
          </a:prstGeom>
        </p:spPr>
      </p:pic>
    </p:spTree>
    <p:extLst>
      <p:ext uri="{BB962C8B-B14F-4D97-AF65-F5344CB8AC3E}">
        <p14:creationId xmlns:p14="http://schemas.microsoft.com/office/powerpoint/2010/main" val="118124019"/>
      </p:ext>
    </p:extLst>
  </p:cSld>
  <p:clrMapOvr>
    <a:masterClrMapping/>
  </p:clrMapOvr>
  <p:extLst>
    <p:ext uri="{DCECCB84-F9BA-43D5-87BE-67443E8EF086}">
      <p15:sldGuideLst xmlns:p15="http://schemas.microsoft.com/office/powerpoint/2012/main">
        <p15:guide id="1" orient="horz" pos="38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FA6F2-5E59-4874-865B-57A763075D2C}"/>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CA5EA57-630B-4FD4-9B41-2DA9CE9BFB6B}"/>
              </a:ext>
            </a:extLst>
          </p:cNvPr>
          <p:cNvSpPr>
            <a:spLocks noGrp="1"/>
          </p:cNvSpPr>
          <p:nvPr>
            <p:ph type="dt" sz="half" idx="10"/>
          </p:nvPr>
        </p:nvSpPr>
        <p:spPr/>
        <p:txBody>
          <a:bodyPr/>
          <a:lstStyle/>
          <a:p>
            <a:r>
              <a:rPr lang="fr-FR"/>
              <a:t>2017-12-05</a:t>
            </a:r>
            <a:endParaRPr lang="fr-CA"/>
          </a:p>
        </p:txBody>
      </p:sp>
      <p:sp>
        <p:nvSpPr>
          <p:cNvPr id="4" name="Espace réservé du pied de page 3">
            <a:extLst>
              <a:ext uri="{FF2B5EF4-FFF2-40B4-BE49-F238E27FC236}">
                <a16:creationId xmlns:a16="http://schemas.microsoft.com/office/drawing/2014/main" id="{56E143F7-2875-4892-B1B2-B45CF9E8C3AE}"/>
              </a:ext>
            </a:extLst>
          </p:cNvPr>
          <p:cNvSpPr>
            <a:spLocks noGrp="1"/>
          </p:cNvSpPr>
          <p:nvPr>
            <p:ph type="ftr" sz="quarter" idx="11"/>
          </p:nvPr>
        </p:nvSpPr>
        <p:spPr/>
        <p:txBody>
          <a:bodyPr/>
          <a:lstStyle/>
          <a:p>
            <a:r>
              <a:rPr lang="en-US"/>
              <a:t>Title of the SSQ Insurance presentation</a:t>
            </a:r>
            <a:endParaRPr lang="fr-CA"/>
          </a:p>
        </p:txBody>
      </p:sp>
      <p:sp>
        <p:nvSpPr>
          <p:cNvPr id="5" name="Espace réservé du numéro de diapositive 4">
            <a:extLst>
              <a:ext uri="{FF2B5EF4-FFF2-40B4-BE49-F238E27FC236}">
                <a16:creationId xmlns:a16="http://schemas.microsoft.com/office/drawing/2014/main" id="{37DAB7A3-EBA6-4654-99C5-AE57860FC9E9}"/>
              </a:ext>
            </a:extLst>
          </p:cNvPr>
          <p:cNvSpPr>
            <a:spLocks noGrp="1"/>
          </p:cNvSpPr>
          <p:nvPr>
            <p:ph type="sldNum" sz="quarter" idx="12"/>
          </p:nvPr>
        </p:nvSpPr>
        <p:spPr/>
        <p:txBody>
          <a:bodyPr/>
          <a:lstStyle/>
          <a:p>
            <a:fld id="{2D2B9FD4-22D1-4784-BC8D-82D569BBB95D}" type="slidenum">
              <a:rPr lang="fr-CA" smtClean="0"/>
              <a:t>‹N°›</a:t>
            </a:fld>
            <a:endParaRPr lang="fr-CA"/>
          </a:p>
        </p:txBody>
      </p:sp>
      <p:pic>
        <p:nvPicPr>
          <p:cNvPr id="7" name="Logo SSQ insurance GREEN 0-105-78">
            <a:extLst>
              <a:ext uri="{FF2B5EF4-FFF2-40B4-BE49-F238E27FC236}">
                <a16:creationId xmlns:a16="http://schemas.microsoft.com/office/drawing/2014/main" id="{D66A1297-D32C-47BB-8FCA-B7F0894D1A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0402" y="345471"/>
            <a:ext cx="914400" cy="476990"/>
          </a:xfrm>
          <a:prstGeom prst="rect">
            <a:avLst/>
          </a:prstGeom>
        </p:spPr>
      </p:pic>
    </p:spTree>
    <p:extLst>
      <p:ext uri="{BB962C8B-B14F-4D97-AF65-F5344CB8AC3E}">
        <p14:creationId xmlns:p14="http://schemas.microsoft.com/office/powerpoint/2010/main" val="3016426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52E3FF2-0D60-496C-B1C6-C9171574026D}"/>
              </a:ext>
            </a:extLst>
          </p:cNvPr>
          <p:cNvSpPr>
            <a:spLocks noGrp="1"/>
          </p:cNvSpPr>
          <p:nvPr>
            <p:ph type="dt" sz="half" idx="10"/>
          </p:nvPr>
        </p:nvSpPr>
        <p:spPr/>
        <p:txBody>
          <a:bodyPr/>
          <a:lstStyle/>
          <a:p>
            <a:r>
              <a:rPr lang="fr-FR"/>
              <a:t>2017-12-05</a:t>
            </a:r>
            <a:endParaRPr lang="fr-CA"/>
          </a:p>
        </p:txBody>
      </p:sp>
      <p:sp>
        <p:nvSpPr>
          <p:cNvPr id="3" name="Espace réservé du pied de page 2">
            <a:extLst>
              <a:ext uri="{FF2B5EF4-FFF2-40B4-BE49-F238E27FC236}">
                <a16:creationId xmlns:a16="http://schemas.microsoft.com/office/drawing/2014/main" id="{54A06B25-A62E-44CA-AA7A-28A28DC7DC29}"/>
              </a:ext>
            </a:extLst>
          </p:cNvPr>
          <p:cNvSpPr>
            <a:spLocks noGrp="1"/>
          </p:cNvSpPr>
          <p:nvPr>
            <p:ph type="ftr" sz="quarter" idx="11"/>
          </p:nvPr>
        </p:nvSpPr>
        <p:spPr/>
        <p:txBody>
          <a:bodyPr/>
          <a:lstStyle/>
          <a:p>
            <a:r>
              <a:rPr lang="en-US"/>
              <a:t>Title of the SSQ Insurance presentation</a:t>
            </a:r>
            <a:endParaRPr lang="fr-CA"/>
          </a:p>
        </p:txBody>
      </p:sp>
      <p:sp>
        <p:nvSpPr>
          <p:cNvPr id="4" name="Espace réservé du numéro de diapositive 3">
            <a:extLst>
              <a:ext uri="{FF2B5EF4-FFF2-40B4-BE49-F238E27FC236}">
                <a16:creationId xmlns:a16="http://schemas.microsoft.com/office/drawing/2014/main" id="{F8EB4B00-97BF-4371-83D8-7751C595FC2E}"/>
              </a:ext>
            </a:extLst>
          </p:cNvPr>
          <p:cNvSpPr>
            <a:spLocks noGrp="1"/>
          </p:cNvSpPr>
          <p:nvPr>
            <p:ph type="sldNum" sz="quarter" idx="12"/>
          </p:nvPr>
        </p:nvSpPr>
        <p:spPr/>
        <p:txBody>
          <a:bodyPr/>
          <a:lstStyle/>
          <a:p>
            <a:fld id="{2D2B9FD4-22D1-4784-BC8D-82D569BBB95D}" type="slidenum">
              <a:rPr lang="fr-CA" smtClean="0"/>
              <a:t>‹N°›</a:t>
            </a:fld>
            <a:endParaRPr lang="fr-CA"/>
          </a:p>
        </p:txBody>
      </p:sp>
    </p:spTree>
    <p:extLst>
      <p:ext uri="{BB962C8B-B14F-4D97-AF65-F5344CB8AC3E}">
        <p14:creationId xmlns:p14="http://schemas.microsoft.com/office/powerpoint/2010/main" val="407069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attern on GREEN">
    <p:bg>
      <p:bgPr>
        <a:solidFill>
          <a:schemeClr val="tx2"/>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CE321E9E-F1C9-4305-A29C-5834C22FDA40}"/>
              </a:ext>
            </a:extLst>
          </p:cNvPr>
          <p:cNvGrpSpPr/>
          <p:nvPr userDrawn="1"/>
        </p:nvGrpSpPr>
        <p:grpSpPr>
          <a:xfrm>
            <a:off x="0" y="5341742"/>
            <a:ext cx="12192001" cy="1541979"/>
            <a:chOff x="0" y="5341742"/>
            <a:chExt cx="12192001" cy="1541979"/>
          </a:xfrm>
        </p:grpSpPr>
        <p:sp>
          <p:nvSpPr>
            <p:cNvPr id="203" name="Freeform 7">
              <a:extLst>
                <a:ext uri="{FF2B5EF4-FFF2-40B4-BE49-F238E27FC236}">
                  <a16:creationId xmlns:a16="http://schemas.microsoft.com/office/drawing/2014/main" id="{0922CEC7-DDB2-47CE-AC87-224FB62A1B12}"/>
                </a:ext>
              </a:extLst>
            </p:cNvPr>
            <p:cNvSpPr>
              <a:spLocks/>
            </p:cNvSpPr>
            <p:nvPr userDrawn="1"/>
          </p:nvSpPr>
          <p:spPr bwMode="auto">
            <a:xfrm>
              <a:off x="11791950" y="6111145"/>
              <a:ext cx="400050" cy="577449"/>
            </a:xfrm>
            <a:custGeom>
              <a:avLst/>
              <a:gdLst>
                <a:gd name="T0" fmla="*/ 75 w 84"/>
                <a:gd name="T1" fmla="*/ 12 h 122"/>
                <a:gd name="T2" fmla="*/ 11 w 84"/>
                <a:gd name="T3" fmla="*/ 32 h 122"/>
                <a:gd name="T4" fmla="*/ 32 w 84"/>
                <a:gd name="T5" fmla="*/ 95 h 122"/>
                <a:gd name="T6" fmla="*/ 84 w 84"/>
                <a:gd name="T7" fmla="*/ 122 h 122"/>
                <a:gd name="T8" fmla="*/ 84 w 84"/>
                <a:gd name="T9" fmla="*/ 17 h 122"/>
                <a:gd name="T10" fmla="*/ 75 w 84"/>
                <a:gd name="T11" fmla="*/ 12 h 122"/>
              </a:gdLst>
              <a:ahLst/>
              <a:cxnLst>
                <a:cxn ang="0">
                  <a:pos x="T0" y="T1"/>
                </a:cxn>
                <a:cxn ang="0">
                  <a:pos x="T2" y="T3"/>
                </a:cxn>
                <a:cxn ang="0">
                  <a:pos x="T4" y="T5"/>
                </a:cxn>
                <a:cxn ang="0">
                  <a:pos x="T6" y="T7"/>
                </a:cxn>
                <a:cxn ang="0">
                  <a:pos x="T8" y="T9"/>
                </a:cxn>
                <a:cxn ang="0">
                  <a:pos x="T10" y="T11"/>
                </a:cxn>
              </a:cxnLst>
              <a:rect l="0" t="0" r="r" b="b"/>
              <a:pathLst>
                <a:path w="84" h="122">
                  <a:moveTo>
                    <a:pt x="75" y="12"/>
                  </a:moveTo>
                  <a:cubicBezTo>
                    <a:pt x="52" y="0"/>
                    <a:pt x="23" y="9"/>
                    <a:pt x="11" y="32"/>
                  </a:cubicBezTo>
                  <a:cubicBezTo>
                    <a:pt x="0" y="55"/>
                    <a:pt x="9" y="84"/>
                    <a:pt x="32" y="95"/>
                  </a:cubicBezTo>
                  <a:cubicBezTo>
                    <a:pt x="84" y="122"/>
                    <a:pt x="84" y="122"/>
                    <a:pt x="84" y="122"/>
                  </a:cubicBezTo>
                  <a:cubicBezTo>
                    <a:pt x="84" y="17"/>
                    <a:pt x="84" y="17"/>
                    <a:pt x="84" y="17"/>
                  </a:cubicBezTo>
                  <a:lnTo>
                    <a:pt x="75" y="12"/>
                  </a:ln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4" name="Freeform 8">
              <a:extLst>
                <a:ext uri="{FF2B5EF4-FFF2-40B4-BE49-F238E27FC236}">
                  <a16:creationId xmlns:a16="http://schemas.microsoft.com/office/drawing/2014/main" id="{13AB56D9-F46E-43F4-A3E6-D6437D555908}"/>
                </a:ext>
              </a:extLst>
            </p:cNvPr>
            <p:cNvSpPr>
              <a:spLocks/>
            </p:cNvSpPr>
            <p:nvPr userDrawn="1"/>
          </p:nvSpPr>
          <p:spPr bwMode="auto">
            <a:xfrm>
              <a:off x="11691938" y="5551147"/>
              <a:ext cx="500063" cy="631386"/>
            </a:xfrm>
            <a:custGeom>
              <a:avLst/>
              <a:gdLst>
                <a:gd name="T0" fmla="*/ 12 w 105"/>
                <a:gd name="T1" fmla="*/ 33 h 133"/>
                <a:gd name="T2" fmla="*/ 32 w 105"/>
                <a:gd name="T3" fmla="*/ 96 h 133"/>
                <a:gd name="T4" fmla="*/ 105 w 105"/>
                <a:gd name="T5" fmla="*/ 133 h 133"/>
                <a:gd name="T6" fmla="*/ 105 w 105"/>
                <a:gd name="T7" fmla="*/ 28 h 133"/>
                <a:gd name="T8" fmla="*/ 75 w 105"/>
                <a:gd name="T9" fmla="*/ 12 h 133"/>
                <a:gd name="T10" fmla="*/ 12 w 105"/>
                <a:gd name="T11" fmla="*/ 33 h 133"/>
              </a:gdLst>
              <a:ahLst/>
              <a:cxnLst>
                <a:cxn ang="0">
                  <a:pos x="T0" y="T1"/>
                </a:cxn>
                <a:cxn ang="0">
                  <a:pos x="T2" y="T3"/>
                </a:cxn>
                <a:cxn ang="0">
                  <a:pos x="T4" y="T5"/>
                </a:cxn>
                <a:cxn ang="0">
                  <a:pos x="T6" y="T7"/>
                </a:cxn>
                <a:cxn ang="0">
                  <a:pos x="T8" y="T9"/>
                </a:cxn>
                <a:cxn ang="0">
                  <a:pos x="T10" y="T11"/>
                </a:cxn>
              </a:cxnLst>
              <a:rect l="0" t="0" r="r" b="b"/>
              <a:pathLst>
                <a:path w="105" h="133">
                  <a:moveTo>
                    <a:pt x="12" y="33"/>
                  </a:moveTo>
                  <a:cubicBezTo>
                    <a:pt x="0" y="56"/>
                    <a:pt x="9" y="84"/>
                    <a:pt x="32" y="96"/>
                  </a:cubicBezTo>
                  <a:cubicBezTo>
                    <a:pt x="105" y="133"/>
                    <a:pt x="105" y="133"/>
                    <a:pt x="105" y="133"/>
                  </a:cubicBezTo>
                  <a:cubicBezTo>
                    <a:pt x="105" y="28"/>
                    <a:pt x="105" y="28"/>
                    <a:pt x="105" y="28"/>
                  </a:cubicBezTo>
                  <a:cubicBezTo>
                    <a:pt x="75" y="12"/>
                    <a:pt x="75" y="12"/>
                    <a:pt x="75" y="12"/>
                  </a:cubicBezTo>
                  <a:cubicBezTo>
                    <a:pt x="52" y="0"/>
                    <a:pt x="24" y="10"/>
                    <a:pt x="12" y="33"/>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5" name="Freeform 9">
              <a:extLst>
                <a:ext uri="{FF2B5EF4-FFF2-40B4-BE49-F238E27FC236}">
                  <a16:creationId xmlns:a16="http://schemas.microsoft.com/office/drawing/2014/main" id="{775686EA-B6A6-4ED2-B7AB-5E87FCCC39EC}"/>
                </a:ext>
              </a:extLst>
            </p:cNvPr>
            <p:cNvSpPr>
              <a:spLocks/>
            </p:cNvSpPr>
            <p:nvPr userDrawn="1"/>
          </p:nvSpPr>
          <p:spPr bwMode="auto">
            <a:xfrm>
              <a:off x="10496550" y="6466498"/>
              <a:ext cx="495300" cy="393427"/>
            </a:xfrm>
            <a:custGeom>
              <a:avLst/>
              <a:gdLst>
                <a:gd name="T0" fmla="*/ 72 w 104"/>
                <a:gd name="T1" fmla="*/ 11 h 83"/>
                <a:gd name="T2" fmla="*/ 9 w 104"/>
                <a:gd name="T3" fmla="*/ 32 h 83"/>
                <a:gd name="T4" fmla="*/ 15 w 104"/>
                <a:gd name="T5" fmla="*/ 83 h 83"/>
                <a:gd name="T6" fmla="*/ 87 w 104"/>
                <a:gd name="T7" fmla="*/ 83 h 83"/>
                <a:gd name="T8" fmla="*/ 93 w 104"/>
                <a:gd name="T9" fmla="*/ 74 h 83"/>
                <a:gd name="T10" fmla="*/ 72 w 104"/>
                <a:gd name="T11" fmla="*/ 11 h 83"/>
              </a:gdLst>
              <a:ahLst/>
              <a:cxnLst>
                <a:cxn ang="0">
                  <a:pos x="T0" y="T1"/>
                </a:cxn>
                <a:cxn ang="0">
                  <a:pos x="T2" y="T3"/>
                </a:cxn>
                <a:cxn ang="0">
                  <a:pos x="T4" y="T5"/>
                </a:cxn>
                <a:cxn ang="0">
                  <a:pos x="T6" y="T7"/>
                </a:cxn>
                <a:cxn ang="0">
                  <a:pos x="T8" y="T9"/>
                </a:cxn>
                <a:cxn ang="0">
                  <a:pos x="T10" y="T11"/>
                </a:cxn>
              </a:cxnLst>
              <a:rect l="0" t="0" r="r" b="b"/>
              <a:pathLst>
                <a:path w="104" h="83">
                  <a:moveTo>
                    <a:pt x="72" y="11"/>
                  </a:moveTo>
                  <a:cubicBezTo>
                    <a:pt x="49" y="0"/>
                    <a:pt x="21" y="9"/>
                    <a:pt x="9" y="32"/>
                  </a:cubicBezTo>
                  <a:cubicBezTo>
                    <a:pt x="0" y="49"/>
                    <a:pt x="3" y="69"/>
                    <a:pt x="15" y="83"/>
                  </a:cubicBezTo>
                  <a:cubicBezTo>
                    <a:pt x="87" y="83"/>
                    <a:pt x="87" y="83"/>
                    <a:pt x="87" y="83"/>
                  </a:cubicBezTo>
                  <a:cubicBezTo>
                    <a:pt x="89" y="80"/>
                    <a:pt x="91" y="78"/>
                    <a:pt x="93" y="74"/>
                  </a:cubicBezTo>
                  <a:cubicBezTo>
                    <a:pt x="104" y="51"/>
                    <a:pt x="95" y="23"/>
                    <a:pt x="72" y="11"/>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6" name="Freeform 10">
              <a:extLst>
                <a:ext uri="{FF2B5EF4-FFF2-40B4-BE49-F238E27FC236}">
                  <a16:creationId xmlns:a16="http://schemas.microsoft.com/office/drawing/2014/main" id="{B8CAD573-D994-468C-A915-D2166158A4B5}"/>
                </a:ext>
              </a:extLst>
            </p:cNvPr>
            <p:cNvSpPr>
              <a:spLocks/>
            </p:cNvSpPr>
            <p:nvPr userDrawn="1"/>
          </p:nvSpPr>
          <p:spPr bwMode="auto">
            <a:xfrm>
              <a:off x="9134475" y="6285649"/>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7" name="Freeform 11">
              <a:extLst>
                <a:ext uri="{FF2B5EF4-FFF2-40B4-BE49-F238E27FC236}">
                  <a16:creationId xmlns:a16="http://schemas.microsoft.com/office/drawing/2014/main" id="{40D335C2-4189-4308-9EA8-131F8E6AF4A4}"/>
                </a:ext>
              </a:extLst>
            </p:cNvPr>
            <p:cNvSpPr>
              <a:spLocks/>
            </p:cNvSpPr>
            <p:nvPr userDrawn="1"/>
          </p:nvSpPr>
          <p:spPr bwMode="auto">
            <a:xfrm>
              <a:off x="11158538" y="6299926"/>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7"/>
                    <a:pt x="95" y="74"/>
                  </a:cubicBezTo>
                  <a:cubicBezTo>
                    <a:pt x="107" y="51"/>
                    <a:pt x="98" y="23"/>
                    <a:pt x="75"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8" name="Freeform 13">
              <a:extLst>
                <a:ext uri="{FF2B5EF4-FFF2-40B4-BE49-F238E27FC236}">
                  <a16:creationId xmlns:a16="http://schemas.microsoft.com/office/drawing/2014/main" id="{9E9E9431-2DE5-4719-8D0C-5C6BACD598DA}"/>
                </a:ext>
              </a:extLst>
            </p:cNvPr>
            <p:cNvSpPr>
              <a:spLocks/>
            </p:cNvSpPr>
            <p:nvPr userDrawn="1"/>
          </p:nvSpPr>
          <p:spPr bwMode="auto">
            <a:xfrm>
              <a:off x="10653713" y="5532110"/>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7" y="23"/>
                    <a:pt x="74" y="12"/>
                  </a:cubicBezTo>
                  <a:cubicBezTo>
                    <a:pt x="51" y="0"/>
                    <a:pt x="23" y="9"/>
                    <a:pt x="11"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9" name="Freeform 14">
              <a:extLst>
                <a:ext uri="{FF2B5EF4-FFF2-40B4-BE49-F238E27FC236}">
                  <a16:creationId xmlns:a16="http://schemas.microsoft.com/office/drawing/2014/main" id="{BBEE725D-64BE-4268-A024-CDAE0B970500}"/>
                </a:ext>
              </a:extLst>
            </p:cNvPr>
            <p:cNvSpPr>
              <a:spLocks/>
            </p:cNvSpPr>
            <p:nvPr userDrawn="1"/>
          </p:nvSpPr>
          <p:spPr bwMode="auto">
            <a:xfrm>
              <a:off x="11234738" y="5370297"/>
              <a:ext cx="509588" cy="455296"/>
            </a:xfrm>
            <a:custGeom>
              <a:avLst/>
              <a:gdLst>
                <a:gd name="T0" fmla="*/ 11 w 107"/>
                <a:gd name="T1" fmla="*/ 21 h 96"/>
                <a:gd name="T2" fmla="*/ 32 w 107"/>
                <a:gd name="T3" fmla="*/ 84 h 96"/>
                <a:gd name="T4" fmla="*/ 95 w 107"/>
                <a:gd name="T5" fmla="*/ 64 h 96"/>
                <a:gd name="T6" fmla="*/ 74 w 107"/>
                <a:gd name="T7" fmla="*/ 1 h 96"/>
                <a:gd name="T8" fmla="*/ 73 w 107"/>
                <a:gd name="T9" fmla="*/ 0 h 96"/>
                <a:gd name="T10" fmla="*/ 33 w 107"/>
                <a:gd name="T11" fmla="*/ 0 h 96"/>
                <a:gd name="T12" fmla="*/ 11 w 107"/>
                <a:gd name="T13" fmla="*/ 21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11" y="21"/>
                  </a:moveTo>
                  <a:cubicBezTo>
                    <a:pt x="0" y="44"/>
                    <a:pt x="9" y="73"/>
                    <a:pt x="32" y="84"/>
                  </a:cubicBezTo>
                  <a:cubicBezTo>
                    <a:pt x="55" y="96"/>
                    <a:pt x="83" y="87"/>
                    <a:pt x="95" y="64"/>
                  </a:cubicBezTo>
                  <a:cubicBezTo>
                    <a:pt x="107" y="41"/>
                    <a:pt x="98" y="13"/>
                    <a:pt x="74" y="1"/>
                  </a:cubicBezTo>
                  <a:cubicBezTo>
                    <a:pt x="74" y="1"/>
                    <a:pt x="73" y="0"/>
                    <a:pt x="73" y="0"/>
                  </a:cubicBezTo>
                  <a:cubicBezTo>
                    <a:pt x="33" y="0"/>
                    <a:pt x="33" y="0"/>
                    <a:pt x="33" y="0"/>
                  </a:cubicBezTo>
                  <a:cubicBezTo>
                    <a:pt x="24" y="4"/>
                    <a:pt x="16" y="11"/>
                    <a:pt x="11" y="21"/>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0" name="Freeform 15">
              <a:extLst>
                <a:ext uri="{FF2B5EF4-FFF2-40B4-BE49-F238E27FC236}">
                  <a16:creationId xmlns:a16="http://schemas.microsoft.com/office/drawing/2014/main" id="{3B4AF88D-E35D-4D9D-8B63-1D92A6BAFBE5}"/>
                </a:ext>
              </a:extLst>
            </p:cNvPr>
            <p:cNvSpPr>
              <a:spLocks/>
            </p:cNvSpPr>
            <p:nvPr userDrawn="1"/>
          </p:nvSpPr>
          <p:spPr bwMode="auto">
            <a:xfrm>
              <a:off x="11391900" y="5341742"/>
              <a:ext cx="190500" cy="28555"/>
            </a:xfrm>
            <a:custGeom>
              <a:avLst/>
              <a:gdLst>
                <a:gd name="T0" fmla="*/ 0 w 40"/>
                <a:gd name="T1" fmla="*/ 6 h 6"/>
                <a:gd name="T2" fmla="*/ 40 w 40"/>
                <a:gd name="T3" fmla="*/ 6 h 6"/>
                <a:gd name="T4" fmla="*/ 0 w 40"/>
                <a:gd name="T5" fmla="*/ 6 h 6"/>
              </a:gdLst>
              <a:ahLst/>
              <a:cxnLst>
                <a:cxn ang="0">
                  <a:pos x="T0" y="T1"/>
                </a:cxn>
                <a:cxn ang="0">
                  <a:pos x="T2" y="T3"/>
                </a:cxn>
                <a:cxn ang="0">
                  <a:pos x="T4" y="T5"/>
                </a:cxn>
              </a:cxnLst>
              <a:rect l="0" t="0" r="r" b="b"/>
              <a:pathLst>
                <a:path w="40" h="6">
                  <a:moveTo>
                    <a:pt x="0" y="6"/>
                  </a:moveTo>
                  <a:cubicBezTo>
                    <a:pt x="40" y="6"/>
                    <a:pt x="40" y="6"/>
                    <a:pt x="40" y="6"/>
                  </a:cubicBezTo>
                  <a:cubicBezTo>
                    <a:pt x="27" y="0"/>
                    <a:pt x="13" y="0"/>
                    <a:pt x="0" y="6"/>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1" name="Freeform 17">
              <a:extLst>
                <a:ext uri="{FF2B5EF4-FFF2-40B4-BE49-F238E27FC236}">
                  <a16:creationId xmlns:a16="http://schemas.microsoft.com/office/drawing/2014/main" id="{DDEA7ED7-FE42-42B8-A0BB-5F916D2D35E4}"/>
                </a:ext>
              </a:extLst>
            </p:cNvPr>
            <p:cNvSpPr>
              <a:spLocks/>
            </p:cNvSpPr>
            <p:nvPr userDrawn="1"/>
          </p:nvSpPr>
          <p:spPr bwMode="auto">
            <a:xfrm>
              <a:off x="9767888" y="5584461"/>
              <a:ext cx="1485900" cy="1010536"/>
            </a:xfrm>
            <a:custGeom>
              <a:avLst/>
              <a:gdLst>
                <a:gd name="T0" fmla="*/ 279 w 312"/>
                <a:gd name="T1" fmla="*/ 117 h 213"/>
                <a:gd name="T2" fmla="*/ 75 w 312"/>
                <a:gd name="T3" fmla="*/ 13 h 213"/>
                <a:gd name="T4" fmla="*/ 9 w 312"/>
                <a:gd name="T5" fmla="*/ 36 h 213"/>
                <a:gd name="T6" fmla="*/ 31 w 312"/>
                <a:gd name="T7" fmla="*/ 96 h 213"/>
                <a:gd name="T8" fmla="*/ 237 w 312"/>
                <a:gd name="T9" fmla="*/ 201 h 213"/>
                <a:gd name="T10" fmla="*/ 301 w 312"/>
                <a:gd name="T11" fmla="*/ 180 h 213"/>
                <a:gd name="T12" fmla="*/ 279 w 312"/>
                <a:gd name="T13" fmla="*/ 117 h 213"/>
              </a:gdLst>
              <a:ahLst/>
              <a:cxnLst>
                <a:cxn ang="0">
                  <a:pos x="T0" y="T1"/>
                </a:cxn>
                <a:cxn ang="0">
                  <a:pos x="T2" y="T3"/>
                </a:cxn>
                <a:cxn ang="0">
                  <a:pos x="T4" y="T5"/>
                </a:cxn>
                <a:cxn ang="0">
                  <a:pos x="T6" y="T7"/>
                </a:cxn>
                <a:cxn ang="0">
                  <a:pos x="T8" y="T9"/>
                </a:cxn>
                <a:cxn ang="0">
                  <a:pos x="T10" y="T11"/>
                </a:cxn>
                <a:cxn ang="0">
                  <a:pos x="T12" y="T13"/>
                </a:cxn>
              </a:cxnLst>
              <a:rect l="0" t="0" r="r" b="b"/>
              <a:pathLst>
                <a:path w="312" h="213">
                  <a:moveTo>
                    <a:pt x="279" y="117"/>
                  </a:moveTo>
                  <a:cubicBezTo>
                    <a:pt x="75" y="13"/>
                    <a:pt x="75" y="13"/>
                    <a:pt x="75" y="13"/>
                  </a:cubicBezTo>
                  <a:cubicBezTo>
                    <a:pt x="50" y="0"/>
                    <a:pt x="20" y="11"/>
                    <a:pt x="9" y="36"/>
                  </a:cubicBezTo>
                  <a:cubicBezTo>
                    <a:pt x="0" y="59"/>
                    <a:pt x="9" y="85"/>
                    <a:pt x="31" y="96"/>
                  </a:cubicBezTo>
                  <a:cubicBezTo>
                    <a:pt x="237" y="201"/>
                    <a:pt x="237" y="201"/>
                    <a:pt x="237" y="201"/>
                  </a:cubicBezTo>
                  <a:cubicBezTo>
                    <a:pt x="261" y="213"/>
                    <a:pt x="290" y="204"/>
                    <a:pt x="301" y="180"/>
                  </a:cubicBezTo>
                  <a:cubicBezTo>
                    <a:pt x="312" y="157"/>
                    <a:pt x="302" y="129"/>
                    <a:pt x="279" y="11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2" name="Freeform 19">
              <a:extLst>
                <a:ext uri="{FF2B5EF4-FFF2-40B4-BE49-F238E27FC236}">
                  <a16:creationId xmlns:a16="http://schemas.microsoft.com/office/drawing/2014/main" id="{7C3410EF-83AB-4600-810E-012EEEED218F}"/>
                </a:ext>
              </a:extLst>
            </p:cNvPr>
            <p:cNvSpPr>
              <a:spLocks/>
            </p:cNvSpPr>
            <p:nvPr userDrawn="1"/>
          </p:nvSpPr>
          <p:spPr bwMode="auto">
            <a:xfrm>
              <a:off x="328613" y="6380833"/>
              <a:ext cx="1000125" cy="479092"/>
            </a:xfrm>
            <a:custGeom>
              <a:avLst/>
              <a:gdLst>
                <a:gd name="T0" fmla="*/ 186 w 210"/>
                <a:gd name="T1" fmla="*/ 68 h 101"/>
                <a:gd name="T2" fmla="*/ 75 w 210"/>
                <a:gd name="T3" fmla="*/ 12 h 101"/>
                <a:gd name="T4" fmla="*/ 12 w 210"/>
                <a:gd name="T5" fmla="*/ 32 h 101"/>
                <a:gd name="T6" fmla="*/ 33 w 210"/>
                <a:gd name="T7" fmla="*/ 95 h 101"/>
                <a:gd name="T8" fmla="*/ 43 w 210"/>
                <a:gd name="T9" fmla="*/ 101 h 101"/>
                <a:gd name="T10" fmla="*/ 210 w 210"/>
                <a:gd name="T11" fmla="*/ 101 h 101"/>
                <a:gd name="T12" fmla="*/ 186 w 210"/>
                <a:gd name="T13" fmla="*/ 68 h 101"/>
              </a:gdLst>
              <a:ahLst/>
              <a:cxnLst>
                <a:cxn ang="0">
                  <a:pos x="T0" y="T1"/>
                </a:cxn>
                <a:cxn ang="0">
                  <a:pos x="T2" y="T3"/>
                </a:cxn>
                <a:cxn ang="0">
                  <a:pos x="T4" y="T5"/>
                </a:cxn>
                <a:cxn ang="0">
                  <a:pos x="T6" y="T7"/>
                </a:cxn>
                <a:cxn ang="0">
                  <a:pos x="T8" y="T9"/>
                </a:cxn>
                <a:cxn ang="0">
                  <a:pos x="T10" y="T11"/>
                </a:cxn>
                <a:cxn ang="0">
                  <a:pos x="T12" y="T13"/>
                </a:cxn>
              </a:cxnLst>
              <a:rect l="0" t="0" r="r" b="b"/>
              <a:pathLst>
                <a:path w="210" h="101">
                  <a:moveTo>
                    <a:pt x="186" y="68"/>
                  </a:moveTo>
                  <a:cubicBezTo>
                    <a:pt x="75" y="12"/>
                    <a:pt x="75" y="12"/>
                    <a:pt x="75" y="12"/>
                  </a:cubicBezTo>
                  <a:cubicBezTo>
                    <a:pt x="52" y="0"/>
                    <a:pt x="24" y="9"/>
                    <a:pt x="12" y="32"/>
                  </a:cubicBezTo>
                  <a:cubicBezTo>
                    <a:pt x="0" y="55"/>
                    <a:pt x="10" y="84"/>
                    <a:pt x="33" y="95"/>
                  </a:cubicBezTo>
                  <a:cubicBezTo>
                    <a:pt x="43" y="101"/>
                    <a:pt x="43" y="101"/>
                    <a:pt x="43" y="101"/>
                  </a:cubicBezTo>
                  <a:cubicBezTo>
                    <a:pt x="210" y="101"/>
                    <a:pt x="210" y="101"/>
                    <a:pt x="210" y="101"/>
                  </a:cubicBezTo>
                  <a:cubicBezTo>
                    <a:pt x="208" y="87"/>
                    <a:pt x="199" y="75"/>
                    <a:pt x="186" y="68"/>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3" name="Freeform 20">
              <a:extLst>
                <a:ext uri="{FF2B5EF4-FFF2-40B4-BE49-F238E27FC236}">
                  <a16:creationId xmlns:a16="http://schemas.microsoft.com/office/drawing/2014/main" id="{2BA4B3FB-22D2-4F6D-ACDB-2C7490E05D37}"/>
                </a:ext>
              </a:extLst>
            </p:cNvPr>
            <p:cNvSpPr>
              <a:spLocks/>
            </p:cNvSpPr>
            <p:nvPr userDrawn="1"/>
          </p:nvSpPr>
          <p:spPr bwMode="auto">
            <a:xfrm>
              <a:off x="0" y="6087349"/>
              <a:ext cx="414338" cy="582208"/>
            </a:xfrm>
            <a:custGeom>
              <a:avLst/>
              <a:gdLst>
                <a:gd name="T0" fmla="*/ 75 w 87"/>
                <a:gd name="T1" fmla="*/ 91 h 123"/>
                <a:gd name="T2" fmla="*/ 55 w 87"/>
                <a:gd name="T3" fmla="*/ 28 h 123"/>
                <a:gd name="T4" fmla="*/ 0 w 87"/>
                <a:gd name="T5" fmla="*/ 0 h 123"/>
                <a:gd name="T6" fmla="*/ 0 w 87"/>
                <a:gd name="T7" fmla="*/ 105 h 123"/>
                <a:gd name="T8" fmla="*/ 12 w 87"/>
                <a:gd name="T9" fmla="*/ 112 h 123"/>
                <a:gd name="T10" fmla="*/ 75 w 87"/>
                <a:gd name="T11" fmla="*/ 91 h 123"/>
              </a:gdLst>
              <a:ahLst/>
              <a:cxnLst>
                <a:cxn ang="0">
                  <a:pos x="T0" y="T1"/>
                </a:cxn>
                <a:cxn ang="0">
                  <a:pos x="T2" y="T3"/>
                </a:cxn>
                <a:cxn ang="0">
                  <a:pos x="T4" y="T5"/>
                </a:cxn>
                <a:cxn ang="0">
                  <a:pos x="T6" y="T7"/>
                </a:cxn>
                <a:cxn ang="0">
                  <a:pos x="T8" y="T9"/>
                </a:cxn>
                <a:cxn ang="0">
                  <a:pos x="T10" y="T11"/>
                </a:cxn>
              </a:cxnLst>
              <a:rect l="0" t="0" r="r" b="b"/>
              <a:pathLst>
                <a:path w="87" h="123">
                  <a:moveTo>
                    <a:pt x="75" y="91"/>
                  </a:moveTo>
                  <a:cubicBezTo>
                    <a:pt x="87" y="68"/>
                    <a:pt x="78" y="40"/>
                    <a:pt x="55" y="28"/>
                  </a:cubicBezTo>
                  <a:cubicBezTo>
                    <a:pt x="0" y="0"/>
                    <a:pt x="0" y="0"/>
                    <a:pt x="0" y="0"/>
                  </a:cubicBezTo>
                  <a:cubicBezTo>
                    <a:pt x="0" y="105"/>
                    <a:pt x="0" y="105"/>
                    <a:pt x="0" y="105"/>
                  </a:cubicBezTo>
                  <a:cubicBezTo>
                    <a:pt x="12" y="112"/>
                    <a:pt x="12" y="112"/>
                    <a:pt x="12" y="112"/>
                  </a:cubicBezTo>
                  <a:cubicBezTo>
                    <a:pt x="35" y="123"/>
                    <a:pt x="63" y="114"/>
                    <a:pt x="75" y="9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4" name="Freeform 21">
              <a:extLst>
                <a:ext uri="{FF2B5EF4-FFF2-40B4-BE49-F238E27FC236}">
                  <a16:creationId xmlns:a16="http://schemas.microsoft.com/office/drawing/2014/main" id="{69C85626-B4A0-431C-8DB8-BF8227983FC8}"/>
                </a:ext>
              </a:extLst>
            </p:cNvPr>
            <p:cNvSpPr>
              <a:spLocks/>
            </p:cNvSpPr>
            <p:nvPr userDrawn="1"/>
          </p:nvSpPr>
          <p:spPr bwMode="auto">
            <a:xfrm>
              <a:off x="900113" y="5655849"/>
              <a:ext cx="1200150" cy="858241"/>
            </a:xfrm>
            <a:custGeom>
              <a:avLst/>
              <a:gdLst>
                <a:gd name="T0" fmla="*/ 220 w 252"/>
                <a:gd name="T1" fmla="*/ 86 h 181"/>
                <a:gd name="T2" fmla="*/ 74 w 252"/>
                <a:gd name="T3" fmla="*/ 11 h 181"/>
                <a:gd name="T4" fmla="*/ 11 w 252"/>
                <a:gd name="T5" fmla="*/ 32 h 181"/>
                <a:gd name="T6" fmla="*/ 32 w 252"/>
                <a:gd name="T7" fmla="*/ 95 h 181"/>
                <a:gd name="T8" fmla="*/ 177 w 252"/>
                <a:gd name="T9" fmla="*/ 169 h 181"/>
                <a:gd name="T10" fmla="*/ 240 w 252"/>
                <a:gd name="T11" fmla="*/ 149 h 181"/>
                <a:gd name="T12" fmla="*/ 220 w 252"/>
                <a:gd name="T13" fmla="*/ 86 h 181"/>
              </a:gdLst>
              <a:ahLst/>
              <a:cxnLst>
                <a:cxn ang="0">
                  <a:pos x="T0" y="T1"/>
                </a:cxn>
                <a:cxn ang="0">
                  <a:pos x="T2" y="T3"/>
                </a:cxn>
                <a:cxn ang="0">
                  <a:pos x="T4" y="T5"/>
                </a:cxn>
                <a:cxn ang="0">
                  <a:pos x="T6" y="T7"/>
                </a:cxn>
                <a:cxn ang="0">
                  <a:pos x="T8" y="T9"/>
                </a:cxn>
                <a:cxn ang="0">
                  <a:pos x="T10" y="T11"/>
                </a:cxn>
                <a:cxn ang="0">
                  <a:pos x="T12" y="T13"/>
                </a:cxn>
              </a:cxnLst>
              <a:rect l="0" t="0" r="r" b="b"/>
              <a:pathLst>
                <a:path w="252" h="181">
                  <a:moveTo>
                    <a:pt x="220" y="86"/>
                  </a:moveTo>
                  <a:cubicBezTo>
                    <a:pt x="74" y="11"/>
                    <a:pt x="74" y="11"/>
                    <a:pt x="74" y="11"/>
                  </a:cubicBezTo>
                  <a:cubicBezTo>
                    <a:pt x="51" y="0"/>
                    <a:pt x="23" y="9"/>
                    <a:pt x="11" y="32"/>
                  </a:cubicBezTo>
                  <a:cubicBezTo>
                    <a:pt x="0" y="55"/>
                    <a:pt x="9" y="83"/>
                    <a:pt x="32" y="95"/>
                  </a:cubicBezTo>
                  <a:cubicBezTo>
                    <a:pt x="177" y="169"/>
                    <a:pt x="177" y="169"/>
                    <a:pt x="177" y="169"/>
                  </a:cubicBezTo>
                  <a:cubicBezTo>
                    <a:pt x="200" y="181"/>
                    <a:pt x="228" y="172"/>
                    <a:pt x="240" y="149"/>
                  </a:cubicBezTo>
                  <a:cubicBezTo>
                    <a:pt x="252" y="126"/>
                    <a:pt x="243" y="97"/>
                    <a:pt x="220" y="86"/>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5" name="Freeform 22">
              <a:extLst>
                <a:ext uri="{FF2B5EF4-FFF2-40B4-BE49-F238E27FC236}">
                  <a16:creationId xmlns:a16="http://schemas.microsoft.com/office/drawing/2014/main" id="{9A02F626-9E08-49F6-9980-E67EEF15FCB1}"/>
                </a:ext>
              </a:extLst>
            </p:cNvPr>
            <p:cNvSpPr>
              <a:spLocks/>
            </p:cNvSpPr>
            <p:nvPr userDrawn="1"/>
          </p:nvSpPr>
          <p:spPr bwMode="auto">
            <a:xfrm>
              <a:off x="1200150" y="6314204"/>
              <a:ext cx="509588" cy="507647"/>
            </a:xfrm>
            <a:custGeom>
              <a:avLst/>
              <a:gdLst>
                <a:gd name="T0" fmla="*/ 75 w 107"/>
                <a:gd name="T1" fmla="*/ 12 h 107"/>
                <a:gd name="T2" fmla="*/ 12 w 107"/>
                <a:gd name="T3" fmla="*/ 33 h 107"/>
                <a:gd name="T4" fmla="*/ 32 w 107"/>
                <a:gd name="T5" fmla="*/ 96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6" y="107"/>
                    <a:pt x="84" y="98"/>
                    <a:pt x="96" y="75"/>
                  </a:cubicBezTo>
                  <a:cubicBezTo>
                    <a:pt x="107" y="52"/>
                    <a:pt x="98" y="24"/>
                    <a:pt x="75"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6" name="Freeform 23">
              <a:extLst>
                <a:ext uri="{FF2B5EF4-FFF2-40B4-BE49-F238E27FC236}">
                  <a16:creationId xmlns:a16="http://schemas.microsoft.com/office/drawing/2014/main" id="{401B4198-D4B8-46D0-9CB8-ED80038FD75F}"/>
                </a:ext>
              </a:extLst>
            </p:cNvPr>
            <p:cNvSpPr>
              <a:spLocks/>
            </p:cNvSpPr>
            <p:nvPr userDrawn="1"/>
          </p:nvSpPr>
          <p:spPr bwMode="auto">
            <a:xfrm>
              <a:off x="1643063" y="6528368"/>
              <a:ext cx="657225" cy="331557"/>
            </a:xfrm>
            <a:custGeom>
              <a:avLst/>
              <a:gdLst>
                <a:gd name="T0" fmla="*/ 112 w 138"/>
                <a:gd name="T1" fmla="*/ 34 h 70"/>
                <a:gd name="T2" fmla="*/ 69 w 138"/>
                <a:gd name="T3" fmla="*/ 12 h 70"/>
                <a:gd name="T4" fmla="*/ 6 w 138"/>
                <a:gd name="T5" fmla="*/ 32 h 70"/>
                <a:gd name="T6" fmla="*/ 4 w 138"/>
                <a:gd name="T7" fmla="*/ 70 h 70"/>
                <a:gd name="T8" fmla="*/ 138 w 138"/>
                <a:gd name="T9" fmla="*/ 70 h 70"/>
                <a:gd name="T10" fmla="*/ 112 w 138"/>
                <a:gd name="T11" fmla="*/ 34 h 70"/>
              </a:gdLst>
              <a:ahLst/>
              <a:cxnLst>
                <a:cxn ang="0">
                  <a:pos x="T0" y="T1"/>
                </a:cxn>
                <a:cxn ang="0">
                  <a:pos x="T2" y="T3"/>
                </a:cxn>
                <a:cxn ang="0">
                  <a:pos x="T4" y="T5"/>
                </a:cxn>
                <a:cxn ang="0">
                  <a:pos x="T6" y="T7"/>
                </a:cxn>
                <a:cxn ang="0">
                  <a:pos x="T8" y="T9"/>
                </a:cxn>
                <a:cxn ang="0">
                  <a:pos x="T10" y="T11"/>
                </a:cxn>
              </a:cxnLst>
              <a:rect l="0" t="0" r="r" b="b"/>
              <a:pathLst>
                <a:path w="138" h="70">
                  <a:moveTo>
                    <a:pt x="112" y="34"/>
                  </a:moveTo>
                  <a:cubicBezTo>
                    <a:pt x="69" y="12"/>
                    <a:pt x="69" y="12"/>
                    <a:pt x="69" y="12"/>
                  </a:cubicBezTo>
                  <a:cubicBezTo>
                    <a:pt x="46" y="0"/>
                    <a:pt x="18" y="9"/>
                    <a:pt x="6" y="32"/>
                  </a:cubicBezTo>
                  <a:cubicBezTo>
                    <a:pt x="0" y="44"/>
                    <a:pt x="0" y="58"/>
                    <a:pt x="4" y="70"/>
                  </a:cubicBezTo>
                  <a:cubicBezTo>
                    <a:pt x="138" y="70"/>
                    <a:pt x="138" y="70"/>
                    <a:pt x="138" y="70"/>
                  </a:cubicBezTo>
                  <a:cubicBezTo>
                    <a:pt x="136" y="55"/>
                    <a:pt x="127" y="41"/>
                    <a:pt x="112" y="34"/>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7" name="Freeform 24">
              <a:extLst>
                <a:ext uri="{FF2B5EF4-FFF2-40B4-BE49-F238E27FC236}">
                  <a16:creationId xmlns:a16="http://schemas.microsoft.com/office/drawing/2014/main" id="{FC377976-AA89-410F-ACA2-29917068A3F4}"/>
                </a:ext>
              </a:extLst>
            </p:cNvPr>
            <p:cNvSpPr>
              <a:spLocks/>
            </p:cNvSpPr>
            <p:nvPr userDrawn="1"/>
          </p:nvSpPr>
          <p:spPr bwMode="auto">
            <a:xfrm>
              <a:off x="2905125" y="5655849"/>
              <a:ext cx="714375" cy="615522"/>
            </a:xfrm>
            <a:custGeom>
              <a:avLst/>
              <a:gdLst>
                <a:gd name="T0" fmla="*/ 32 w 150"/>
                <a:gd name="T1" fmla="*/ 96 h 130"/>
                <a:gd name="T2" fmla="*/ 75 w 150"/>
                <a:gd name="T3" fmla="*/ 118 h 130"/>
                <a:gd name="T4" fmla="*/ 138 w 150"/>
                <a:gd name="T5" fmla="*/ 97 h 130"/>
                <a:gd name="T6" fmla="*/ 118 w 150"/>
                <a:gd name="T7" fmla="*/ 34 h 130"/>
                <a:gd name="T8" fmla="*/ 75 w 150"/>
                <a:gd name="T9" fmla="*/ 12 h 130"/>
                <a:gd name="T10" fmla="*/ 12 w 150"/>
                <a:gd name="T11" fmla="*/ 33 h 130"/>
                <a:gd name="T12" fmla="*/ 32 w 150"/>
                <a:gd name="T13" fmla="*/ 96 h 130"/>
              </a:gdLst>
              <a:ahLst/>
              <a:cxnLst>
                <a:cxn ang="0">
                  <a:pos x="T0" y="T1"/>
                </a:cxn>
                <a:cxn ang="0">
                  <a:pos x="T2" y="T3"/>
                </a:cxn>
                <a:cxn ang="0">
                  <a:pos x="T4" y="T5"/>
                </a:cxn>
                <a:cxn ang="0">
                  <a:pos x="T6" y="T7"/>
                </a:cxn>
                <a:cxn ang="0">
                  <a:pos x="T8" y="T9"/>
                </a:cxn>
                <a:cxn ang="0">
                  <a:pos x="T10" y="T11"/>
                </a:cxn>
                <a:cxn ang="0">
                  <a:pos x="T12" y="T13"/>
                </a:cxn>
              </a:cxnLst>
              <a:rect l="0" t="0" r="r" b="b"/>
              <a:pathLst>
                <a:path w="150" h="130">
                  <a:moveTo>
                    <a:pt x="32" y="96"/>
                  </a:moveTo>
                  <a:cubicBezTo>
                    <a:pt x="75" y="118"/>
                    <a:pt x="75" y="118"/>
                    <a:pt x="75" y="118"/>
                  </a:cubicBezTo>
                  <a:cubicBezTo>
                    <a:pt x="98" y="130"/>
                    <a:pt x="126" y="120"/>
                    <a:pt x="138" y="97"/>
                  </a:cubicBezTo>
                  <a:cubicBezTo>
                    <a:pt x="150" y="74"/>
                    <a:pt x="141" y="46"/>
                    <a:pt x="118" y="34"/>
                  </a:cubicBezTo>
                  <a:cubicBezTo>
                    <a:pt x="75" y="12"/>
                    <a:pt x="75" y="12"/>
                    <a:pt x="75" y="12"/>
                  </a:cubicBezTo>
                  <a:cubicBezTo>
                    <a:pt x="52" y="0"/>
                    <a:pt x="23" y="10"/>
                    <a:pt x="12" y="33"/>
                  </a:cubicBezTo>
                  <a:cubicBezTo>
                    <a:pt x="0" y="56"/>
                    <a:pt x="9" y="84"/>
                    <a:pt x="32" y="96"/>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8" name="Freeform 25">
              <a:extLst>
                <a:ext uri="{FF2B5EF4-FFF2-40B4-BE49-F238E27FC236}">
                  <a16:creationId xmlns:a16="http://schemas.microsoft.com/office/drawing/2014/main" id="{919D87DF-BA18-430D-9C3E-98B38EB3A6C4}"/>
                </a:ext>
              </a:extLst>
            </p:cNvPr>
            <p:cNvSpPr>
              <a:spLocks/>
            </p:cNvSpPr>
            <p:nvPr userDrawn="1"/>
          </p:nvSpPr>
          <p:spPr bwMode="auto">
            <a:xfrm>
              <a:off x="6724650" y="6077831"/>
              <a:ext cx="714375" cy="610763"/>
            </a:xfrm>
            <a:custGeom>
              <a:avLst/>
              <a:gdLst>
                <a:gd name="T0" fmla="*/ 118 w 150"/>
                <a:gd name="T1" fmla="*/ 33 h 129"/>
                <a:gd name="T2" fmla="*/ 75 w 150"/>
                <a:gd name="T3" fmla="*/ 11 h 129"/>
                <a:gd name="T4" fmla="*/ 12 w 150"/>
                <a:gd name="T5" fmla="*/ 32 h 129"/>
                <a:gd name="T6" fmla="*/ 32 w 150"/>
                <a:gd name="T7" fmla="*/ 95 h 129"/>
                <a:gd name="T8" fmla="*/ 75 w 150"/>
                <a:gd name="T9" fmla="*/ 117 h 129"/>
                <a:gd name="T10" fmla="*/ 138 w 150"/>
                <a:gd name="T11" fmla="*/ 96 h 129"/>
                <a:gd name="T12" fmla="*/ 118 w 150"/>
                <a:gd name="T13" fmla="*/ 33 h 129"/>
              </a:gdLst>
              <a:ahLst/>
              <a:cxnLst>
                <a:cxn ang="0">
                  <a:pos x="T0" y="T1"/>
                </a:cxn>
                <a:cxn ang="0">
                  <a:pos x="T2" y="T3"/>
                </a:cxn>
                <a:cxn ang="0">
                  <a:pos x="T4" y="T5"/>
                </a:cxn>
                <a:cxn ang="0">
                  <a:pos x="T6" y="T7"/>
                </a:cxn>
                <a:cxn ang="0">
                  <a:pos x="T8" y="T9"/>
                </a:cxn>
                <a:cxn ang="0">
                  <a:pos x="T10" y="T11"/>
                </a:cxn>
                <a:cxn ang="0">
                  <a:pos x="T12" y="T13"/>
                </a:cxn>
              </a:cxnLst>
              <a:rect l="0" t="0" r="r" b="b"/>
              <a:pathLst>
                <a:path w="150" h="129">
                  <a:moveTo>
                    <a:pt x="118" y="33"/>
                  </a:moveTo>
                  <a:cubicBezTo>
                    <a:pt x="75" y="11"/>
                    <a:pt x="75" y="11"/>
                    <a:pt x="75" y="11"/>
                  </a:cubicBezTo>
                  <a:cubicBezTo>
                    <a:pt x="52" y="0"/>
                    <a:pt x="23" y="9"/>
                    <a:pt x="12" y="32"/>
                  </a:cubicBezTo>
                  <a:cubicBezTo>
                    <a:pt x="0" y="55"/>
                    <a:pt x="9" y="83"/>
                    <a:pt x="32" y="95"/>
                  </a:cubicBezTo>
                  <a:cubicBezTo>
                    <a:pt x="75" y="117"/>
                    <a:pt x="75" y="117"/>
                    <a:pt x="75" y="117"/>
                  </a:cubicBezTo>
                  <a:cubicBezTo>
                    <a:pt x="98" y="129"/>
                    <a:pt x="126" y="120"/>
                    <a:pt x="138" y="96"/>
                  </a:cubicBezTo>
                  <a:cubicBezTo>
                    <a:pt x="150" y="73"/>
                    <a:pt x="141" y="45"/>
                    <a:pt x="118" y="33"/>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9" name="Freeform 26">
              <a:extLst>
                <a:ext uri="{FF2B5EF4-FFF2-40B4-BE49-F238E27FC236}">
                  <a16:creationId xmlns:a16="http://schemas.microsoft.com/office/drawing/2014/main" id="{8CF91965-201E-4E1A-8F74-1D74365A217C}"/>
                </a:ext>
              </a:extLst>
            </p:cNvPr>
            <p:cNvSpPr>
              <a:spLocks/>
            </p:cNvSpPr>
            <p:nvPr userDrawn="1"/>
          </p:nvSpPr>
          <p:spPr bwMode="auto">
            <a:xfrm>
              <a:off x="4776788" y="5593979"/>
              <a:ext cx="714375" cy="610763"/>
            </a:xfrm>
            <a:custGeom>
              <a:avLst/>
              <a:gdLst>
                <a:gd name="T0" fmla="*/ 32 w 150"/>
                <a:gd name="T1" fmla="*/ 95 h 129"/>
                <a:gd name="T2" fmla="*/ 75 w 150"/>
                <a:gd name="T3" fmla="*/ 117 h 129"/>
                <a:gd name="T4" fmla="*/ 139 w 150"/>
                <a:gd name="T5" fmla="*/ 97 h 129"/>
                <a:gd name="T6" fmla="*/ 118 w 150"/>
                <a:gd name="T7" fmla="*/ 34 h 129"/>
                <a:gd name="T8" fmla="*/ 75 w 150"/>
                <a:gd name="T9" fmla="*/ 12 h 129"/>
                <a:gd name="T10" fmla="*/ 12 w 150"/>
                <a:gd name="T11" fmla="*/ 32 h 129"/>
                <a:gd name="T12" fmla="*/ 32 w 150"/>
                <a:gd name="T13" fmla="*/ 95 h 129"/>
              </a:gdLst>
              <a:ahLst/>
              <a:cxnLst>
                <a:cxn ang="0">
                  <a:pos x="T0" y="T1"/>
                </a:cxn>
                <a:cxn ang="0">
                  <a:pos x="T2" y="T3"/>
                </a:cxn>
                <a:cxn ang="0">
                  <a:pos x="T4" y="T5"/>
                </a:cxn>
                <a:cxn ang="0">
                  <a:pos x="T6" y="T7"/>
                </a:cxn>
                <a:cxn ang="0">
                  <a:pos x="T8" y="T9"/>
                </a:cxn>
                <a:cxn ang="0">
                  <a:pos x="T10" y="T11"/>
                </a:cxn>
                <a:cxn ang="0">
                  <a:pos x="T12" y="T13"/>
                </a:cxn>
              </a:cxnLst>
              <a:rect l="0" t="0" r="r" b="b"/>
              <a:pathLst>
                <a:path w="150" h="129">
                  <a:moveTo>
                    <a:pt x="32" y="95"/>
                  </a:moveTo>
                  <a:cubicBezTo>
                    <a:pt x="75" y="117"/>
                    <a:pt x="75" y="117"/>
                    <a:pt x="75" y="117"/>
                  </a:cubicBezTo>
                  <a:cubicBezTo>
                    <a:pt x="98" y="129"/>
                    <a:pt x="127" y="120"/>
                    <a:pt x="139" y="97"/>
                  </a:cubicBezTo>
                  <a:cubicBezTo>
                    <a:pt x="150" y="74"/>
                    <a:pt x="141" y="46"/>
                    <a:pt x="118" y="34"/>
                  </a:cubicBezTo>
                  <a:cubicBezTo>
                    <a:pt x="75" y="12"/>
                    <a:pt x="75" y="12"/>
                    <a:pt x="75" y="12"/>
                  </a:cubicBezTo>
                  <a:cubicBezTo>
                    <a:pt x="52" y="0"/>
                    <a:pt x="24" y="9"/>
                    <a:pt x="12"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0" name="Freeform 28">
              <a:extLst>
                <a:ext uri="{FF2B5EF4-FFF2-40B4-BE49-F238E27FC236}">
                  <a16:creationId xmlns:a16="http://schemas.microsoft.com/office/drawing/2014/main" id="{9F25576D-35AD-4821-8705-7B40AA9BF626}"/>
                </a:ext>
              </a:extLst>
            </p:cNvPr>
            <p:cNvSpPr>
              <a:spLocks/>
            </p:cNvSpPr>
            <p:nvPr userDrawn="1"/>
          </p:nvSpPr>
          <p:spPr bwMode="auto">
            <a:xfrm>
              <a:off x="0" y="6698112"/>
              <a:ext cx="400050" cy="161813"/>
            </a:xfrm>
            <a:custGeom>
              <a:avLst/>
              <a:gdLst>
                <a:gd name="T0" fmla="*/ 63 w 84"/>
                <a:gd name="T1" fmla="*/ 11 h 34"/>
                <a:gd name="T2" fmla="*/ 0 w 84"/>
                <a:gd name="T3" fmla="*/ 32 h 34"/>
                <a:gd name="T4" fmla="*/ 0 w 84"/>
                <a:gd name="T5" fmla="*/ 34 h 34"/>
                <a:gd name="T6" fmla="*/ 84 w 84"/>
                <a:gd name="T7" fmla="*/ 34 h 34"/>
                <a:gd name="T8" fmla="*/ 63 w 84"/>
                <a:gd name="T9" fmla="*/ 11 h 34"/>
              </a:gdLst>
              <a:ahLst/>
              <a:cxnLst>
                <a:cxn ang="0">
                  <a:pos x="T0" y="T1"/>
                </a:cxn>
                <a:cxn ang="0">
                  <a:pos x="T2" y="T3"/>
                </a:cxn>
                <a:cxn ang="0">
                  <a:pos x="T4" y="T5"/>
                </a:cxn>
                <a:cxn ang="0">
                  <a:pos x="T6" y="T7"/>
                </a:cxn>
                <a:cxn ang="0">
                  <a:pos x="T8" y="T9"/>
                </a:cxn>
              </a:cxnLst>
              <a:rect l="0" t="0" r="r" b="b"/>
              <a:pathLst>
                <a:path w="84" h="34">
                  <a:moveTo>
                    <a:pt x="63" y="11"/>
                  </a:moveTo>
                  <a:cubicBezTo>
                    <a:pt x="40" y="0"/>
                    <a:pt x="12" y="9"/>
                    <a:pt x="0" y="32"/>
                  </a:cubicBezTo>
                  <a:cubicBezTo>
                    <a:pt x="0" y="34"/>
                    <a:pt x="0" y="34"/>
                    <a:pt x="0" y="34"/>
                  </a:cubicBezTo>
                  <a:cubicBezTo>
                    <a:pt x="84" y="34"/>
                    <a:pt x="84" y="34"/>
                    <a:pt x="84" y="34"/>
                  </a:cubicBezTo>
                  <a:cubicBezTo>
                    <a:pt x="80" y="24"/>
                    <a:pt x="73" y="16"/>
                    <a:pt x="63"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1" name="Freeform 29">
              <a:extLst>
                <a:ext uri="{FF2B5EF4-FFF2-40B4-BE49-F238E27FC236}">
                  <a16:creationId xmlns:a16="http://schemas.microsoft.com/office/drawing/2014/main" id="{FECB93A4-91A6-4542-B8C1-133021AA9056}"/>
                </a:ext>
              </a:extLst>
            </p:cNvPr>
            <p:cNvSpPr>
              <a:spLocks/>
            </p:cNvSpPr>
            <p:nvPr userDrawn="1"/>
          </p:nvSpPr>
          <p:spPr bwMode="auto">
            <a:xfrm>
              <a:off x="2566988" y="6495053"/>
              <a:ext cx="490538" cy="364872"/>
            </a:xfrm>
            <a:custGeom>
              <a:avLst/>
              <a:gdLst>
                <a:gd name="T0" fmla="*/ 71 w 103"/>
                <a:gd name="T1" fmla="*/ 12 h 77"/>
                <a:gd name="T2" fmla="*/ 8 w 103"/>
                <a:gd name="T3" fmla="*/ 32 h 77"/>
                <a:gd name="T4" fmla="*/ 9 w 103"/>
                <a:gd name="T5" fmla="*/ 77 h 77"/>
                <a:gd name="T6" fmla="*/ 90 w 103"/>
                <a:gd name="T7" fmla="*/ 77 h 77"/>
                <a:gd name="T8" fmla="*/ 91 w 103"/>
                <a:gd name="T9" fmla="*/ 75 h 77"/>
                <a:gd name="T10" fmla="*/ 71 w 103"/>
                <a:gd name="T11" fmla="*/ 12 h 77"/>
              </a:gdLst>
              <a:ahLst/>
              <a:cxnLst>
                <a:cxn ang="0">
                  <a:pos x="T0" y="T1"/>
                </a:cxn>
                <a:cxn ang="0">
                  <a:pos x="T2" y="T3"/>
                </a:cxn>
                <a:cxn ang="0">
                  <a:pos x="T4" y="T5"/>
                </a:cxn>
                <a:cxn ang="0">
                  <a:pos x="T6" y="T7"/>
                </a:cxn>
                <a:cxn ang="0">
                  <a:pos x="T8" y="T9"/>
                </a:cxn>
                <a:cxn ang="0">
                  <a:pos x="T10" y="T11"/>
                </a:cxn>
              </a:cxnLst>
              <a:rect l="0" t="0" r="r" b="b"/>
              <a:pathLst>
                <a:path w="103" h="77">
                  <a:moveTo>
                    <a:pt x="71" y="12"/>
                  </a:moveTo>
                  <a:cubicBezTo>
                    <a:pt x="48" y="0"/>
                    <a:pt x="20" y="9"/>
                    <a:pt x="8" y="32"/>
                  </a:cubicBezTo>
                  <a:cubicBezTo>
                    <a:pt x="0" y="47"/>
                    <a:pt x="1" y="63"/>
                    <a:pt x="9" y="77"/>
                  </a:cubicBezTo>
                  <a:cubicBezTo>
                    <a:pt x="90" y="77"/>
                    <a:pt x="90" y="77"/>
                    <a:pt x="90" y="77"/>
                  </a:cubicBezTo>
                  <a:cubicBezTo>
                    <a:pt x="90" y="76"/>
                    <a:pt x="91" y="75"/>
                    <a:pt x="91" y="75"/>
                  </a:cubicBezTo>
                  <a:cubicBezTo>
                    <a:pt x="103" y="52"/>
                    <a:pt x="94" y="23"/>
                    <a:pt x="71"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2" name="Freeform 31">
              <a:extLst>
                <a:ext uri="{FF2B5EF4-FFF2-40B4-BE49-F238E27FC236}">
                  <a16:creationId xmlns:a16="http://schemas.microsoft.com/office/drawing/2014/main" id="{5292F18A-498C-4DCE-8362-CCB8B82F2CB9}"/>
                </a:ext>
              </a:extLst>
            </p:cNvPr>
            <p:cNvSpPr>
              <a:spLocks/>
            </p:cNvSpPr>
            <p:nvPr userDrawn="1"/>
          </p:nvSpPr>
          <p:spPr bwMode="auto">
            <a:xfrm>
              <a:off x="400050" y="5398852"/>
              <a:ext cx="509588" cy="507647"/>
            </a:xfrm>
            <a:custGeom>
              <a:avLst/>
              <a:gdLst>
                <a:gd name="T0" fmla="*/ 75 w 107"/>
                <a:gd name="T1" fmla="*/ 12 h 107"/>
                <a:gd name="T2" fmla="*/ 12 w 107"/>
                <a:gd name="T3" fmla="*/ 32 h 107"/>
                <a:gd name="T4" fmla="*/ 33 w 107"/>
                <a:gd name="T5" fmla="*/ 96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3" y="96"/>
                  </a:cubicBezTo>
                  <a:cubicBezTo>
                    <a:pt x="56" y="107"/>
                    <a:pt x="84" y="98"/>
                    <a:pt x="96" y="75"/>
                  </a:cubicBezTo>
                  <a:cubicBezTo>
                    <a:pt x="107" y="52"/>
                    <a:pt x="98" y="24"/>
                    <a:pt x="75" y="12"/>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3" name="Freeform 32">
              <a:extLst>
                <a:ext uri="{FF2B5EF4-FFF2-40B4-BE49-F238E27FC236}">
                  <a16:creationId xmlns:a16="http://schemas.microsoft.com/office/drawing/2014/main" id="{077C95ED-1897-4585-A07B-4F5DEC51430A}"/>
                </a:ext>
              </a:extLst>
            </p:cNvPr>
            <p:cNvSpPr>
              <a:spLocks/>
            </p:cNvSpPr>
            <p:nvPr userDrawn="1"/>
          </p:nvSpPr>
          <p:spPr bwMode="auto">
            <a:xfrm>
              <a:off x="1971675" y="5693922"/>
              <a:ext cx="1419225" cy="967703"/>
            </a:xfrm>
            <a:custGeom>
              <a:avLst/>
              <a:gdLst>
                <a:gd name="T0" fmla="*/ 266 w 298"/>
                <a:gd name="T1" fmla="*/ 109 h 204"/>
                <a:gd name="T2" fmla="*/ 75 w 298"/>
                <a:gd name="T3" fmla="*/ 12 h 204"/>
                <a:gd name="T4" fmla="*/ 12 w 298"/>
                <a:gd name="T5" fmla="*/ 32 h 204"/>
                <a:gd name="T6" fmla="*/ 33 w 298"/>
                <a:gd name="T7" fmla="*/ 95 h 204"/>
                <a:gd name="T8" fmla="*/ 223 w 298"/>
                <a:gd name="T9" fmla="*/ 193 h 204"/>
                <a:gd name="T10" fmla="*/ 286 w 298"/>
                <a:gd name="T11" fmla="*/ 172 h 204"/>
                <a:gd name="T12" fmla="*/ 266 w 298"/>
                <a:gd name="T13" fmla="*/ 109 h 204"/>
              </a:gdLst>
              <a:ahLst/>
              <a:cxnLst>
                <a:cxn ang="0">
                  <a:pos x="T0" y="T1"/>
                </a:cxn>
                <a:cxn ang="0">
                  <a:pos x="T2" y="T3"/>
                </a:cxn>
                <a:cxn ang="0">
                  <a:pos x="T4" y="T5"/>
                </a:cxn>
                <a:cxn ang="0">
                  <a:pos x="T6" y="T7"/>
                </a:cxn>
                <a:cxn ang="0">
                  <a:pos x="T8" y="T9"/>
                </a:cxn>
                <a:cxn ang="0">
                  <a:pos x="T10" y="T11"/>
                </a:cxn>
                <a:cxn ang="0">
                  <a:pos x="T12" y="T13"/>
                </a:cxn>
              </a:cxnLst>
              <a:rect l="0" t="0" r="r" b="b"/>
              <a:pathLst>
                <a:path w="298" h="204">
                  <a:moveTo>
                    <a:pt x="266" y="109"/>
                  </a:moveTo>
                  <a:cubicBezTo>
                    <a:pt x="75" y="12"/>
                    <a:pt x="75" y="12"/>
                    <a:pt x="75" y="12"/>
                  </a:cubicBezTo>
                  <a:cubicBezTo>
                    <a:pt x="52" y="0"/>
                    <a:pt x="24" y="9"/>
                    <a:pt x="12" y="32"/>
                  </a:cubicBezTo>
                  <a:cubicBezTo>
                    <a:pt x="0" y="55"/>
                    <a:pt x="10" y="83"/>
                    <a:pt x="33" y="95"/>
                  </a:cubicBezTo>
                  <a:cubicBezTo>
                    <a:pt x="223" y="193"/>
                    <a:pt x="223" y="193"/>
                    <a:pt x="223" y="193"/>
                  </a:cubicBezTo>
                  <a:cubicBezTo>
                    <a:pt x="246" y="204"/>
                    <a:pt x="275" y="195"/>
                    <a:pt x="286" y="172"/>
                  </a:cubicBezTo>
                  <a:cubicBezTo>
                    <a:pt x="298" y="149"/>
                    <a:pt x="289" y="121"/>
                    <a:pt x="266" y="10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4" name="Freeform 34">
              <a:extLst>
                <a:ext uri="{FF2B5EF4-FFF2-40B4-BE49-F238E27FC236}">
                  <a16:creationId xmlns:a16="http://schemas.microsoft.com/office/drawing/2014/main" id="{3AA49DF4-E480-485D-856A-BEF95526397D}"/>
                </a:ext>
              </a:extLst>
            </p:cNvPr>
            <p:cNvSpPr>
              <a:spLocks/>
            </p:cNvSpPr>
            <p:nvPr userDrawn="1"/>
          </p:nvSpPr>
          <p:spPr bwMode="auto">
            <a:xfrm>
              <a:off x="3314700" y="6376074"/>
              <a:ext cx="509588" cy="507647"/>
            </a:xfrm>
            <a:custGeom>
              <a:avLst/>
              <a:gdLst>
                <a:gd name="T0" fmla="*/ 75 w 107"/>
                <a:gd name="T1" fmla="*/ 12 h 107"/>
                <a:gd name="T2" fmla="*/ 12 w 107"/>
                <a:gd name="T3" fmla="*/ 32 h 107"/>
                <a:gd name="T4" fmla="*/ 32 w 107"/>
                <a:gd name="T5" fmla="*/ 95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6" y="75"/>
                  </a:cubicBezTo>
                  <a:cubicBezTo>
                    <a:pt x="107" y="52"/>
                    <a:pt x="98" y="24"/>
                    <a:pt x="75"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5" name="Freeform 36">
              <a:extLst>
                <a:ext uri="{FF2B5EF4-FFF2-40B4-BE49-F238E27FC236}">
                  <a16:creationId xmlns:a16="http://schemas.microsoft.com/office/drawing/2014/main" id="{2E3A6F71-A854-40F6-89A2-4BF511D2923E}"/>
                </a:ext>
              </a:extLst>
            </p:cNvPr>
            <p:cNvSpPr>
              <a:spLocks/>
            </p:cNvSpPr>
            <p:nvPr userDrawn="1"/>
          </p:nvSpPr>
          <p:spPr bwMode="auto">
            <a:xfrm>
              <a:off x="2481263" y="5441685"/>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3"/>
                    <a:pt x="74" y="12"/>
                  </a:cubicBezTo>
                  <a:cubicBezTo>
                    <a:pt x="51" y="0"/>
                    <a:pt x="23" y="9"/>
                    <a:pt x="11"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6" name="Freeform 37">
              <a:extLst>
                <a:ext uri="{FF2B5EF4-FFF2-40B4-BE49-F238E27FC236}">
                  <a16:creationId xmlns:a16="http://schemas.microsoft.com/office/drawing/2014/main" id="{6C25A67C-5C69-41CF-BC8C-77B395C5458B}"/>
                </a:ext>
              </a:extLst>
            </p:cNvPr>
            <p:cNvSpPr>
              <a:spLocks/>
            </p:cNvSpPr>
            <p:nvPr userDrawn="1"/>
          </p:nvSpPr>
          <p:spPr bwMode="auto">
            <a:xfrm>
              <a:off x="3476625" y="5441685"/>
              <a:ext cx="509588" cy="507647"/>
            </a:xfrm>
            <a:custGeom>
              <a:avLst/>
              <a:gdLst>
                <a:gd name="T0" fmla="*/ 33 w 107"/>
                <a:gd name="T1" fmla="*/ 95 h 107"/>
                <a:gd name="T2" fmla="*/ 96 w 107"/>
                <a:gd name="T3" fmla="*/ 75 h 107"/>
                <a:gd name="T4" fmla="*/ 75 w 107"/>
                <a:gd name="T5" fmla="*/ 12 h 107"/>
                <a:gd name="T6" fmla="*/ 12 w 107"/>
                <a:gd name="T7" fmla="*/ 32 h 107"/>
                <a:gd name="T8" fmla="*/ 33 w 107"/>
                <a:gd name="T9" fmla="*/ 95 h 107"/>
              </a:gdLst>
              <a:ahLst/>
              <a:cxnLst>
                <a:cxn ang="0">
                  <a:pos x="T0" y="T1"/>
                </a:cxn>
                <a:cxn ang="0">
                  <a:pos x="T2" y="T3"/>
                </a:cxn>
                <a:cxn ang="0">
                  <a:pos x="T4" y="T5"/>
                </a:cxn>
                <a:cxn ang="0">
                  <a:pos x="T6" y="T7"/>
                </a:cxn>
                <a:cxn ang="0">
                  <a:pos x="T8" y="T9"/>
                </a:cxn>
              </a:cxnLst>
              <a:rect l="0" t="0" r="r" b="b"/>
              <a:pathLst>
                <a:path w="107" h="107">
                  <a:moveTo>
                    <a:pt x="33" y="95"/>
                  </a:moveTo>
                  <a:cubicBezTo>
                    <a:pt x="56" y="107"/>
                    <a:pt x="84" y="98"/>
                    <a:pt x="96" y="75"/>
                  </a:cubicBezTo>
                  <a:cubicBezTo>
                    <a:pt x="107" y="52"/>
                    <a:pt x="98" y="23"/>
                    <a:pt x="75" y="12"/>
                  </a:cubicBezTo>
                  <a:cubicBezTo>
                    <a:pt x="52" y="0"/>
                    <a:pt x="24" y="9"/>
                    <a:pt x="12" y="32"/>
                  </a:cubicBezTo>
                  <a:cubicBezTo>
                    <a:pt x="0" y="55"/>
                    <a:pt x="10" y="83"/>
                    <a:pt x="33" y="95"/>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7" name="Freeform 41">
              <a:extLst>
                <a:ext uri="{FF2B5EF4-FFF2-40B4-BE49-F238E27FC236}">
                  <a16:creationId xmlns:a16="http://schemas.microsoft.com/office/drawing/2014/main" id="{1659BB42-B1C7-498F-A8EF-0A34E6539274}"/>
                </a:ext>
              </a:extLst>
            </p:cNvPr>
            <p:cNvSpPr>
              <a:spLocks/>
            </p:cNvSpPr>
            <p:nvPr userDrawn="1"/>
          </p:nvSpPr>
          <p:spPr bwMode="auto">
            <a:xfrm>
              <a:off x="6329363" y="6380833"/>
              <a:ext cx="1000125" cy="479092"/>
            </a:xfrm>
            <a:custGeom>
              <a:avLst/>
              <a:gdLst>
                <a:gd name="T0" fmla="*/ 185 w 210"/>
                <a:gd name="T1" fmla="*/ 69 h 101"/>
                <a:gd name="T2" fmla="*/ 75 w 210"/>
                <a:gd name="T3" fmla="*/ 12 h 101"/>
                <a:gd name="T4" fmla="*/ 12 w 210"/>
                <a:gd name="T5" fmla="*/ 33 h 101"/>
                <a:gd name="T6" fmla="*/ 32 w 210"/>
                <a:gd name="T7" fmla="*/ 96 h 101"/>
                <a:gd name="T8" fmla="*/ 42 w 210"/>
                <a:gd name="T9" fmla="*/ 101 h 101"/>
                <a:gd name="T10" fmla="*/ 210 w 210"/>
                <a:gd name="T11" fmla="*/ 101 h 101"/>
                <a:gd name="T12" fmla="*/ 185 w 210"/>
                <a:gd name="T13" fmla="*/ 69 h 101"/>
              </a:gdLst>
              <a:ahLst/>
              <a:cxnLst>
                <a:cxn ang="0">
                  <a:pos x="T0" y="T1"/>
                </a:cxn>
                <a:cxn ang="0">
                  <a:pos x="T2" y="T3"/>
                </a:cxn>
                <a:cxn ang="0">
                  <a:pos x="T4" y="T5"/>
                </a:cxn>
                <a:cxn ang="0">
                  <a:pos x="T6" y="T7"/>
                </a:cxn>
                <a:cxn ang="0">
                  <a:pos x="T8" y="T9"/>
                </a:cxn>
                <a:cxn ang="0">
                  <a:pos x="T10" y="T11"/>
                </a:cxn>
                <a:cxn ang="0">
                  <a:pos x="T12" y="T13"/>
                </a:cxn>
              </a:cxnLst>
              <a:rect l="0" t="0" r="r" b="b"/>
              <a:pathLst>
                <a:path w="210" h="101">
                  <a:moveTo>
                    <a:pt x="185" y="69"/>
                  </a:moveTo>
                  <a:cubicBezTo>
                    <a:pt x="75" y="12"/>
                    <a:pt x="75" y="12"/>
                    <a:pt x="75" y="12"/>
                  </a:cubicBezTo>
                  <a:cubicBezTo>
                    <a:pt x="52" y="0"/>
                    <a:pt x="23" y="10"/>
                    <a:pt x="12" y="33"/>
                  </a:cubicBezTo>
                  <a:cubicBezTo>
                    <a:pt x="0" y="56"/>
                    <a:pt x="9" y="84"/>
                    <a:pt x="32" y="96"/>
                  </a:cubicBezTo>
                  <a:cubicBezTo>
                    <a:pt x="42" y="101"/>
                    <a:pt x="42" y="101"/>
                    <a:pt x="42" y="101"/>
                  </a:cubicBezTo>
                  <a:cubicBezTo>
                    <a:pt x="210" y="101"/>
                    <a:pt x="210" y="101"/>
                    <a:pt x="210" y="101"/>
                  </a:cubicBezTo>
                  <a:cubicBezTo>
                    <a:pt x="207" y="87"/>
                    <a:pt x="198" y="75"/>
                    <a:pt x="185" y="69"/>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8" name="Freeform 43">
              <a:extLst>
                <a:ext uri="{FF2B5EF4-FFF2-40B4-BE49-F238E27FC236}">
                  <a16:creationId xmlns:a16="http://schemas.microsoft.com/office/drawing/2014/main" id="{EDD0963C-DDBC-4124-A732-E334D55B4626}"/>
                </a:ext>
              </a:extLst>
            </p:cNvPr>
            <p:cNvSpPr>
              <a:spLocks/>
            </p:cNvSpPr>
            <p:nvPr userDrawn="1"/>
          </p:nvSpPr>
          <p:spPr bwMode="auto">
            <a:xfrm>
              <a:off x="6286500" y="5341742"/>
              <a:ext cx="509588" cy="507647"/>
            </a:xfrm>
            <a:custGeom>
              <a:avLst/>
              <a:gdLst>
                <a:gd name="T0" fmla="*/ 32 w 107"/>
                <a:gd name="T1" fmla="*/ 96 h 107"/>
                <a:gd name="T2" fmla="*/ 95 w 107"/>
                <a:gd name="T3" fmla="*/ 75 h 107"/>
                <a:gd name="T4" fmla="*/ 75 w 107"/>
                <a:gd name="T5" fmla="*/ 12 h 107"/>
                <a:gd name="T6" fmla="*/ 12 w 107"/>
                <a:gd name="T7" fmla="*/ 32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3" y="98"/>
                    <a:pt x="95" y="75"/>
                  </a:cubicBezTo>
                  <a:cubicBezTo>
                    <a:pt x="107" y="52"/>
                    <a:pt x="98" y="24"/>
                    <a:pt x="75" y="12"/>
                  </a:cubicBezTo>
                  <a:cubicBezTo>
                    <a:pt x="52" y="0"/>
                    <a:pt x="23" y="9"/>
                    <a:pt x="12" y="32"/>
                  </a:cubicBezTo>
                  <a:cubicBezTo>
                    <a:pt x="0" y="56"/>
                    <a:pt x="9" y="84"/>
                    <a:pt x="32" y="96"/>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9" name="Freeform 46">
              <a:extLst>
                <a:ext uri="{FF2B5EF4-FFF2-40B4-BE49-F238E27FC236}">
                  <a16:creationId xmlns:a16="http://schemas.microsoft.com/office/drawing/2014/main" id="{16FA4CB5-1A78-4439-84A6-81FAD2B35265}"/>
                </a:ext>
              </a:extLst>
            </p:cNvPr>
            <p:cNvSpPr>
              <a:spLocks/>
            </p:cNvSpPr>
            <p:nvPr userDrawn="1"/>
          </p:nvSpPr>
          <p:spPr bwMode="auto">
            <a:xfrm>
              <a:off x="5481638" y="594933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10"/>
                    <a:pt x="12" y="33"/>
                  </a:cubicBezTo>
                  <a:cubicBezTo>
                    <a:pt x="0" y="56"/>
                    <a:pt x="9" y="84"/>
                    <a:pt x="32" y="96"/>
                  </a:cubicBezTo>
                  <a:cubicBezTo>
                    <a:pt x="55" y="107"/>
                    <a:pt x="83" y="98"/>
                    <a:pt x="95" y="75"/>
                  </a:cubicBezTo>
                  <a:cubicBezTo>
                    <a:pt x="107" y="52"/>
                    <a:pt x="98" y="24"/>
                    <a:pt x="75" y="12"/>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0" name="Freeform 48">
              <a:extLst>
                <a:ext uri="{FF2B5EF4-FFF2-40B4-BE49-F238E27FC236}">
                  <a16:creationId xmlns:a16="http://schemas.microsoft.com/office/drawing/2014/main" id="{9C9D8BC0-3EB8-4294-8AB3-FB4170CEEF27}"/>
                </a:ext>
              </a:extLst>
            </p:cNvPr>
            <p:cNvSpPr>
              <a:spLocks/>
            </p:cNvSpPr>
            <p:nvPr userDrawn="1"/>
          </p:nvSpPr>
          <p:spPr bwMode="auto">
            <a:xfrm>
              <a:off x="3981450" y="5698682"/>
              <a:ext cx="1200150" cy="858241"/>
            </a:xfrm>
            <a:custGeom>
              <a:avLst/>
              <a:gdLst>
                <a:gd name="T0" fmla="*/ 220 w 252"/>
                <a:gd name="T1" fmla="*/ 86 h 181"/>
                <a:gd name="T2" fmla="*/ 75 w 252"/>
                <a:gd name="T3" fmla="*/ 11 h 181"/>
                <a:gd name="T4" fmla="*/ 11 w 252"/>
                <a:gd name="T5" fmla="*/ 32 h 181"/>
                <a:gd name="T6" fmla="*/ 32 w 252"/>
                <a:gd name="T7" fmla="*/ 95 h 181"/>
                <a:gd name="T8" fmla="*/ 177 w 252"/>
                <a:gd name="T9" fmla="*/ 169 h 181"/>
                <a:gd name="T10" fmla="*/ 240 w 252"/>
                <a:gd name="T11" fmla="*/ 149 h 181"/>
                <a:gd name="T12" fmla="*/ 220 w 252"/>
                <a:gd name="T13" fmla="*/ 86 h 181"/>
              </a:gdLst>
              <a:ahLst/>
              <a:cxnLst>
                <a:cxn ang="0">
                  <a:pos x="T0" y="T1"/>
                </a:cxn>
                <a:cxn ang="0">
                  <a:pos x="T2" y="T3"/>
                </a:cxn>
                <a:cxn ang="0">
                  <a:pos x="T4" y="T5"/>
                </a:cxn>
                <a:cxn ang="0">
                  <a:pos x="T6" y="T7"/>
                </a:cxn>
                <a:cxn ang="0">
                  <a:pos x="T8" y="T9"/>
                </a:cxn>
                <a:cxn ang="0">
                  <a:pos x="T10" y="T11"/>
                </a:cxn>
                <a:cxn ang="0">
                  <a:pos x="T12" y="T13"/>
                </a:cxn>
              </a:cxnLst>
              <a:rect l="0" t="0" r="r" b="b"/>
              <a:pathLst>
                <a:path w="252" h="181">
                  <a:moveTo>
                    <a:pt x="220" y="86"/>
                  </a:moveTo>
                  <a:cubicBezTo>
                    <a:pt x="75" y="11"/>
                    <a:pt x="75" y="11"/>
                    <a:pt x="75" y="11"/>
                  </a:cubicBezTo>
                  <a:cubicBezTo>
                    <a:pt x="52" y="0"/>
                    <a:pt x="23" y="9"/>
                    <a:pt x="11" y="32"/>
                  </a:cubicBezTo>
                  <a:cubicBezTo>
                    <a:pt x="0" y="55"/>
                    <a:pt x="9" y="83"/>
                    <a:pt x="32" y="95"/>
                  </a:cubicBezTo>
                  <a:cubicBezTo>
                    <a:pt x="177" y="169"/>
                    <a:pt x="177" y="169"/>
                    <a:pt x="177" y="169"/>
                  </a:cubicBezTo>
                  <a:cubicBezTo>
                    <a:pt x="200" y="181"/>
                    <a:pt x="228" y="172"/>
                    <a:pt x="240" y="149"/>
                  </a:cubicBezTo>
                  <a:cubicBezTo>
                    <a:pt x="252" y="126"/>
                    <a:pt x="243" y="97"/>
                    <a:pt x="220" y="86"/>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1" name="Freeform 49">
              <a:extLst>
                <a:ext uri="{FF2B5EF4-FFF2-40B4-BE49-F238E27FC236}">
                  <a16:creationId xmlns:a16="http://schemas.microsoft.com/office/drawing/2014/main" id="{D474C08E-AA6D-464D-8D1C-2C49945A5527}"/>
                </a:ext>
              </a:extLst>
            </p:cNvPr>
            <p:cNvSpPr>
              <a:spLocks/>
            </p:cNvSpPr>
            <p:nvPr userDrawn="1"/>
          </p:nvSpPr>
          <p:spPr bwMode="auto">
            <a:xfrm>
              <a:off x="5534025" y="6480776"/>
              <a:ext cx="976313" cy="379149"/>
            </a:xfrm>
            <a:custGeom>
              <a:avLst/>
              <a:gdLst>
                <a:gd name="T0" fmla="*/ 9 w 205"/>
                <a:gd name="T1" fmla="*/ 32 h 80"/>
                <a:gd name="T2" fmla="*/ 12 w 205"/>
                <a:gd name="T3" fmla="*/ 80 h 80"/>
                <a:gd name="T4" fmla="*/ 205 w 205"/>
                <a:gd name="T5" fmla="*/ 80 h 80"/>
                <a:gd name="T6" fmla="*/ 72 w 205"/>
                <a:gd name="T7" fmla="*/ 12 h 80"/>
                <a:gd name="T8" fmla="*/ 9 w 205"/>
                <a:gd name="T9" fmla="*/ 32 h 80"/>
              </a:gdLst>
              <a:ahLst/>
              <a:cxnLst>
                <a:cxn ang="0">
                  <a:pos x="T0" y="T1"/>
                </a:cxn>
                <a:cxn ang="0">
                  <a:pos x="T2" y="T3"/>
                </a:cxn>
                <a:cxn ang="0">
                  <a:pos x="T4" y="T5"/>
                </a:cxn>
                <a:cxn ang="0">
                  <a:pos x="T6" y="T7"/>
                </a:cxn>
                <a:cxn ang="0">
                  <a:pos x="T8" y="T9"/>
                </a:cxn>
              </a:cxnLst>
              <a:rect l="0" t="0" r="r" b="b"/>
              <a:pathLst>
                <a:path w="205" h="80">
                  <a:moveTo>
                    <a:pt x="9" y="32"/>
                  </a:moveTo>
                  <a:cubicBezTo>
                    <a:pt x="0" y="48"/>
                    <a:pt x="2" y="66"/>
                    <a:pt x="12" y="80"/>
                  </a:cubicBezTo>
                  <a:cubicBezTo>
                    <a:pt x="205" y="80"/>
                    <a:pt x="205" y="80"/>
                    <a:pt x="205" y="80"/>
                  </a:cubicBezTo>
                  <a:cubicBezTo>
                    <a:pt x="72" y="12"/>
                    <a:pt x="72" y="12"/>
                    <a:pt x="72" y="12"/>
                  </a:cubicBezTo>
                  <a:cubicBezTo>
                    <a:pt x="49" y="0"/>
                    <a:pt x="20" y="9"/>
                    <a:pt x="9" y="32"/>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2" name="Freeform 50">
              <a:extLst>
                <a:ext uri="{FF2B5EF4-FFF2-40B4-BE49-F238E27FC236}">
                  <a16:creationId xmlns:a16="http://schemas.microsoft.com/office/drawing/2014/main" id="{37BAC73C-A3A5-48E4-BC13-347E73AC4134}"/>
                </a:ext>
              </a:extLst>
            </p:cNvPr>
            <p:cNvSpPr>
              <a:spLocks/>
            </p:cNvSpPr>
            <p:nvPr userDrawn="1"/>
          </p:nvSpPr>
          <p:spPr bwMode="auto">
            <a:xfrm>
              <a:off x="6867525" y="5636812"/>
              <a:ext cx="1190625" cy="863001"/>
            </a:xfrm>
            <a:custGeom>
              <a:avLst/>
              <a:gdLst>
                <a:gd name="T0" fmla="*/ 217 w 250"/>
                <a:gd name="T1" fmla="*/ 85 h 182"/>
                <a:gd name="T2" fmla="*/ 75 w 250"/>
                <a:gd name="T3" fmla="*/ 12 h 182"/>
                <a:gd name="T4" fmla="*/ 9 w 250"/>
                <a:gd name="T5" fmla="*/ 36 h 182"/>
                <a:gd name="T6" fmla="*/ 31 w 250"/>
                <a:gd name="T7" fmla="*/ 95 h 182"/>
                <a:gd name="T8" fmla="*/ 176 w 250"/>
                <a:gd name="T9" fmla="*/ 170 h 182"/>
                <a:gd name="T10" fmla="*/ 240 w 250"/>
                <a:gd name="T11" fmla="*/ 148 h 182"/>
                <a:gd name="T12" fmla="*/ 217 w 250"/>
                <a:gd name="T13" fmla="*/ 85 h 182"/>
              </a:gdLst>
              <a:ahLst/>
              <a:cxnLst>
                <a:cxn ang="0">
                  <a:pos x="T0" y="T1"/>
                </a:cxn>
                <a:cxn ang="0">
                  <a:pos x="T2" y="T3"/>
                </a:cxn>
                <a:cxn ang="0">
                  <a:pos x="T4" y="T5"/>
                </a:cxn>
                <a:cxn ang="0">
                  <a:pos x="T6" y="T7"/>
                </a:cxn>
                <a:cxn ang="0">
                  <a:pos x="T8" y="T9"/>
                </a:cxn>
                <a:cxn ang="0">
                  <a:pos x="T10" y="T11"/>
                </a:cxn>
                <a:cxn ang="0">
                  <a:pos x="T12" y="T13"/>
                </a:cxn>
              </a:cxnLst>
              <a:rect l="0" t="0" r="r" b="b"/>
              <a:pathLst>
                <a:path w="250" h="182">
                  <a:moveTo>
                    <a:pt x="217" y="85"/>
                  </a:moveTo>
                  <a:cubicBezTo>
                    <a:pt x="75" y="12"/>
                    <a:pt x="75" y="12"/>
                    <a:pt x="75" y="12"/>
                  </a:cubicBezTo>
                  <a:cubicBezTo>
                    <a:pt x="50" y="0"/>
                    <a:pt x="19" y="10"/>
                    <a:pt x="9" y="36"/>
                  </a:cubicBezTo>
                  <a:cubicBezTo>
                    <a:pt x="0" y="58"/>
                    <a:pt x="9" y="84"/>
                    <a:pt x="31" y="95"/>
                  </a:cubicBezTo>
                  <a:cubicBezTo>
                    <a:pt x="176" y="170"/>
                    <a:pt x="176" y="170"/>
                    <a:pt x="176" y="170"/>
                  </a:cubicBezTo>
                  <a:cubicBezTo>
                    <a:pt x="199" y="182"/>
                    <a:pt x="228" y="172"/>
                    <a:pt x="240" y="148"/>
                  </a:cubicBezTo>
                  <a:cubicBezTo>
                    <a:pt x="250" y="125"/>
                    <a:pt x="240" y="97"/>
                    <a:pt x="217" y="8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3" name="Freeform 51">
              <a:extLst>
                <a:ext uri="{FF2B5EF4-FFF2-40B4-BE49-F238E27FC236}">
                  <a16:creationId xmlns:a16="http://schemas.microsoft.com/office/drawing/2014/main" id="{11B9555A-19CE-46F6-B407-FBEC62CC4C4B}"/>
                </a:ext>
              </a:extLst>
            </p:cNvPr>
            <p:cNvSpPr>
              <a:spLocks/>
            </p:cNvSpPr>
            <p:nvPr userDrawn="1"/>
          </p:nvSpPr>
          <p:spPr bwMode="auto">
            <a:xfrm>
              <a:off x="9572625" y="6495053"/>
              <a:ext cx="933450" cy="364872"/>
            </a:xfrm>
            <a:custGeom>
              <a:avLst/>
              <a:gdLst>
                <a:gd name="T0" fmla="*/ 5 w 196"/>
                <a:gd name="T1" fmla="*/ 36 h 77"/>
                <a:gd name="T2" fmla="*/ 8 w 196"/>
                <a:gd name="T3" fmla="*/ 77 h 77"/>
                <a:gd name="T4" fmla="*/ 196 w 196"/>
                <a:gd name="T5" fmla="*/ 77 h 77"/>
                <a:gd name="T6" fmla="*/ 71 w 196"/>
                <a:gd name="T7" fmla="*/ 13 h 77"/>
                <a:gd name="T8" fmla="*/ 5 w 196"/>
                <a:gd name="T9" fmla="*/ 36 h 77"/>
              </a:gdLst>
              <a:ahLst/>
              <a:cxnLst>
                <a:cxn ang="0">
                  <a:pos x="T0" y="T1"/>
                </a:cxn>
                <a:cxn ang="0">
                  <a:pos x="T2" y="T3"/>
                </a:cxn>
                <a:cxn ang="0">
                  <a:pos x="T4" y="T5"/>
                </a:cxn>
                <a:cxn ang="0">
                  <a:pos x="T6" y="T7"/>
                </a:cxn>
                <a:cxn ang="0">
                  <a:pos x="T8" y="T9"/>
                </a:cxn>
              </a:cxnLst>
              <a:rect l="0" t="0" r="r" b="b"/>
              <a:pathLst>
                <a:path w="196" h="77">
                  <a:moveTo>
                    <a:pt x="5" y="36"/>
                  </a:moveTo>
                  <a:cubicBezTo>
                    <a:pt x="0" y="50"/>
                    <a:pt x="1" y="65"/>
                    <a:pt x="8" y="77"/>
                  </a:cubicBezTo>
                  <a:cubicBezTo>
                    <a:pt x="196" y="77"/>
                    <a:pt x="196" y="77"/>
                    <a:pt x="196" y="77"/>
                  </a:cubicBezTo>
                  <a:cubicBezTo>
                    <a:pt x="71" y="13"/>
                    <a:pt x="71" y="13"/>
                    <a:pt x="71" y="13"/>
                  </a:cubicBezTo>
                  <a:cubicBezTo>
                    <a:pt x="47" y="0"/>
                    <a:pt x="16" y="10"/>
                    <a:pt x="5" y="36"/>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4" name="Freeform 52">
              <a:extLst>
                <a:ext uri="{FF2B5EF4-FFF2-40B4-BE49-F238E27FC236}">
                  <a16:creationId xmlns:a16="http://schemas.microsoft.com/office/drawing/2014/main" id="{DBC45866-735F-4F3A-8746-34A64A65273A}"/>
                </a:ext>
              </a:extLst>
            </p:cNvPr>
            <p:cNvSpPr>
              <a:spLocks/>
            </p:cNvSpPr>
            <p:nvPr userDrawn="1"/>
          </p:nvSpPr>
          <p:spPr bwMode="auto">
            <a:xfrm>
              <a:off x="8872538" y="5641571"/>
              <a:ext cx="1195388" cy="858241"/>
            </a:xfrm>
            <a:custGeom>
              <a:avLst/>
              <a:gdLst>
                <a:gd name="T0" fmla="*/ 218 w 251"/>
                <a:gd name="T1" fmla="*/ 85 h 181"/>
                <a:gd name="T2" fmla="*/ 75 w 251"/>
                <a:gd name="T3" fmla="*/ 12 h 181"/>
                <a:gd name="T4" fmla="*/ 9 w 251"/>
                <a:gd name="T5" fmla="*/ 36 h 181"/>
                <a:gd name="T6" fmla="*/ 31 w 251"/>
                <a:gd name="T7" fmla="*/ 95 h 181"/>
                <a:gd name="T8" fmla="*/ 176 w 251"/>
                <a:gd name="T9" fmla="*/ 169 h 181"/>
                <a:gd name="T10" fmla="*/ 240 w 251"/>
                <a:gd name="T11" fmla="*/ 148 h 181"/>
                <a:gd name="T12" fmla="*/ 218 w 251"/>
                <a:gd name="T13" fmla="*/ 85 h 181"/>
              </a:gdLst>
              <a:ahLst/>
              <a:cxnLst>
                <a:cxn ang="0">
                  <a:pos x="T0" y="T1"/>
                </a:cxn>
                <a:cxn ang="0">
                  <a:pos x="T2" y="T3"/>
                </a:cxn>
                <a:cxn ang="0">
                  <a:pos x="T4" y="T5"/>
                </a:cxn>
                <a:cxn ang="0">
                  <a:pos x="T6" y="T7"/>
                </a:cxn>
                <a:cxn ang="0">
                  <a:pos x="T8" y="T9"/>
                </a:cxn>
                <a:cxn ang="0">
                  <a:pos x="T10" y="T11"/>
                </a:cxn>
                <a:cxn ang="0">
                  <a:pos x="T12" y="T13"/>
                </a:cxn>
              </a:cxnLst>
              <a:rect l="0" t="0" r="r" b="b"/>
              <a:pathLst>
                <a:path w="251" h="181">
                  <a:moveTo>
                    <a:pt x="218" y="85"/>
                  </a:moveTo>
                  <a:cubicBezTo>
                    <a:pt x="75" y="12"/>
                    <a:pt x="75" y="12"/>
                    <a:pt x="75" y="12"/>
                  </a:cubicBezTo>
                  <a:cubicBezTo>
                    <a:pt x="50" y="0"/>
                    <a:pt x="20" y="10"/>
                    <a:pt x="9" y="36"/>
                  </a:cubicBezTo>
                  <a:cubicBezTo>
                    <a:pt x="0" y="58"/>
                    <a:pt x="9" y="84"/>
                    <a:pt x="31" y="95"/>
                  </a:cubicBezTo>
                  <a:cubicBezTo>
                    <a:pt x="176" y="169"/>
                    <a:pt x="176" y="169"/>
                    <a:pt x="176" y="169"/>
                  </a:cubicBezTo>
                  <a:cubicBezTo>
                    <a:pt x="200" y="181"/>
                    <a:pt x="229" y="172"/>
                    <a:pt x="240" y="148"/>
                  </a:cubicBezTo>
                  <a:cubicBezTo>
                    <a:pt x="251" y="125"/>
                    <a:pt x="241" y="97"/>
                    <a:pt x="218" y="8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5" name="Freeform 53">
              <a:extLst>
                <a:ext uri="{FF2B5EF4-FFF2-40B4-BE49-F238E27FC236}">
                  <a16:creationId xmlns:a16="http://schemas.microsoft.com/office/drawing/2014/main" id="{A84BF089-042B-4496-966B-3E83143D75EA}"/>
                </a:ext>
              </a:extLst>
            </p:cNvPr>
            <p:cNvSpPr>
              <a:spLocks/>
            </p:cNvSpPr>
            <p:nvPr userDrawn="1"/>
          </p:nvSpPr>
          <p:spPr bwMode="auto">
            <a:xfrm>
              <a:off x="7620000" y="5508314"/>
              <a:ext cx="1195388" cy="863001"/>
            </a:xfrm>
            <a:custGeom>
              <a:avLst/>
              <a:gdLst>
                <a:gd name="T0" fmla="*/ 218 w 251"/>
                <a:gd name="T1" fmla="*/ 86 h 182"/>
                <a:gd name="T2" fmla="*/ 75 w 251"/>
                <a:gd name="T3" fmla="*/ 13 h 182"/>
                <a:gd name="T4" fmla="*/ 9 w 251"/>
                <a:gd name="T5" fmla="*/ 36 h 182"/>
                <a:gd name="T6" fmla="*/ 31 w 251"/>
                <a:gd name="T7" fmla="*/ 96 h 182"/>
                <a:gd name="T8" fmla="*/ 176 w 251"/>
                <a:gd name="T9" fmla="*/ 170 h 182"/>
                <a:gd name="T10" fmla="*/ 240 w 251"/>
                <a:gd name="T11" fmla="*/ 148 h 182"/>
                <a:gd name="T12" fmla="*/ 218 w 251"/>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251" h="182">
                  <a:moveTo>
                    <a:pt x="218" y="86"/>
                  </a:moveTo>
                  <a:cubicBezTo>
                    <a:pt x="75" y="13"/>
                    <a:pt x="75" y="13"/>
                    <a:pt x="75" y="13"/>
                  </a:cubicBezTo>
                  <a:cubicBezTo>
                    <a:pt x="50" y="0"/>
                    <a:pt x="20" y="10"/>
                    <a:pt x="9" y="36"/>
                  </a:cubicBezTo>
                  <a:cubicBezTo>
                    <a:pt x="0" y="59"/>
                    <a:pt x="9" y="85"/>
                    <a:pt x="31" y="96"/>
                  </a:cubicBezTo>
                  <a:cubicBezTo>
                    <a:pt x="176" y="170"/>
                    <a:pt x="176" y="170"/>
                    <a:pt x="176" y="170"/>
                  </a:cubicBezTo>
                  <a:cubicBezTo>
                    <a:pt x="200" y="182"/>
                    <a:pt x="228" y="172"/>
                    <a:pt x="240" y="148"/>
                  </a:cubicBezTo>
                  <a:cubicBezTo>
                    <a:pt x="251" y="125"/>
                    <a:pt x="240" y="98"/>
                    <a:pt x="218" y="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6" name="Freeform 54">
              <a:extLst>
                <a:ext uri="{FF2B5EF4-FFF2-40B4-BE49-F238E27FC236}">
                  <a16:creationId xmlns:a16="http://schemas.microsoft.com/office/drawing/2014/main" id="{A70D9A94-EE57-4CA4-9231-72233A9BC068}"/>
                </a:ext>
              </a:extLst>
            </p:cNvPr>
            <p:cNvSpPr>
              <a:spLocks/>
            </p:cNvSpPr>
            <p:nvPr userDrawn="1"/>
          </p:nvSpPr>
          <p:spPr bwMode="auto">
            <a:xfrm>
              <a:off x="7991475" y="6209502"/>
              <a:ext cx="1176338" cy="650423"/>
            </a:xfrm>
            <a:custGeom>
              <a:avLst/>
              <a:gdLst>
                <a:gd name="T0" fmla="*/ 218 w 247"/>
                <a:gd name="T1" fmla="*/ 85 h 137"/>
                <a:gd name="T2" fmla="*/ 75 w 247"/>
                <a:gd name="T3" fmla="*/ 12 h 137"/>
                <a:gd name="T4" fmla="*/ 9 w 247"/>
                <a:gd name="T5" fmla="*/ 36 h 137"/>
                <a:gd name="T6" fmla="*/ 31 w 247"/>
                <a:gd name="T7" fmla="*/ 95 h 137"/>
                <a:gd name="T8" fmla="*/ 113 w 247"/>
                <a:gd name="T9" fmla="*/ 137 h 137"/>
                <a:gd name="T10" fmla="*/ 243 w 247"/>
                <a:gd name="T11" fmla="*/ 137 h 137"/>
                <a:gd name="T12" fmla="*/ 218 w 247"/>
                <a:gd name="T13" fmla="*/ 85 h 137"/>
              </a:gdLst>
              <a:ahLst/>
              <a:cxnLst>
                <a:cxn ang="0">
                  <a:pos x="T0" y="T1"/>
                </a:cxn>
                <a:cxn ang="0">
                  <a:pos x="T2" y="T3"/>
                </a:cxn>
                <a:cxn ang="0">
                  <a:pos x="T4" y="T5"/>
                </a:cxn>
                <a:cxn ang="0">
                  <a:pos x="T6" y="T7"/>
                </a:cxn>
                <a:cxn ang="0">
                  <a:pos x="T8" y="T9"/>
                </a:cxn>
                <a:cxn ang="0">
                  <a:pos x="T10" y="T11"/>
                </a:cxn>
                <a:cxn ang="0">
                  <a:pos x="T12" y="T13"/>
                </a:cxn>
              </a:cxnLst>
              <a:rect l="0" t="0" r="r" b="b"/>
              <a:pathLst>
                <a:path w="247" h="137">
                  <a:moveTo>
                    <a:pt x="218" y="85"/>
                  </a:moveTo>
                  <a:cubicBezTo>
                    <a:pt x="75" y="12"/>
                    <a:pt x="75" y="12"/>
                    <a:pt x="75" y="12"/>
                  </a:cubicBezTo>
                  <a:cubicBezTo>
                    <a:pt x="50" y="0"/>
                    <a:pt x="20" y="10"/>
                    <a:pt x="9" y="36"/>
                  </a:cubicBezTo>
                  <a:cubicBezTo>
                    <a:pt x="0" y="58"/>
                    <a:pt x="9" y="84"/>
                    <a:pt x="31" y="95"/>
                  </a:cubicBezTo>
                  <a:cubicBezTo>
                    <a:pt x="113" y="137"/>
                    <a:pt x="113" y="137"/>
                    <a:pt x="113" y="137"/>
                  </a:cubicBezTo>
                  <a:cubicBezTo>
                    <a:pt x="243" y="137"/>
                    <a:pt x="243" y="137"/>
                    <a:pt x="243" y="137"/>
                  </a:cubicBezTo>
                  <a:cubicBezTo>
                    <a:pt x="247" y="116"/>
                    <a:pt x="237" y="95"/>
                    <a:pt x="218" y="85"/>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7" name="Freeform 55">
              <a:extLst>
                <a:ext uri="{FF2B5EF4-FFF2-40B4-BE49-F238E27FC236}">
                  <a16:creationId xmlns:a16="http://schemas.microsoft.com/office/drawing/2014/main" id="{0024E080-7AB9-4779-870E-4AD36F7909E4}"/>
                </a:ext>
              </a:extLst>
            </p:cNvPr>
            <p:cNvSpPr>
              <a:spLocks/>
            </p:cNvSpPr>
            <p:nvPr userDrawn="1"/>
          </p:nvSpPr>
          <p:spPr bwMode="auto">
            <a:xfrm>
              <a:off x="0" y="5584461"/>
              <a:ext cx="881063" cy="815409"/>
            </a:xfrm>
            <a:custGeom>
              <a:avLst/>
              <a:gdLst>
                <a:gd name="T0" fmla="*/ 174 w 185"/>
                <a:gd name="T1" fmla="*/ 138 h 172"/>
                <a:gd name="T2" fmla="*/ 152 w 185"/>
                <a:gd name="T3" fmla="*/ 76 h 172"/>
                <a:gd name="T4" fmla="*/ 9 w 185"/>
                <a:gd name="T5" fmla="*/ 3 h 172"/>
                <a:gd name="T6" fmla="*/ 0 w 185"/>
                <a:gd name="T7" fmla="*/ 0 h 172"/>
                <a:gd name="T8" fmla="*/ 0 w 185"/>
                <a:gd name="T9" fmla="*/ 104 h 172"/>
                <a:gd name="T10" fmla="*/ 110 w 185"/>
                <a:gd name="T11" fmla="*/ 160 h 172"/>
                <a:gd name="T12" fmla="*/ 174 w 185"/>
                <a:gd name="T13" fmla="*/ 138 h 172"/>
              </a:gdLst>
              <a:ahLst/>
              <a:cxnLst>
                <a:cxn ang="0">
                  <a:pos x="T0" y="T1"/>
                </a:cxn>
                <a:cxn ang="0">
                  <a:pos x="T2" y="T3"/>
                </a:cxn>
                <a:cxn ang="0">
                  <a:pos x="T4" y="T5"/>
                </a:cxn>
                <a:cxn ang="0">
                  <a:pos x="T6" y="T7"/>
                </a:cxn>
                <a:cxn ang="0">
                  <a:pos x="T8" y="T9"/>
                </a:cxn>
                <a:cxn ang="0">
                  <a:pos x="T10" y="T11"/>
                </a:cxn>
                <a:cxn ang="0">
                  <a:pos x="T12" y="T13"/>
                </a:cxn>
              </a:cxnLst>
              <a:rect l="0" t="0" r="r" b="b"/>
              <a:pathLst>
                <a:path w="185" h="172">
                  <a:moveTo>
                    <a:pt x="174" y="138"/>
                  </a:moveTo>
                  <a:cubicBezTo>
                    <a:pt x="185" y="115"/>
                    <a:pt x="174" y="88"/>
                    <a:pt x="152" y="76"/>
                  </a:cubicBezTo>
                  <a:cubicBezTo>
                    <a:pt x="9" y="3"/>
                    <a:pt x="9" y="3"/>
                    <a:pt x="9" y="3"/>
                  </a:cubicBezTo>
                  <a:cubicBezTo>
                    <a:pt x="6" y="2"/>
                    <a:pt x="3" y="1"/>
                    <a:pt x="0" y="0"/>
                  </a:cubicBezTo>
                  <a:cubicBezTo>
                    <a:pt x="0" y="104"/>
                    <a:pt x="0" y="104"/>
                    <a:pt x="0" y="104"/>
                  </a:cubicBezTo>
                  <a:cubicBezTo>
                    <a:pt x="110" y="160"/>
                    <a:pt x="110" y="160"/>
                    <a:pt x="110" y="160"/>
                  </a:cubicBezTo>
                  <a:cubicBezTo>
                    <a:pt x="134" y="172"/>
                    <a:pt x="163" y="163"/>
                    <a:pt x="174" y="138"/>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8" name="Freeform 56">
              <a:extLst>
                <a:ext uri="{FF2B5EF4-FFF2-40B4-BE49-F238E27FC236}">
                  <a16:creationId xmlns:a16="http://schemas.microsoft.com/office/drawing/2014/main" id="{8BA15009-CF0B-48B3-AC08-369DF85B647D}"/>
                </a:ext>
              </a:extLst>
            </p:cNvPr>
            <p:cNvSpPr>
              <a:spLocks/>
            </p:cNvSpPr>
            <p:nvPr userDrawn="1"/>
          </p:nvSpPr>
          <p:spPr bwMode="auto">
            <a:xfrm>
              <a:off x="5605463" y="5498795"/>
              <a:ext cx="1195388" cy="863001"/>
            </a:xfrm>
            <a:custGeom>
              <a:avLst/>
              <a:gdLst>
                <a:gd name="T0" fmla="*/ 218 w 251"/>
                <a:gd name="T1" fmla="*/ 86 h 182"/>
                <a:gd name="T2" fmla="*/ 75 w 251"/>
                <a:gd name="T3" fmla="*/ 13 h 182"/>
                <a:gd name="T4" fmla="*/ 9 w 251"/>
                <a:gd name="T5" fmla="*/ 36 h 182"/>
                <a:gd name="T6" fmla="*/ 31 w 251"/>
                <a:gd name="T7" fmla="*/ 96 h 182"/>
                <a:gd name="T8" fmla="*/ 176 w 251"/>
                <a:gd name="T9" fmla="*/ 170 h 182"/>
                <a:gd name="T10" fmla="*/ 240 w 251"/>
                <a:gd name="T11" fmla="*/ 148 h 182"/>
                <a:gd name="T12" fmla="*/ 218 w 251"/>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251" h="182">
                  <a:moveTo>
                    <a:pt x="218" y="86"/>
                  </a:moveTo>
                  <a:cubicBezTo>
                    <a:pt x="75" y="13"/>
                    <a:pt x="75" y="13"/>
                    <a:pt x="75" y="13"/>
                  </a:cubicBezTo>
                  <a:cubicBezTo>
                    <a:pt x="50" y="0"/>
                    <a:pt x="20" y="11"/>
                    <a:pt x="9" y="36"/>
                  </a:cubicBezTo>
                  <a:cubicBezTo>
                    <a:pt x="0" y="59"/>
                    <a:pt x="9" y="85"/>
                    <a:pt x="31" y="96"/>
                  </a:cubicBezTo>
                  <a:cubicBezTo>
                    <a:pt x="176" y="170"/>
                    <a:pt x="176" y="170"/>
                    <a:pt x="176" y="170"/>
                  </a:cubicBezTo>
                  <a:cubicBezTo>
                    <a:pt x="200" y="182"/>
                    <a:pt x="228" y="172"/>
                    <a:pt x="240" y="148"/>
                  </a:cubicBezTo>
                  <a:cubicBezTo>
                    <a:pt x="251" y="125"/>
                    <a:pt x="240" y="98"/>
                    <a:pt x="218" y="8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9" name="Freeform 57">
              <a:extLst>
                <a:ext uri="{FF2B5EF4-FFF2-40B4-BE49-F238E27FC236}">
                  <a16:creationId xmlns:a16="http://schemas.microsoft.com/office/drawing/2014/main" id="{5A5216E7-1DAF-4774-B706-B73A44F03111}"/>
                </a:ext>
              </a:extLst>
            </p:cNvPr>
            <p:cNvSpPr>
              <a:spLocks/>
            </p:cNvSpPr>
            <p:nvPr userDrawn="1"/>
          </p:nvSpPr>
          <p:spPr bwMode="auto">
            <a:xfrm>
              <a:off x="3943350" y="6187292"/>
              <a:ext cx="1319213" cy="672633"/>
            </a:xfrm>
            <a:custGeom>
              <a:avLst/>
              <a:gdLst>
                <a:gd name="T0" fmla="*/ 251 w 277"/>
                <a:gd name="T1" fmla="*/ 102 h 142"/>
                <a:gd name="T2" fmla="*/ 75 w 277"/>
                <a:gd name="T3" fmla="*/ 12 h 142"/>
                <a:gd name="T4" fmla="*/ 11 w 277"/>
                <a:gd name="T5" fmla="*/ 32 h 142"/>
                <a:gd name="T6" fmla="*/ 32 w 277"/>
                <a:gd name="T7" fmla="*/ 95 h 142"/>
                <a:gd name="T8" fmla="*/ 123 w 277"/>
                <a:gd name="T9" fmla="*/ 142 h 142"/>
                <a:gd name="T10" fmla="*/ 277 w 277"/>
                <a:gd name="T11" fmla="*/ 142 h 142"/>
                <a:gd name="T12" fmla="*/ 251 w 277"/>
                <a:gd name="T13" fmla="*/ 102 h 142"/>
              </a:gdLst>
              <a:ahLst/>
              <a:cxnLst>
                <a:cxn ang="0">
                  <a:pos x="T0" y="T1"/>
                </a:cxn>
                <a:cxn ang="0">
                  <a:pos x="T2" y="T3"/>
                </a:cxn>
                <a:cxn ang="0">
                  <a:pos x="T4" y="T5"/>
                </a:cxn>
                <a:cxn ang="0">
                  <a:pos x="T6" y="T7"/>
                </a:cxn>
                <a:cxn ang="0">
                  <a:pos x="T8" y="T9"/>
                </a:cxn>
                <a:cxn ang="0">
                  <a:pos x="T10" y="T11"/>
                </a:cxn>
                <a:cxn ang="0">
                  <a:pos x="T12" y="T13"/>
                </a:cxn>
              </a:cxnLst>
              <a:rect l="0" t="0" r="r" b="b"/>
              <a:pathLst>
                <a:path w="277" h="142">
                  <a:moveTo>
                    <a:pt x="251" y="102"/>
                  </a:moveTo>
                  <a:cubicBezTo>
                    <a:pt x="75" y="12"/>
                    <a:pt x="75" y="12"/>
                    <a:pt x="75" y="12"/>
                  </a:cubicBezTo>
                  <a:cubicBezTo>
                    <a:pt x="51" y="0"/>
                    <a:pt x="23" y="9"/>
                    <a:pt x="11" y="32"/>
                  </a:cubicBezTo>
                  <a:cubicBezTo>
                    <a:pt x="0" y="55"/>
                    <a:pt x="9" y="83"/>
                    <a:pt x="32" y="95"/>
                  </a:cubicBezTo>
                  <a:cubicBezTo>
                    <a:pt x="123" y="142"/>
                    <a:pt x="123" y="142"/>
                    <a:pt x="123" y="142"/>
                  </a:cubicBezTo>
                  <a:cubicBezTo>
                    <a:pt x="277" y="142"/>
                    <a:pt x="277" y="142"/>
                    <a:pt x="277" y="142"/>
                  </a:cubicBezTo>
                  <a:cubicBezTo>
                    <a:pt x="276" y="125"/>
                    <a:pt x="267" y="110"/>
                    <a:pt x="251" y="102"/>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0" name="Fond Photo 1">
              <a:extLst>
                <a:ext uri="{FF2B5EF4-FFF2-40B4-BE49-F238E27FC236}">
                  <a16:creationId xmlns:a16="http://schemas.microsoft.com/office/drawing/2014/main" id="{3731546D-DF05-4BD1-8932-8F93049F08A9}"/>
                </a:ext>
              </a:extLst>
            </p:cNvPr>
            <p:cNvSpPr>
              <a:spLocks/>
            </p:cNvSpPr>
            <p:nvPr userDrawn="1"/>
          </p:nvSpPr>
          <p:spPr bwMode="auto">
            <a:xfrm>
              <a:off x="785813" y="6106386"/>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1" name="Photo 1-Ader_Aimable">
              <a:extLst>
                <a:ext uri="{FF2B5EF4-FFF2-40B4-BE49-F238E27FC236}">
                  <a16:creationId xmlns:a16="http://schemas.microsoft.com/office/drawing/2014/main" id="{24D9BADA-8F9F-484A-BBBE-A97D76A10E28}"/>
                </a:ext>
              </a:extLst>
            </p:cNvPr>
            <p:cNvSpPr>
              <a:spLocks/>
            </p:cNvSpPr>
            <p:nvPr userDrawn="1"/>
          </p:nvSpPr>
          <p:spPr bwMode="auto">
            <a:xfrm>
              <a:off x="785813" y="6104800"/>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2" name="Fond Photo 2">
              <a:extLst>
                <a:ext uri="{FF2B5EF4-FFF2-40B4-BE49-F238E27FC236}">
                  <a16:creationId xmlns:a16="http://schemas.microsoft.com/office/drawing/2014/main" id="{F5584CEA-4646-4C14-91BA-5EB9EC21B2FE}"/>
                </a:ext>
              </a:extLst>
            </p:cNvPr>
            <p:cNvSpPr>
              <a:spLocks/>
            </p:cNvSpPr>
            <p:nvPr userDrawn="1"/>
          </p:nvSpPr>
          <p:spPr bwMode="auto">
            <a:xfrm>
              <a:off x="1557338" y="5479759"/>
              <a:ext cx="509588" cy="507647"/>
            </a:xfrm>
            <a:custGeom>
              <a:avLst/>
              <a:gdLst>
                <a:gd name="T0" fmla="*/ 32 w 107"/>
                <a:gd name="T1" fmla="*/ 95 h 107"/>
                <a:gd name="T2" fmla="*/ 95 w 107"/>
                <a:gd name="T3" fmla="*/ 75 h 107"/>
                <a:gd name="T4" fmla="*/ 75 w 107"/>
                <a:gd name="T5" fmla="*/ 12 h 107"/>
                <a:gd name="T6" fmla="*/ 12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4"/>
                    <a:pt x="75" y="12"/>
                  </a:cubicBezTo>
                  <a:cubicBezTo>
                    <a:pt x="52" y="0"/>
                    <a:pt x="24" y="9"/>
                    <a:pt x="12" y="32"/>
                  </a:cubicBezTo>
                  <a:cubicBezTo>
                    <a:pt x="0" y="55"/>
                    <a:pt x="9" y="83"/>
                    <a:pt x="32" y="9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3" name="Photo 2-Svetlana_Babichava">
              <a:extLst>
                <a:ext uri="{FF2B5EF4-FFF2-40B4-BE49-F238E27FC236}">
                  <a16:creationId xmlns:a16="http://schemas.microsoft.com/office/drawing/2014/main" id="{B344BFD8-EF89-4F27-AA6C-7A5B93A8FD84}"/>
                </a:ext>
              </a:extLst>
            </p:cNvPr>
            <p:cNvSpPr>
              <a:spLocks/>
            </p:cNvSpPr>
            <p:nvPr userDrawn="1"/>
          </p:nvSpPr>
          <p:spPr bwMode="auto">
            <a:xfrm>
              <a:off x="1557338" y="5479759"/>
              <a:ext cx="509588" cy="507647"/>
            </a:xfrm>
            <a:custGeom>
              <a:avLst/>
              <a:gdLst>
                <a:gd name="T0" fmla="*/ 32 w 107"/>
                <a:gd name="T1" fmla="*/ 95 h 107"/>
                <a:gd name="T2" fmla="*/ 95 w 107"/>
                <a:gd name="T3" fmla="*/ 75 h 107"/>
                <a:gd name="T4" fmla="*/ 75 w 107"/>
                <a:gd name="T5" fmla="*/ 12 h 107"/>
                <a:gd name="T6" fmla="*/ 12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4"/>
                    <a:pt x="75" y="12"/>
                  </a:cubicBezTo>
                  <a:cubicBezTo>
                    <a:pt x="52" y="0"/>
                    <a:pt x="24" y="9"/>
                    <a:pt x="12" y="32"/>
                  </a:cubicBezTo>
                  <a:cubicBezTo>
                    <a:pt x="0" y="55"/>
                    <a:pt x="9" y="83"/>
                    <a:pt x="32" y="95"/>
                  </a:cubicBez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3" name="Photo-Frederic_Martine">
              <a:extLst>
                <a:ext uri="{FF2B5EF4-FFF2-40B4-BE49-F238E27FC236}">
                  <a16:creationId xmlns:a16="http://schemas.microsoft.com/office/drawing/2014/main" id="{D6636B0C-2768-46E7-B2AD-693830FD35A5}"/>
                </a:ext>
              </a:extLst>
            </p:cNvPr>
            <p:cNvSpPr>
              <a:spLocks/>
            </p:cNvSpPr>
            <p:nvPr userDrawn="1"/>
          </p:nvSpPr>
          <p:spPr bwMode="auto">
            <a:xfrm>
              <a:off x="2479675" y="5441685"/>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3"/>
                    <a:pt x="74" y="12"/>
                  </a:cubicBezTo>
                  <a:cubicBezTo>
                    <a:pt x="51" y="0"/>
                    <a:pt x="23" y="9"/>
                    <a:pt x="11" y="32"/>
                  </a:cubicBezTo>
                  <a:cubicBezTo>
                    <a:pt x="0" y="55"/>
                    <a:pt x="9" y="83"/>
                    <a:pt x="32" y="95"/>
                  </a:cubicBezTo>
                  <a:close/>
                </a:path>
              </a:pathLst>
            </a:custGeom>
            <a:blipFill>
              <a:blip r:embed="rId4"/>
              <a:stretch>
                <a:fillRect/>
              </a:stretch>
            </a:blipFill>
            <a:ln w="127">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44" name="Fond Photo 3">
              <a:extLst>
                <a:ext uri="{FF2B5EF4-FFF2-40B4-BE49-F238E27FC236}">
                  <a16:creationId xmlns:a16="http://schemas.microsoft.com/office/drawing/2014/main" id="{D0FCF288-3186-4A9F-AE6E-9874FFE26F7C}"/>
                </a:ext>
              </a:extLst>
            </p:cNvPr>
            <p:cNvSpPr>
              <a:spLocks/>
            </p:cNvSpPr>
            <p:nvPr userDrawn="1"/>
          </p:nvSpPr>
          <p:spPr bwMode="auto">
            <a:xfrm>
              <a:off x="2133600" y="6280890"/>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2"/>
                  </a:cubicBezTo>
                  <a:cubicBezTo>
                    <a:pt x="0" y="55"/>
                    <a:pt x="9" y="84"/>
                    <a:pt x="32" y="95"/>
                  </a:cubicBezTo>
                  <a:cubicBezTo>
                    <a:pt x="55" y="107"/>
                    <a:pt x="83" y="98"/>
                    <a:pt x="95" y="75"/>
                  </a:cubicBezTo>
                  <a:cubicBezTo>
                    <a:pt x="107" y="52"/>
                    <a:pt x="98" y="24"/>
                    <a:pt x="75"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5" name="Photo 3-Yolla_Fadllalah">
              <a:extLst>
                <a:ext uri="{FF2B5EF4-FFF2-40B4-BE49-F238E27FC236}">
                  <a16:creationId xmlns:a16="http://schemas.microsoft.com/office/drawing/2014/main" id="{35BC4AC6-1BEB-43AC-92CB-747C949F5D2A}"/>
                </a:ext>
              </a:extLst>
            </p:cNvPr>
            <p:cNvSpPr>
              <a:spLocks/>
            </p:cNvSpPr>
            <p:nvPr userDrawn="1"/>
          </p:nvSpPr>
          <p:spPr bwMode="auto">
            <a:xfrm>
              <a:off x="2133600" y="6282476"/>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2"/>
                  </a:cubicBezTo>
                  <a:cubicBezTo>
                    <a:pt x="0" y="55"/>
                    <a:pt x="9" y="84"/>
                    <a:pt x="32" y="95"/>
                  </a:cubicBezTo>
                  <a:cubicBezTo>
                    <a:pt x="55" y="107"/>
                    <a:pt x="83" y="98"/>
                    <a:pt x="95" y="75"/>
                  </a:cubicBezTo>
                  <a:cubicBezTo>
                    <a:pt x="107" y="52"/>
                    <a:pt x="98" y="24"/>
                    <a:pt x="75" y="12"/>
                  </a:cubicBez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6" name="Fond Photo 4">
              <a:extLst>
                <a:ext uri="{FF2B5EF4-FFF2-40B4-BE49-F238E27FC236}">
                  <a16:creationId xmlns:a16="http://schemas.microsoft.com/office/drawing/2014/main" id="{F68468F3-E4C3-4DCA-99BE-6DDE2EA9752E}"/>
                </a:ext>
              </a:extLst>
            </p:cNvPr>
            <p:cNvSpPr>
              <a:spLocks/>
            </p:cNvSpPr>
            <p:nvPr userDrawn="1"/>
          </p:nvSpPr>
          <p:spPr bwMode="auto">
            <a:xfrm>
              <a:off x="3516313" y="5966783"/>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3"/>
                  </a:cubicBezTo>
                  <a:cubicBezTo>
                    <a:pt x="0" y="56"/>
                    <a:pt x="9" y="84"/>
                    <a:pt x="32" y="96"/>
                  </a:cubicBezTo>
                  <a:cubicBezTo>
                    <a:pt x="55" y="107"/>
                    <a:pt x="83" y="98"/>
                    <a:pt x="95" y="75"/>
                  </a:cubicBezTo>
                  <a:cubicBezTo>
                    <a:pt x="107" y="52"/>
                    <a:pt x="98" y="24"/>
                    <a:pt x="75"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7" name="Photo 4-Gino_Pacitto">
              <a:extLst>
                <a:ext uri="{FF2B5EF4-FFF2-40B4-BE49-F238E27FC236}">
                  <a16:creationId xmlns:a16="http://schemas.microsoft.com/office/drawing/2014/main" id="{B94AAEA9-83D2-4EB1-BA09-8B2355E3E6D8}"/>
                </a:ext>
              </a:extLst>
            </p:cNvPr>
            <p:cNvSpPr>
              <a:spLocks/>
            </p:cNvSpPr>
            <p:nvPr userDrawn="1"/>
          </p:nvSpPr>
          <p:spPr bwMode="auto">
            <a:xfrm>
              <a:off x="3516313" y="5968369"/>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3"/>
                  </a:cubicBezTo>
                  <a:cubicBezTo>
                    <a:pt x="0" y="56"/>
                    <a:pt x="9" y="84"/>
                    <a:pt x="32" y="96"/>
                  </a:cubicBezTo>
                  <a:cubicBezTo>
                    <a:pt x="55" y="107"/>
                    <a:pt x="83" y="98"/>
                    <a:pt x="95" y="75"/>
                  </a:cubicBezTo>
                  <a:cubicBezTo>
                    <a:pt x="107" y="52"/>
                    <a:pt x="98" y="24"/>
                    <a:pt x="75" y="12"/>
                  </a:cubicBezTo>
                  <a:close/>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8" name="Fond Photo 5">
              <a:extLst>
                <a:ext uri="{FF2B5EF4-FFF2-40B4-BE49-F238E27FC236}">
                  <a16:creationId xmlns:a16="http://schemas.microsoft.com/office/drawing/2014/main" id="{D21988A9-3220-4ABB-B672-52BD1CB29321}"/>
                </a:ext>
              </a:extLst>
            </p:cNvPr>
            <p:cNvSpPr>
              <a:spLocks/>
            </p:cNvSpPr>
            <p:nvPr userDrawn="1"/>
          </p:nvSpPr>
          <p:spPr bwMode="auto">
            <a:xfrm>
              <a:off x="3757613" y="6590237"/>
              <a:ext cx="457200" cy="269688"/>
            </a:xfrm>
            <a:custGeom>
              <a:avLst/>
              <a:gdLst>
                <a:gd name="T0" fmla="*/ 69 w 96"/>
                <a:gd name="T1" fmla="*/ 11 h 57"/>
                <a:gd name="T2" fmla="*/ 6 w 96"/>
                <a:gd name="T3" fmla="*/ 32 h 57"/>
                <a:gd name="T4" fmla="*/ 1 w 96"/>
                <a:gd name="T5" fmla="*/ 57 h 57"/>
                <a:gd name="T6" fmla="*/ 94 w 96"/>
                <a:gd name="T7" fmla="*/ 57 h 57"/>
                <a:gd name="T8" fmla="*/ 69 w 96"/>
                <a:gd name="T9" fmla="*/ 11 h 57"/>
              </a:gdLst>
              <a:ahLst/>
              <a:cxnLst>
                <a:cxn ang="0">
                  <a:pos x="T0" y="T1"/>
                </a:cxn>
                <a:cxn ang="0">
                  <a:pos x="T2" y="T3"/>
                </a:cxn>
                <a:cxn ang="0">
                  <a:pos x="T4" y="T5"/>
                </a:cxn>
                <a:cxn ang="0">
                  <a:pos x="T6" y="T7"/>
                </a:cxn>
                <a:cxn ang="0">
                  <a:pos x="T8" y="T9"/>
                </a:cxn>
              </a:cxnLst>
              <a:rect l="0" t="0" r="r" b="b"/>
              <a:pathLst>
                <a:path w="96" h="57">
                  <a:moveTo>
                    <a:pt x="69" y="11"/>
                  </a:moveTo>
                  <a:cubicBezTo>
                    <a:pt x="46" y="0"/>
                    <a:pt x="18" y="9"/>
                    <a:pt x="6" y="32"/>
                  </a:cubicBezTo>
                  <a:cubicBezTo>
                    <a:pt x="2" y="40"/>
                    <a:pt x="0" y="48"/>
                    <a:pt x="1" y="57"/>
                  </a:cubicBezTo>
                  <a:cubicBezTo>
                    <a:pt x="94" y="57"/>
                    <a:pt x="94" y="57"/>
                    <a:pt x="94" y="57"/>
                  </a:cubicBezTo>
                  <a:cubicBezTo>
                    <a:pt x="96" y="38"/>
                    <a:pt x="86" y="20"/>
                    <a:pt x="69"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0" name="Fond Photo 6">
              <a:extLst>
                <a:ext uri="{FF2B5EF4-FFF2-40B4-BE49-F238E27FC236}">
                  <a16:creationId xmlns:a16="http://schemas.microsoft.com/office/drawing/2014/main" id="{0DA5D9EE-528B-416B-BBE1-27E836D61761}"/>
                </a:ext>
              </a:extLst>
            </p:cNvPr>
            <p:cNvSpPr>
              <a:spLocks/>
            </p:cNvSpPr>
            <p:nvPr userDrawn="1"/>
          </p:nvSpPr>
          <p:spPr bwMode="auto">
            <a:xfrm>
              <a:off x="5105400" y="6266612"/>
              <a:ext cx="509588" cy="507647"/>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4"/>
                    <a:pt x="32" y="95"/>
                  </a:cubicBezTo>
                  <a:cubicBezTo>
                    <a:pt x="55" y="107"/>
                    <a:pt x="83" y="98"/>
                    <a:pt x="95" y="75"/>
                  </a:cubicBezTo>
                  <a:cubicBezTo>
                    <a:pt x="107" y="52"/>
                    <a:pt x="98" y="24"/>
                    <a:pt x="74"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1" name="Photo 6-Jesse_Rubin">
              <a:extLst>
                <a:ext uri="{FF2B5EF4-FFF2-40B4-BE49-F238E27FC236}">
                  <a16:creationId xmlns:a16="http://schemas.microsoft.com/office/drawing/2014/main" id="{30ACBF46-FE67-4DAC-BCC0-AE001343E233}"/>
                </a:ext>
              </a:extLst>
            </p:cNvPr>
            <p:cNvSpPr>
              <a:spLocks/>
            </p:cNvSpPr>
            <p:nvPr userDrawn="1"/>
          </p:nvSpPr>
          <p:spPr bwMode="auto">
            <a:xfrm>
              <a:off x="5105400" y="6266612"/>
              <a:ext cx="509588" cy="507647"/>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4"/>
                    <a:pt x="32" y="95"/>
                  </a:cubicBezTo>
                  <a:cubicBezTo>
                    <a:pt x="55" y="107"/>
                    <a:pt x="83" y="98"/>
                    <a:pt x="95" y="75"/>
                  </a:cubicBezTo>
                  <a:cubicBezTo>
                    <a:pt x="107" y="52"/>
                    <a:pt x="98" y="24"/>
                    <a:pt x="74" y="12"/>
                  </a:cubicBez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2" name="Fond Photo 7">
              <a:extLst>
                <a:ext uri="{FF2B5EF4-FFF2-40B4-BE49-F238E27FC236}">
                  <a16:creationId xmlns:a16="http://schemas.microsoft.com/office/drawing/2014/main" id="{7052120F-D1E2-48C5-A1A6-BDBA8140A765}"/>
                </a:ext>
              </a:extLst>
            </p:cNvPr>
            <p:cNvSpPr>
              <a:spLocks/>
            </p:cNvSpPr>
            <p:nvPr userDrawn="1"/>
          </p:nvSpPr>
          <p:spPr bwMode="auto">
            <a:xfrm>
              <a:off x="5915025" y="6173015"/>
              <a:ext cx="509588" cy="506061"/>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3"/>
                    <a:pt x="32" y="95"/>
                  </a:cubicBezTo>
                  <a:cubicBezTo>
                    <a:pt x="55" y="107"/>
                    <a:pt x="83" y="98"/>
                    <a:pt x="95" y="75"/>
                  </a:cubicBezTo>
                  <a:cubicBezTo>
                    <a:pt x="107" y="52"/>
                    <a:pt x="98" y="23"/>
                    <a:pt x="74"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3" name="Photo 7-Pui_Yee_Kwan">
              <a:extLst>
                <a:ext uri="{FF2B5EF4-FFF2-40B4-BE49-F238E27FC236}">
                  <a16:creationId xmlns:a16="http://schemas.microsoft.com/office/drawing/2014/main" id="{65FE5A02-A0B1-4538-B11B-36C752899436}"/>
                </a:ext>
              </a:extLst>
            </p:cNvPr>
            <p:cNvSpPr>
              <a:spLocks/>
            </p:cNvSpPr>
            <p:nvPr userDrawn="1"/>
          </p:nvSpPr>
          <p:spPr bwMode="auto">
            <a:xfrm>
              <a:off x="5915025" y="6173015"/>
              <a:ext cx="509588" cy="506061"/>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3"/>
                    <a:pt x="32" y="95"/>
                  </a:cubicBezTo>
                  <a:cubicBezTo>
                    <a:pt x="55" y="107"/>
                    <a:pt x="83" y="98"/>
                    <a:pt x="95" y="75"/>
                  </a:cubicBezTo>
                  <a:cubicBezTo>
                    <a:pt x="107" y="52"/>
                    <a:pt x="98" y="23"/>
                    <a:pt x="74" y="12"/>
                  </a:cubicBezTo>
                  <a:close/>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4" name="Fond Photo 8">
              <a:extLst>
                <a:ext uri="{FF2B5EF4-FFF2-40B4-BE49-F238E27FC236}">
                  <a16:creationId xmlns:a16="http://schemas.microsoft.com/office/drawing/2014/main" id="{ABA739AD-09F0-4707-A765-AAE7D4DC3EC1}"/>
                </a:ext>
              </a:extLst>
            </p:cNvPr>
            <p:cNvSpPr>
              <a:spLocks/>
            </p:cNvSpPr>
            <p:nvPr userDrawn="1"/>
          </p:nvSpPr>
          <p:spPr bwMode="auto">
            <a:xfrm>
              <a:off x="7372350" y="6404629"/>
              <a:ext cx="509588" cy="455296"/>
            </a:xfrm>
            <a:custGeom>
              <a:avLst/>
              <a:gdLst>
                <a:gd name="T0" fmla="*/ 95 w 107"/>
                <a:gd name="T1" fmla="*/ 75 h 96"/>
                <a:gd name="T2" fmla="*/ 75 w 107"/>
                <a:gd name="T3" fmla="*/ 12 h 96"/>
                <a:gd name="T4" fmla="*/ 12 w 107"/>
                <a:gd name="T5" fmla="*/ 32 h 96"/>
                <a:gd name="T6" fmla="*/ 32 w 107"/>
                <a:gd name="T7" fmla="*/ 95 h 96"/>
                <a:gd name="T8" fmla="*/ 33 w 107"/>
                <a:gd name="T9" fmla="*/ 96 h 96"/>
                <a:gd name="T10" fmla="*/ 74 w 107"/>
                <a:gd name="T11" fmla="*/ 96 h 96"/>
                <a:gd name="T12" fmla="*/ 95 w 107"/>
                <a:gd name="T13" fmla="*/ 75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95" y="75"/>
                  </a:moveTo>
                  <a:cubicBezTo>
                    <a:pt x="107" y="52"/>
                    <a:pt x="98" y="24"/>
                    <a:pt x="75" y="12"/>
                  </a:cubicBezTo>
                  <a:cubicBezTo>
                    <a:pt x="52" y="0"/>
                    <a:pt x="24" y="9"/>
                    <a:pt x="12" y="32"/>
                  </a:cubicBezTo>
                  <a:cubicBezTo>
                    <a:pt x="0" y="55"/>
                    <a:pt x="9" y="84"/>
                    <a:pt x="32" y="95"/>
                  </a:cubicBezTo>
                  <a:cubicBezTo>
                    <a:pt x="33" y="96"/>
                    <a:pt x="33" y="96"/>
                    <a:pt x="33" y="96"/>
                  </a:cubicBezTo>
                  <a:cubicBezTo>
                    <a:pt x="74" y="96"/>
                    <a:pt x="74" y="96"/>
                    <a:pt x="74" y="96"/>
                  </a:cubicBezTo>
                  <a:cubicBezTo>
                    <a:pt x="83" y="92"/>
                    <a:pt x="91" y="84"/>
                    <a:pt x="95" y="7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5" name="Photo 8-Geoffrey_Mo">
              <a:extLst>
                <a:ext uri="{FF2B5EF4-FFF2-40B4-BE49-F238E27FC236}">
                  <a16:creationId xmlns:a16="http://schemas.microsoft.com/office/drawing/2014/main" id="{1A8141BF-4C48-4D12-B293-7E336828B2D5}"/>
                </a:ext>
              </a:extLst>
            </p:cNvPr>
            <p:cNvSpPr>
              <a:spLocks/>
            </p:cNvSpPr>
            <p:nvPr userDrawn="1"/>
          </p:nvSpPr>
          <p:spPr bwMode="auto">
            <a:xfrm>
              <a:off x="7372350" y="6404629"/>
              <a:ext cx="509588" cy="455296"/>
            </a:xfrm>
            <a:custGeom>
              <a:avLst/>
              <a:gdLst>
                <a:gd name="T0" fmla="*/ 95 w 107"/>
                <a:gd name="T1" fmla="*/ 75 h 96"/>
                <a:gd name="T2" fmla="*/ 75 w 107"/>
                <a:gd name="T3" fmla="*/ 12 h 96"/>
                <a:gd name="T4" fmla="*/ 12 w 107"/>
                <a:gd name="T5" fmla="*/ 32 h 96"/>
                <a:gd name="T6" fmla="*/ 32 w 107"/>
                <a:gd name="T7" fmla="*/ 95 h 96"/>
                <a:gd name="T8" fmla="*/ 33 w 107"/>
                <a:gd name="T9" fmla="*/ 96 h 96"/>
                <a:gd name="T10" fmla="*/ 74 w 107"/>
                <a:gd name="T11" fmla="*/ 96 h 96"/>
                <a:gd name="T12" fmla="*/ 95 w 107"/>
                <a:gd name="T13" fmla="*/ 75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95" y="75"/>
                  </a:moveTo>
                  <a:cubicBezTo>
                    <a:pt x="107" y="52"/>
                    <a:pt x="98" y="24"/>
                    <a:pt x="75" y="12"/>
                  </a:cubicBezTo>
                  <a:cubicBezTo>
                    <a:pt x="52" y="0"/>
                    <a:pt x="24" y="9"/>
                    <a:pt x="12" y="32"/>
                  </a:cubicBezTo>
                  <a:cubicBezTo>
                    <a:pt x="0" y="55"/>
                    <a:pt x="9" y="84"/>
                    <a:pt x="32" y="95"/>
                  </a:cubicBezTo>
                  <a:cubicBezTo>
                    <a:pt x="33" y="96"/>
                    <a:pt x="33" y="96"/>
                    <a:pt x="33" y="96"/>
                  </a:cubicBezTo>
                  <a:cubicBezTo>
                    <a:pt x="74" y="96"/>
                    <a:pt x="74" y="96"/>
                    <a:pt x="74" y="96"/>
                  </a:cubicBezTo>
                  <a:cubicBezTo>
                    <a:pt x="83" y="92"/>
                    <a:pt x="91" y="84"/>
                    <a:pt x="95" y="75"/>
                  </a:cubicBezTo>
                  <a:close/>
                </a:path>
              </a:pathLst>
            </a:custGeom>
            <a:blipFill dpi="0" rotWithShape="1">
              <a:blip r:embed="rId9"/>
              <a:srcRect/>
              <a:stretch>
                <a:fillRect l="2000" t="-3000" r="-4000" b="-5000"/>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6" name="Fond Photo 9">
              <a:extLst>
                <a:ext uri="{FF2B5EF4-FFF2-40B4-BE49-F238E27FC236}">
                  <a16:creationId xmlns:a16="http://schemas.microsoft.com/office/drawing/2014/main" id="{573EAF7C-8F3B-48EE-A8A4-3B2E9803392D}"/>
                </a:ext>
              </a:extLst>
            </p:cNvPr>
            <p:cNvSpPr>
              <a:spLocks/>
            </p:cNvSpPr>
            <p:nvPr userDrawn="1"/>
          </p:nvSpPr>
          <p:spPr bwMode="auto">
            <a:xfrm>
              <a:off x="8720138" y="607307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5" y="107"/>
                    <a:pt x="83" y="98"/>
                    <a:pt x="95" y="75"/>
                  </a:cubicBezTo>
                  <a:cubicBezTo>
                    <a:pt x="107" y="52"/>
                    <a:pt x="98" y="24"/>
                    <a:pt x="75" y="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7" name="Photo 9-Lana_Poirier">
              <a:extLst>
                <a:ext uri="{FF2B5EF4-FFF2-40B4-BE49-F238E27FC236}">
                  <a16:creationId xmlns:a16="http://schemas.microsoft.com/office/drawing/2014/main" id="{4E4E5FC2-954D-41DB-BB62-851E6C0D8967}"/>
                </a:ext>
              </a:extLst>
            </p:cNvPr>
            <p:cNvSpPr>
              <a:spLocks/>
            </p:cNvSpPr>
            <p:nvPr userDrawn="1"/>
          </p:nvSpPr>
          <p:spPr bwMode="auto">
            <a:xfrm>
              <a:off x="8720138" y="607307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5" y="107"/>
                    <a:pt x="83" y="98"/>
                    <a:pt x="95" y="75"/>
                  </a:cubicBezTo>
                  <a:cubicBezTo>
                    <a:pt x="107" y="52"/>
                    <a:pt x="98" y="24"/>
                    <a:pt x="75" y="12"/>
                  </a:cubicBezTo>
                  <a:close/>
                </a:path>
              </a:pathLst>
            </a:cu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8" name="Fond Photo 10">
              <a:extLst>
                <a:ext uri="{FF2B5EF4-FFF2-40B4-BE49-F238E27FC236}">
                  <a16:creationId xmlns:a16="http://schemas.microsoft.com/office/drawing/2014/main" id="{6ABAC255-C5A5-49E1-B7B8-099E66798899}"/>
                </a:ext>
              </a:extLst>
            </p:cNvPr>
            <p:cNvSpPr>
              <a:spLocks/>
            </p:cNvSpPr>
            <p:nvPr userDrawn="1"/>
          </p:nvSpPr>
          <p:spPr bwMode="auto">
            <a:xfrm>
              <a:off x="9348788" y="5375056"/>
              <a:ext cx="509588" cy="507647"/>
            </a:xfrm>
            <a:custGeom>
              <a:avLst/>
              <a:gdLst>
                <a:gd name="T0" fmla="*/ 32 w 107"/>
                <a:gd name="T1" fmla="*/ 96 h 107"/>
                <a:gd name="T2" fmla="*/ 95 w 107"/>
                <a:gd name="T3" fmla="*/ 75 h 107"/>
                <a:gd name="T4" fmla="*/ 75 w 107"/>
                <a:gd name="T5" fmla="*/ 12 h 107"/>
                <a:gd name="T6" fmla="*/ 12 w 107"/>
                <a:gd name="T7" fmla="*/ 33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4" y="98"/>
                    <a:pt x="95" y="75"/>
                  </a:cubicBezTo>
                  <a:cubicBezTo>
                    <a:pt x="107" y="52"/>
                    <a:pt x="98" y="24"/>
                    <a:pt x="75" y="12"/>
                  </a:cubicBezTo>
                  <a:cubicBezTo>
                    <a:pt x="52" y="0"/>
                    <a:pt x="24" y="10"/>
                    <a:pt x="12" y="33"/>
                  </a:cubicBezTo>
                  <a:cubicBezTo>
                    <a:pt x="0" y="56"/>
                    <a:pt x="9" y="84"/>
                    <a:pt x="32" y="9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9" name="Photo 10-Doug_Paul">
              <a:extLst>
                <a:ext uri="{FF2B5EF4-FFF2-40B4-BE49-F238E27FC236}">
                  <a16:creationId xmlns:a16="http://schemas.microsoft.com/office/drawing/2014/main" id="{2CDB5CAC-C6F9-416C-9C5F-497B1A207154}"/>
                </a:ext>
              </a:extLst>
            </p:cNvPr>
            <p:cNvSpPr>
              <a:spLocks/>
            </p:cNvSpPr>
            <p:nvPr userDrawn="1"/>
          </p:nvSpPr>
          <p:spPr bwMode="auto">
            <a:xfrm>
              <a:off x="9348788" y="5373470"/>
              <a:ext cx="509588" cy="507647"/>
            </a:xfrm>
            <a:custGeom>
              <a:avLst/>
              <a:gdLst>
                <a:gd name="T0" fmla="*/ 32 w 107"/>
                <a:gd name="T1" fmla="*/ 96 h 107"/>
                <a:gd name="T2" fmla="*/ 95 w 107"/>
                <a:gd name="T3" fmla="*/ 75 h 107"/>
                <a:gd name="T4" fmla="*/ 75 w 107"/>
                <a:gd name="T5" fmla="*/ 12 h 107"/>
                <a:gd name="T6" fmla="*/ 12 w 107"/>
                <a:gd name="T7" fmla="*/ 33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4" y="98"/>
                    <a:pt x="95" y="75"/>
                  </a:cubicBezTo>
                  <a:cubicBezTo>
                    <a:pt x="107" y="52"/>
                    <a:pt x="98" y="24"/>
                    <a:pt x="75" y="12"/>
                  </a:cubicBezTo>
                  <a:cubicBezTo>
                    <a:pt x="52" y="0"/>
                    <a:pt x="24" y="10"/>
                    <a:pt x="12" y="33"/>
                  </a:cubicBezTo>
                  <a:cubicBezTo>
                    <a:pt x="0" y="56"/>
                    <a:pt x="9" y="84"/>
                    <a:pt x="32" y="96"/>
                  </a:cubicBezTo>
                  <a:close/>
                </a:path>
              </a:pathLst>
            </a:custGeom>
            <a:blipFill>
              <a:blip r:embed="rId11"/>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0" name="Fond Photo 11">
              <a:extLst>
                <a:ext uri="{FF2B5EF4-FFF2-40B4-BE49-F238E27FC236}">
                  <a16:creationId xmlns:a16="http://schemas.microsoft.com/office/drawing/2014/main" id="{27839F7E-096E-48DD-8252-8729228CDF17}"/>
                </a:ext>
              </a:extLst>
            </p:cNvPr>
            <p:cNvSpPr>
              <a:spLocks/>
            </p:cNvSpPr>
            <p:nvPr userDrawn="1"/>
          </p:nvSpPr>
          <p:spPr bwMode="auto">
            <a:xfrm>
              <a:off x="10067925" y="6252335"/>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5" y="75"/>
                  </a:cubicBezTo>
                  <a:cubicBezTo>
                    <a:pt x="107" y="52"/>
                    <a:pt x="98" y="24"/>
                    <a:pt x="75"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1" name="Photo 11-Isseu_Dia">
              <a:extLst>
                <a:ext uri="{FF2B5EF4-FFF2-40B4-BE49-F238E27FC236}">
                  <a16:creationId xmlns:a16="http://schemas.microsoft.com/office/drawing/2014/main" id="{8CD441D0-E681-4D4D-B2A4-8B855CFB40D1}"/>
                </a:ext>
              </a:extLst>
            </p:cNvPr>
            <p:cNvSpPr>
              <a:spLocks/>
            </p:cNvSpPr>
            <p:nvPr userDrawn="1"/>
          </p:nvSpPr>
          <p:spPr bwMode="auto">
            <a:xfrm>
              <a:off x="10067925" y="6250748"/>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5" y="75"/>
                  </a:cubicBezTo>
                  <a:cubicBezTo>
                    <a:pt x="107" y="52"/>
                    <a:pt x="98" y="24"/>
                    <a:pt x="75" y="12"/>
                  </a:cubicBezTo>
                  <a:close/>
                </a:path>
              </a:pathLst>
            </a:custGeom>
            <a:blipFill>
              <a:blip r:embed="rId1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2" name="Fond Photo 12">
              <a:extLst>
                <a:ext uri="{FF2B5EF4-FFF2-40B4-BE49-F238E27FC236}">
                  <a16:creationId xmlns:a16="http://schemas.microsoft.com/office/drawing/2014/main" id="{C1BEF490-FE3B-4FEA-8056-F382502A1CD5}"/>
                </a:ext>
              </a:extLst>
            </p:cNvPr>
            <p:cNvSpPr>
              <a:spLocks/>
            </p:cNvSpPr>
            <p:nvPr userDrawn="1"/>
          </p:nvSpPr>
          <p:spPr bwMode="auto">
            <a:xfrm>
              <a:off x="11358563" y="5892222"/>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8"/>
                    <a:pt x="95" y="74"/>
                  </a:cubicBezTo>
                  <a:cubicBezTo>
                    <a:pt x="107" y="51"/>
                    <a:pt x="98" y="23"/>
                    <a:pt x="75"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3" name="Photo 12-Amine_Karmouni">
              <a:extLst>
                <a:ext uri="{FF2B5EF4-FFF2-40B4-BE49-F238E27FC236}">
                  <a16:creationId xmlns:a16="http://schemas.microsoft.com/office/drawing/2014/main" id="{BD4B3FB9-6210-49B7-82EE-7A5AFDE62D1D}"/>
                </a:ext>
              </a:extLst>
            </p:cNvPr>
            <p:cNvSpPr>
              <a:spLocks/>
            </p:cNvSpPr>
            <p:nvPr userDrawn="1"/>
          </p:nvSpPr>
          <p:spPr bwMode="auto">
            <a:xfrm>
              <a:off x="11358563" y="5892222"/>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8"/>
                    <a:pt x="95" y="74"/>
                  </a:cubicBezTo>
                  <a:cubicBezTo>
                    <a:pt x="107" y="51"/>
                    <a:pt x="98" y="23"/>
                    <a:pt x="75" y="11"/>
                  </a:cubicBezTo>
                  <a:close/>
                </a:path>
              </a:pathLst>
            </a:custGeom>
            <a:blipFill>
              <a:blip r:embed="rId1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8" name="Photo-Amy_William">
              <a:extLst>
                <a:ext uri="{FF2B5EF4-FFF2-40B4-BE49-F238E27FC236}">
                  <a16:creationId xmlns:a16="http://schemas.microsoft.com/office/drawing/2014/main" id="{A655C4AA-D636-493B-A818-B56D969FABF6}"/>
                </a:ext>
              </a:extLst>
            </p:cNvPr>
            <p:cNvSpPr>
              <a:spLocks/>
            </p:cNvSpPr>
            <p:nvPr userDrawn="1"/>
          </p:nvSpPr>
          <p:spPr bwMode="auto">
            <a:xfrm>
              <a:off x="10652125" y="5532110"/>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7" y="23"/>
                    <a:pt x="74" y="12"/>
                  </a:cubicBezTo>
                  <a:cubicBezTo>
                    <a:pt x="51" y="0"/>
                    <a:pt x="23" y="9"/>
                    <a:pt x="11" y="32"/>
                  </a:cubicBezTo>
                  <a:cubicBezTo>
                    <a:pt x="0" y="55"/>
                    <a:pt x="9" y="83"/>
                    <a:pt x="32" y="95"/>
                  </a:cubicBezTo>
                  <a:close/>
                </a:path>
              </a:pathLst>
            </a:custGeom>
            <a:blipFill dpi="0" rotWithShape="1">
              <a:blip r:embed="rId14"/>
              <a:srcRect/>
              <a:stretch>
                <a:fillRect/>
              </a:stretch>
            </a:blipFill>
            <a:ln w="127">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64" name="Fond Photo 13">
              <a:extLst>
                <a:ext uri="{FF2B5EF4-FFF2-40B4-BE49-F238E27FC236}">
                  <a16:creationId xmlns:a16="http://schemas.microsoft.com/office/drawing/2014/main" id="{159A914B-5B85-4A07-921C-5752B250C246}"/>
                </a:ext>
              </a:extLst>
            </p:cNvPr>
            <p:cNvSpPr>
              <a:spLocks/>
            </p:cNvSpPr>
            <p:nvPr userDrawn="1"/>
          </p:nvSpPr>
          <p:spPr bwMode="auto">
            <a:xfrm>
              <a:off x="11596688" y="6509331"/>
              <a:ext cx="481013" cy="350594"/>
            </a:xfrm>
            <a:custGeom>
              <a:avLst/>
              <a:gdLst>
                <a:gd name="T0" fmla="*/ 70 w 101"/>
                <a:gd name="T1" fmla="*/ 12 h 74"/>
                <a:gd name="T2" fmla="*/ 6 w 101"/>
                <a:gd name="T3" fmla="*/ 32 h 74"/>
                <a:gd name="T4" fmla="*/ 6 w 101"/>
                <a:gd name="T5" fmla="*/ 74 h 74"/>
                <a:gd name="T6" fmla="*/ 90 w 101"/>
                <a:gd name="T7" fmla="*/ 74 h 74"/>
                <a:gd name="T8" fmla="*/ 70 w 101"/>
                <a:gd name="T9" fmla="*/ 12 h 74"/>
              </a:gdLst>
              <a:ahLst/>
              <a:cxnLst>
                <a:cxn ang="0">
                  <a:pos x="T0" y="T1"/>
                </a:cxn>
                <a:cxn ang="0">
                  <a:pos x="T2" y="T3"/>
                </a:cxn>
                <a:cxn ang="0">
                  <a:pos x="T4" y="T5"/>
                </a:cxn>
                <a:cxn ang="0">
                  <a:pos x="T6" y="T7"/>
                </a:cxn>
                <a:cxn ang="0">
                  <a:pos x="T8" y="T9"/>
                </a:cxn>
              </a:cxnLst>
              <a:rect l="0" t="0" r="r" b="b"/>
              <a:pathLst>
                <a:path w="101" h="74">
                  <a:moveTo>
                    <a:pt x="70" y="12"/>
                  </a:moveTo>
                  <a:cubicBezTo>
                    <a:pt x="47" y="0"/>
                    <a:pt x="18" y="9"/>
                    <a:pt x="6" y="32"/>
                  </a:cubicBezTo>
                  <a:cubicBezTo>
                    <a:pt x="0" y="46"/>
                    <a:pt x="0" y="61"/>
                    <a:pt x="6" y="74"/>
                  </a:cubicBezTo>
                  <a:cubicBezTo>
                    <a:pt x="90" y="74"/>
                    <a:pt x="90" y="74"/>
                    <a:pt x="90" y="74"/>
                  </a:cubicBezTo>
                  <a:cubicBezTo>
                    <a:pt x="101" y="51"/>
                    <a:pt x="92" y="23"/>
                    <a:pt x="70" y="1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
        <p:nvSpPr>
          <p:cNvPr id="2" name="Titre 1">
            <a:extLst>
              <a:ext uri="{FF2B5EF4-FFF2-40B4-BE49-F238E27FC236}">
                <a16:creationId xmlns:a16="http://schemas.microsoft.com/office/drawing/2014/main" id="{6F1C8E28-8A19-4C41-80B0-CEF82E18554B}"/>
              </a:ext>
            </a:extLst>
          </p:cNvPr>
          <p:cNvSpPr>
            <a:spLocks noGrp="1"/>
          </p:cNvSpPr>
          <p:nvPr userDrawn="1">
            <p:ph type="ctrTitle"/>
          </p:nvPr>
        </p:nvSpPr>
        <p:spPr>
          <a:xfrm>
            <a:off x="341024" y="1580660"/>
            <a:ext cx="11509952" cy="2856476"/>
          </a:xfrm>
        </p:spPr>
        <p:txBody>
          <a:bodyPr lIns="0" tIns="0" rIns="0" bIns="0" anchor="b">
            <a:normAutofit/>
          </a:bodyPr>
          <a:lstStyle>
            <a:lvl1pPr algn="ctr">
              <a:defRPr sz="6000" spc="-150" baseline="0">
                <a:solidFill>
                  <a:schemeClr val="bg1"/>
                </a:solidFill>
              </a:defRPr>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userDrawn="1">
            <p:ph type="subTitle" idx="1"/>
          </p:nvPr>
        </p:nvSpPr>
        <p:spPr>
          <a:xfrm>
            <a:off x="341024" y="4462272"/>
            <a:ext cx="11509952" cy="909873"/>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108" name="English Signature">
            <a:extLst>
              <a:ext uri="{FF2B5EF4-FFF2-40B4-BE49-F238E27FC236}">
                <a16:creationId xmlns:a16="http://schemas.microsoft.com/office/drawing/2014/main" id="{6AD73A6D-4F79-4B84-80D1-171A33B28206}"/>
              </a:ext>
            </a:extLst>
          </p:cNvPr>
          <p:cNvGrpSpPr>
            <a:grpSpLocks noChangeAspect="1"/>
          </p:cNvGrpSpPr>
          <p:nvPr userDrawn="1"/>
        </p:nvGrpSpPr>
        <p:grpSpPr bwMode="auto">
          <a:xfrm>
            <a:off x="9279714" y="459780"/>
            <a:ext cx="2576024" cy="996546"/>
            <a:chOff x="6" y="600"/>
            <a:chExt cx="7455" cy="2884"/>
          </a:xfrm>
        </p:grpSpPr>
        <p:sp>
          <p:nvSpPr>
            <p:cNvPr id="109" name="AutoShape 3">
              <a:extLst>
                <a:ext uri="{FF2B5EF4-FFF2-40B4-BE49-F238E27FC236}">
                  <a16:creationId xmlns:a16="http://schemas.microsoft.com/office/drawing/2014/main" id="{2D977539-EB50-4524-991B-E6582F7596D7}"/>
                </a:ext>
              </a:extLst>
            </p:cNvPr>
            <p:cNvSpPr>
              <a:spLocks noChangeAspect="1" noChangeArrowheads="1" noTextEdit="1"/>
            </p:cNvSpPr>
            <p:nvPr/>
          </p:nvSpPr>
          <p:spPr bwMode="auto">
            <a:xfrm>
              <a:off x="6" y="600"/>
              <a:ext cx="7455"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0" name="Oval 8">
              <a:extLst>
                <a:ext uri="{FF2B5EF4-FFF2-40B4-BE49-F238E27FC236}">
                  <a16:creationId xmlns:a16="http://schemas.microsoft.com/office/drawing/2014/main" id="{77A77B1B-A774-4DF9-8550-4C5AF9E09E8F}"/>
                </a:ext>
              </a:extLst>
            </p:cNvPr>
            <p:cNvSpPr>
              <a:spLocks noChangeArrowheads="1"/>
            </p:cNvSpPr>
            <p:nvPr/>
          </p:nvSpPr>
          <p:spPr bwMode="auto">
            <a:xfrm>
              <a:off x="6" y="600"/>
              <a:ext cx="959"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1" name="Oval 9">
              <a:extLst>
                <a:ext uri="{FF2B5EF4-FFF2-40B4-BE49-F238E27FC236}">
                  <a16:creationId xmlns:a16="http://schemas.microsoft.com/office/drawing/2014/main" id="{3DE01087-90EF-4D03-A395-AF21F8E43EDA}"/>
                </a:ext>
              </a:extLst>
            </p:cNvPr>
            <p:cNvSpPr>
              <a:spLocks noChangeArrowheads="1"/>
            </p:cNvSpPr>
            <p:nvPr/>
          </p:nvSpPr>
          <p:spPr bwMode="auto">
            <a:xfrm>
              <a:off x="4929" y="2520"/>
              <a:ext cx="958"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4" name="Freeform 10">
              <a:extLst>
                <a:ext uri="{FF2B5EF4-FFF2-40B4-BE49-F238E27FC236}">
                  <a16:creationId xmlns:a16="http://schemas.microsoft.com/office/drawing/2014/main" id="{74525740-FBDA-45B4-A416-FBD7005B5225}"/>
                </a:ext>
              </a:extLst>
            </p:cNvPr>
            <p:cNvSpPr>
              <a:spLocks/>
            </p:cNvSpPr>
            <p:nvPr/>
          </p:nvSpPr>
          <p:spPr bwMode="auto">
            <a:xfrm>
              <a:off x="1965" y="600"/>
              <a:ext cx="4517" cy="960"/>
            </a:xfrm>
            <a:custGeom>
              <a:avLst/>
              <a:gdLst>
                <a:gd name="T0" fmla="*/ 115 w 1079"/>
                <a:gd name="T1" fmla="*/ 229 h 229"/>
                <a:gd name="T2" fmla="*/ 0 w 1079"/>
                <a:gd name="T3" fmla="*/ 114 h 229"/>
                <a:gd name="T4" fmla="*/ 115 w 1079"/>
                <a:gd name="T5" fmla="*/ 0 h 229"/>
                <a:gd name="T6" fmla="*/ 965 w 1079"/>
                <a:gd name="T7" fmla="*/ 0 h 229"/>
                <a:gd name="T8" fmla="*/ 1079 w 1079"/>
                <a:gd name="T9" fmla="*/ 114 h 229"/>
                <a:gd name="T10" fmla="*/ 965 w 1079"/>
                <a:gd name="T11" fmla="*/ 229 h 229"/>
                <a:gd name="T12" fmla="*/ 115 w 107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079" h="229">
                  <a:moveTo>
                    <a:pt x="115" y="229"/>
                  </a:moveTo>
                  <a:cubicBezTo>
                    <a:pt x="51" y="229"/>
                    <a:pt x="0" y="178"/>
                    <a:pt x="0" y="114"/>
                  </a:cubicBezTo>
                  <a:cubicBezTo>
                    <a:pt x="0" y="51"/>
                    <a:pt x="51" y="0"/>
                    <a:pt x="115" y="0"/>
                  </a:cubicBezTo>
                  <a:cubicBezTo>
                    <a:pt x="965" y="0"/>
                    <a:pt x="965" y="0"/>
                    <a:pt x="965" y="0"/>
                  </a:cubicBezTo>
                  <a:cubicBezTo>
                    <a:pt x="1028" y="0"/>
                    <a:pt x="1079" y="51"/>
                    <a:pt x="1079" y="114"/>
                  </a:cubicBezTo>
                  <a:cubicBezTo>
                    <a:pt x="1079" y="178"/>
                    <a:pt x="1028" y="229"/>
                    <a:pt x="965" y="229"/>
                  </a:cubicBezTo>
                  <a:lnTo>
                    <a:pt x="115" y="22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5" name="Freeform 11">
              <a:extLst>
                <a:ext uri="{FF2B5EF4-FFF2-40B4-BE49-F238E27FC236}">
                  <a16:creationId xmlns:a16="http://schemas.microsoft.com/office/drawing/2014/main" id="{706CCF7B-5746-45E1-9496-DE4638EAE973}"/>
                </a:ext>
              </a:extLst>
            </p:cNvPr>
            <p:cNvSpPr>
              <a:spLocks/>
            </p:cNvSpPr>
            <p:nvPr/>
          </p:nvSpPr>
          <p:spPr bwMode="auto">
            <a:xfrm>
              <a:off x="3945" y="1560"/>
              <a:ext cx="2537" cy="960"/>
            </a:xfrm>
            <a:custGeom>
              <a:avLst/>
              <a:gdLst>
                <a:gd name="T0" fmla="*/ 115 w 606"/>
                <a:gd name="T1" fmla="*/ 229 h 229"/>
                <a:gd name="T2" fmla="*/ 0 w 606"/>
                <a:gd name="T3" fmla="*/ 114 h 229"/>
                <a:gd name="T4" fmla="*/ 115 w 606"/>
                <a:gd name="T5" fmla="*/ 0 h 229"/>
                <a:gd name="T6" fmla="*/ 492 w 606"/>
                <a:gd name="T7" fmla="*/ 0 h 229"/>
                <a:gd name="T8" fmla="*/ 606 w 606"/>
                <a:gd name="T9" fmla="*/ 114 h 229"/>
                <a:gd name="T10" fmla="*/ 492 w 606"/>
                <a:gd name="T11" fmla="*/ 229 h 229"/>
                <a:gd name="T12" fmla="*/ 115 w 606"/>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06" h="229">
                  <a:moveTo>
                    <a:pt x="115" y="229"/>
                  </a:moveTo>
                  <a:cubicBezTo>
                    <a:pt x="51" y="229"/>
                    <a:pt x="0" y="178"/>
                    <a:pt x="0" y="114"/>
                  </a:cubicBezTo>
                  <a:cubicBezTo>
                    <a:pt x="0" y="51"/>
                    <a:pt x="51" y="0"/>
                    <a:pt x="115" y="0"/>
                  </a:cubicBezTo>
                  <a:cubicBezTo>
                    <a:pt x="492" y="0"/>
                    <a:pt x="492" y="0"/>
                    <a:pt x="492" y="0"/>
                  </a:cubicBezTo>
                  <a:cubicBezTo>
                    <a:pt x="555" y="0"/>
                    <a:pt x="606" y="51"/>
                    <a:pt x="606" y="114"/>
                  </a:cubicBezTo>
                  <a:cubicBezTo>
                    <a:pt x="606" y="178"/>
                    <a:pt x="555" y="229"/>
                    <a:pt x="492" y="229"/>
                  </a:cubicBezTo>
                  <a:lnTo>
                    <a:pt x="115" y="22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6" name="Freeform 12">
              <a:extLst>
                <a:ext uri="{FF2B5EF4-FFF2-40B4-BE49-F238E27FC236}">
                  <a16:creationId xmlns:a16="http://schemas.microsoft.com/office/drawing/2014/main" id="{E9557D8C-853D-4BB4-90C9-40FC17A4A590}"/>
                </a:ext>
              </a:extLst>
            </p:cNvPr>
            <p:cNvSpPr>
              <a:spLocks/>
            </p:cNvSpPr>
            <p:nvPr/>
          </p:nvSpPr>
          <p:spPr bwMode="auto">
            <a:xfrm>
              <a:off x="2212" y="2520"/>
              <a:ext cx="1712" cy="960"/>
            </a:xfrm>
            <a:custGeom>
              <a:avLst/>
              <a:gdLst>
                <a:gd name="T0" fmla="*/ 114 w 409"/>
                <a:gd name="T1" fmla="*/ 229 h 229"/>
                <a:gd name="T2" fmla="*/ 0 w 409"/>
                <a:gd name="T3" fmla="*/ 114 h 229"/>
                <a:gd name="T4" fmla="*/ 114 w 409"/>
                <a:gd name="T5" fmla="*/ 0 h 229"/>
                <a:gd name="T6" fmla="*/ 295 w 409"/>
                <a:gd name="T7" fmla="*/ 0 h 229"/>
                <a:gd name="T8" fmla="*/ 409 w 409"/>
                <a:gd name="T9" fmla="*/ 114 h 229"/>
                <a:gd name="T10" fmla="*/ 295 w 409"/>
                <a:gd name="T11" fmla="*/ 229 h 229"/>
                <a:gd name="T12" fmla="*/ 114 w 40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409" h="229">
                  <a:moveTo>
                    <a:pt x="114" y="229"/>
                  </a:moveTo>
                  <a:cubicBezTo>
                    <a:pt x="51" y="229"/>
                    <a:pt x="0" y="178"/>
                    <a:pt x="0" y="114"/>
                  </a:cubicBezTo>
                  <a:cubicBezTo>
                    <a:pt x="0" y="51"/>
                    <a:pt x="51" y="0"/>
                    <a:pt x="114" y="0"/>
                  </a:cubicBezTo>
                  <a:cubicBezTo>
                    <a:pt x="295" y="0"/>
                    <a:pt x="295" y="0"/>
                    <a:pt x="295" y="0"/>
                  </a:cubicBezTo>
                  <a:cubicBezTo>
                    <a:pt x="358" y="0"/>
                    <a:pt x="409" y="51"/>
                    <a:pt x="409" y="114"/>
                  </a:cubicBezTo>
                  <a:cubicBezTo>
                    <a:pt x="409" y="178"/>
                    <a:pt x="358" y="229"/>
                    <a:pt x="295" y="229"/>
                  </a:cubicBezTo>
                  <a:lnTo>
                    <a:pt x="114" y="2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7" name="Freeform 13">
              <a:extLst>
                <a:ext uri="{FF2B5EF4-FFF2-40B4-BE49-F238E27FC236}">
                  <a16:creationId xmlns:a16="http://schemas.microsoft.com/office/drawing/2014/main" id="{0F2F064C-8E27-48B4-AFB0-20E4C301A844}"/>
                </a:ext>
              </a:extLst>
            </p:cNvPr>
            <p:cNvSpPr>
              <a:spLocks/>
            </p:cNvSpPr>
            <p:nvPr/>
          </p:nvSpPr>
          <p:spPr bwMode="auto">
            <a:xfrm>
              <a:off x="2526" y="923"/>
              <a:ext cx="301" cy="323"/>
            </a:xfrm>
            <a:custGeom>
              <a:avLst/>
              <a:gdLst>
                <a:gd name="T0" fmla="*/ 20 w 72"/>
                <a:gd name="T1" fmla="*/ 39 h 77"/>
                <a:gd name="T2" fmla="*/ 38 w 72"/>
                <a:gd name="T3" fmla="*/ 59 h 77"/>
                <a:gd name="T4" fmla="*/ 55 w 72"/>
                <a:gd name="T5" fmla="*/ 47 h 77"/>
                <a:gd name="T6" fmla="*/ 72 w 72"/>
                <a:gd name="T7" fmla="*/ 53 h 77"/>
                <a:gd name="T8" fmla="*/ 38 w 72"/>
                <a:gd name="T9" fmla="*/ 77 h 77"/>
                <a:gd name="T10" fmla="*/ 0 w 72"/>
                <a:gd name="T11" fmla="*/ 39 h 77"/>
                <a:gd name="T12" fmla="*/ 38 w 72"/>
                <a:gd name="T13" fmla="*/ 0 h 77"/>
                <a:gd name="T14" fmla="*/ 72 w 72"/>
                <a:gd name="T15" fmla="*/ 25 h 77"/>
                <a:gd name="T16" fmla="*/ 54 w 72"/>
                <a:gd name="T17" fmla="*/ 30 h 77"/>
                <a:gd name="T18" fmla="*/ 38 w 72"/>
                <a:gd name="T19" fmla="*/ 18 h 77"/>
                <a:gd name="T20" fmla="*/ 20 w 72"/>
                <a:gd name="T21"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7">
                  <a:moveTo>
                    <a:pt x="20" y="39"/>
                  </a:moveTo>
                  <a:cubicBezTo>
                    <a:pt x="20" y="52"/>
                    <a:pt x="28" y="59"/>
                    <a:pt x="38" y="59"/>
                  </a:cubicBezTo>
                  <a:cubicBezTo>
                    <a:pt x="48" y="59"/>
                    <a:pt x="53" y="52"/>
                    <a:pt x="55" y="47"/>
                  </a:cubicBezTo>
                  <a:cubicBezTo>
                    <a:pt x="72" y="53"/>
                    <a:pt x="72" y="53"/>
                    <a:pt x="72" y="53"/>
                  </a:cubicBezTo>
                  <a:cubicBezTo>
                    <a:pt x="69" y="65"/>
                    <a:pt x="58" y="77"/>
                    <a:pt x="38" y="77"/>
                  </a:cubicBezTo>
                  <a:cubicBezTo>
                    <a:pt x="17" y="77"/>
                    <a:pt x="0" y="61"/>
                    <a:pt x="0" y="39"/>
                  </a:cubicBezTo>
                  <a:cubicBezTo>
                    <a:pt x="0" y="16"/>
                    <a:pt x="17" y="0"/>
                    <a:pt x="38" y="0"/>
                  </a:cubicBezTo>
                  <a:cubicBezTo>
                    <a:pt x="57" y="0"/>
                    <a:pt x="69" y="12"/>
                    <a:pt x="72" y="25"/>
                  </a:cubicBezTo>
                  <a:cubicBezTo>
                    <a:pt x="54" y="30"/>
                    <a:pt x="54" y="30"/>
                    <a:pt x="54" y="30"/>
                  </a:cubicBezTo>
                  <a:cubicBezTo>
                    <a:pt x="52" y="24"/>
                    <a:pt x="48" y="18"/>
                    <a:pt x="38" y="18"/>
                  </a:cubicBezTo>
                  <a:cubicBezTo>
                    <a:pt x="28" y="18"/>
                    <a:pt x="20" y="25"/>
                    <a:pt x="2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8" name="Freeform 14">
              <a:extLst>
                <a:ext uri="{FF2B5EF4-FFF2-40B4-BE49-F238E27FC236}">
                  <a16:creationId xmlns:a16="http://schemas.microsoft.com/office/drawing/2014/main" id="{CFB53C48-6D7C-4F72-9297-4B07BFDC0856}"/>
                </a:ext>
              </a:extLst>
            </p:cNvPr>
            <p:cNvSpPr>
              <a:spLocks noEditPoints="1"/>
            </p:cNvSpPr>
            <p:nvPr/>
          </p:nvSpPr>
          <p:spPr bwMode="auto">
            <a:xfrm>
              <a:off x="2836" y="923"/>
              <a:ext cx="318" cy="323"/>
            </a:xfrm>
            <a:custGeom>
              <a:avLst/>
              <a:gdLst>
                <a:gd name="T0" fmla="*/ 76 w 76"/>
                <a:gd name="T1" fmla="*/ 39 h 77"/>
                <a:gd name="T2" fmla="*/ 38 w 76"/>
                <a:gd name="T3" fmla="*/ 77 h 77"/>
                <a:gd name="T4" fmla="*/ 0 w 76"/>
                <a:gd name="T5" fmla="*/ 39 h 77"/>
                <a:gd name="T6" fmla="*/ 38 w 76"/>
                <a:gd name="T7" fmla="*/ 0 h 77"/>
                <a:gd name="T8" fmla="*/ 76 w 76"/>
                <a:gd name="T9" fmla="*/ 39 h 77"/>
                <a:gd name="T10" fmla="*/ 57 w 76"/>
                <a:gd name="T11" fmla="*/ 39 h 77"/>
                <a:gd name="T12" fmla="*/ 38 w 76"/>
                <a:gd name="T13" fmla="*/ 18 h 77"/>
                <a:gd name="T14" fmla="*/ 20 w 76"/>
                <a:gd name="T15" fmla="*/ 39 h 77"/>
                <a:gd name="T16" fmla="*/ 38 w 76"/>
                <a:gd name="T17" fmla="*/ 59 h 77"/>
                <a:gd name="T18" fmla="*/ 57 w 76"/>
                <a:gd name="T19"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76" y="39"/>
                  </a:moveTo>
                  <a:cubicBezTo>
                    <a:pt x="76" y="61"/>
                    <a:pt x="60" y="77"/>
                    <a:pt x="38" y="77"/>
                  </a:cubicBezTo>
                  <a:cubicBezTo>
                    <a:pt x="17" y="77"/>
                    <a:pt x="0" y="61"/>
                    <a:pt x="0" y="39"/>
                  </a:cubicBezTo>
                  <a:cubicBezTo>
                    <a:pt x="0" y="16"/>
                    <a:pt x="17" y="0"/>
                    <a:pt x="38" y="0"/>
                  </a:cubicBezTo>
                  <a:cubicBezTo>
                    <a:pt x="60" y="0"/>
                    <a:pt x="76" y="16"/>
                    <a:pt x="76" y="39"/>
                  </a:cubicBezTo>
                  <a:close/>
                  <a:moveTo>
                    <a:pt x="57" y="39"/>
                  </a:moveTo>
                  <a:cubicBezTo>
                    <a:pt x="57" y="25"/>
                    <a:pt x="48" y="18"/>
                    <a:pt x="38" y="18"/>
                  </a:cubicBezTo>
                  <a:cubicBezTo>
                    <a:pt x="29" y="18"/>
                    <a:pt x="20" y="25"/>
                    <a:pt x="20" y="39"/>
                  </a:cubicBezTo>
                  <a:cubicBezTo>
                    <a:pt x="20" y="52"/>
                    <a:pt x="29" y="59"/>
                    <a:pt x="38" y="59"/>
                  </a:cubicBezTo>
                  <a:cubicBezTo>
                    <a:pt x="48" y="59"/>
                    <a:pt x="57" y="52"/>
                    <a:pt x="57"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9" name="Freeform 15">
              <a:extLst>
                <a:ext uri="{FF2B5EF4-FFF2-40B4-BE49-F238E27FC236}">
                  <a16:creationId xmlns:a16="http://schemas.microsoft.com/office/drawing/2014/main" id="{70AFC89C-6FF3-410C-A0C6-BBDFC5F1CDE2}"/>
                </a:ext>
              </a:extLst>
            </p:cNvPr>
            <p:cNvSpPr>
              <a:spLocks/>
            </p:cNvSpPr>
            <p:nvPr/>
          </p:nvSpPr>
          <p:spPr bwMode="auto">
            <a:xfrm>
              <a:off x="3196" y="923"/>
              <a:ext cx="460" cy="314"/>
            </a:xfrm>
            <a:custGeom>
              <a:avLst/>
              <a:gdLst>
                <a:gd name="T0" fmla="*/ 0 w 110"/>
                <a:gd name="T1" fmla="*/ 75 h 75"/>
                <a:gd name="T2" fmla="*/ 0 w 110"/>
                <a:gd name="T3" fmla="*/ 2 h 75"/>
                <a:gd name="T4" fmla="*/ 18 w 110"/>
                <a:gd name="T5" fmla="*/ 2 h 75"/>
                <a:gd name="T6" fmla="*/ 18 w 110"/>
                <a:gd name="T7" fmla="*/ 11 h 75"/>
                <a:gd name="T8" fmla="*/ 39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8" y="2"/>
                    <a:pt x="18" y="2"/>
                    <a:pt x="18" y="2"/>
                  </a:cubicBezTo>
                  <a:cubicBezTo>
                    <a:pt x="18" y="11"/>
                    <a:pt x="18" y="11"/>
                    <a:pt x="18" y="11"/>
                  </a:cubicBezTo>
                  <a:cubicBezTo>
                    <a:pt x="22" y="4"/>
                    <a:pt x="32" y="0"/>
                    <a:pt x="39" y="0"/>
                  </a:cubicBezTo>
                  <a:cubicBezTo>
                    <a:pt x="49" y="0"/>
                    <a:pt x="57" y="5"/>
                    <a:pt x="61" y="12"/>
                  </a:cubicBezTo>
                  <a:cubicBezTo>
                    <a:pt x="67" y="4"/>
                    <a:pt x="74"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0" name="Freeform 16">
              <a:extLst>
                <a:ext uri="{FF2B5EF4-FFF2-40B4-BE49-F238E27FC236}">
                  <a16:creationId xmlns:a16="http://schemas.microsoft.com/office/drawing/2014/main" id="{FB0DEE4A-B3A6-4B18-B5B0-D9F8F75CB862}"/>
                </a:ext>
              </a:extLst>
            </p:cNvPr>
            <p:cNvSpPr>
              <a:spLocks/>
            </p:cNvSpPr>
            <p:nvPr/>
          </p:nvSpPr>
          <p:spPr bwMode="auto">
            <a:xfrm>
              <a:off x="3715" y="923"/>
              <a:ext cx="460"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7" y="5"/>
                    <a:pt x="61" y="12"/>
                  </a:cubicBezTo>
                  <a:cubicBezTo>
                    <a:pt x="67" y="4"/>
                    <a:pt x="75"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1" name="Freeform 17">
              <a:extLst>
                <a:ext uri="{FF2B5EF4-FFF2-40B4-BE49-F238E27FC236}">
                  <a16:creationId xmlns:a16="http://schemas.microsoft.com/office/drawing/2014/main" id="{DC2726BA-69F8-408D-A26E-2A95C4DE91A7}"/>
                </a:ext>
              </a:extLst>
            </p:cNvPr>
            <p:cNvSpPr>
              <a:spLocks/>
            </p:cNvSpPr>
            <p:nvPr/>
          </p:nvSpPr>
          <p:spPr bwMode="auto">
            <a:xfrm>
              <a:off x="4230" y="931"/>
              <a:ext cx="276" cy="315"/>
            </a:xfrm>
            <a:custGeom>
              <a:avLst/>
              <a:gdLst>
                <a:gd name="T0" fmla="*/ 47 w 66"/>
                <a:gd name="T1" fmla="*/ 65 h 75"/>
                <a:gd name="T2" fmla="*/ 27 w 66"/>
                <a:gd name="T3" fmla="*/ 75 h 75"/>
                <a:gd name="T4" fmla="*/ 0 w 66"/>
                <a:gd name="T5" fmla="*/ 46 h 75"/>
                <a:gd name="T6" fmla="*/ 0 w 66"/>
                <a:gd name="T7" fmla="*/ 0 h 75"/>
                <a:gd name="T8" fmla="*/ 19 w 66"/>
                <a:gd name="T9" fmla="*/ 0 h 75"/>
                <a:gd name="T10" fmla="*/ 19 w 66"/>
                <a:gd name="T11" fmla="*/ 42 h 75"/>
                <a:gd name="T12" fmla="*/ 33 w 66"/>
                <a:gd name="T13" fmla="*/ 57 h 75"/>
                <a:gd name="T14" fmla="*/ 46 w 66"/>
                <a:gd name="T15" fmla="*/ 42 h 75"/>
                <a:gd name="T16" fmla="*/ 46 w 66"/>
                <a:gd name="T17" fmla="*/ 0 h 75"/>
                <a:gd name="T18" fmla="*/ 66 w 66"/>
                <a:gd name="T19" fmla="*/ 0 h 75"/>
                <a:gd name="T20" fmla="*/ 66 w 66"/>
                <a:gd name="T21" fmla="*/ 60 h 75"/>
                <a:gd name="T22" fmla="*/ 66 w 66"/>
                <a:gd name="T23" fmla="*/ 73 h 75"/>
                <a:gd name="T24" fmla="*/ 48 w 66"/>
                <a:gd name="T25" fmla="*/ 73 h 75"/>
                <a:gd name="T26" fmla="*/ 47 w 66"/>
                <a:gd name="T2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75">
                  <a:moveTo>
                    <a:pt x="47" y="65"/>
                  </a:moveTo>
                  <a:cubicBezTo>
                    <a:pt x="43" y="72"/>
                    <a:pt x="35" y="75"/>
                    <a:pt x="27" y="75"/>
                  </a:cubicBezTo>
                  <a:cubicBezTo>
                    <a:pt x="10" y="75"/>
                    <a:pt x="0" y="62"/>
                    <a:pt x="0" y="46"/>
                  </a:cubicBezTo>
                  <a:cubicBezTo>
                    <a:pt x="0" y="0"/>
                    <a:pt x="0" y="0"/>
                    <a:pt x="0" y="0"/>
                  </a:cubicBezTo>
                  <a:cubicBezTo>
                    <a:pt x="19" y="0"/>
                    <a:pt x="19" y="0"/>
                    <a:pt x="19" y="0"/>
                  </a:cubicBezTo>
                  <a:cubicBezTo>
                    <a:pt x="19" y="42"/>
                    <a:pt x="19" y="42"/>
                    <a:pt x="19" y="42"/>
                  </a:cubicBezTo>
                  <a:cubicBezTo>
                    <a:pt x="19" y="50"/>
                    <a:pt x="23" y="57"/>
                    <a:pt x="33" y="57"/>
                  </a:cubicBezTo>
                  <a:cubicBezTo>
                    <a:pt x="41" y="57"/>
                    <a:pt x="46" y="51"/>
                    <a:pt x="46" y="42"/>
                  </a:cubicBezTo>
                  <a:cubicBezTo>
                    <a:pt x="46" y="0"/>
                    <a:pt x="46" y="0"/>
                    <a:pt x="46" y="0"/>
                  </a:cubicBezTo>
                  <a:cubicBezTo>
                    <a:pt x="66" y="0"/>
                    <a:pt x="66" y="0"/>
                    <a:pt x="66" y="0"/>
                  </a:cubicBezTo>
                  <a:cubicBezTo>
                    <a:pt x="66" y="60"/>
                    <a:pt x="66" y="60"/>
                    <a:pt x="66" y="60"/>
                  </a:cubicBezTo>
                  <a:cubicBezTo>
                    <a:pt x="66" y="65"/>
                    <a:pt x="66" y="70"/>
                    <a:pt x="66" y="73"/>
                  </a:cubicBezTo>
                  <a:cubicBezTo>
                    <a:pt x="48" y="73"/>
                    <a:pt x="48" y="73"/>
                    <a:pt x="48" y="73"/>
                  </a:cubicBezTo>
                  <a:cubicBezTo>
                    <a:pt x="48" y="71"/>
                    <a:pt x="47" y="68"/>
                    <a:pt x="4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2" name="Freeform 18">
              <a:extLst>
                <a:ext uri="{FF2B5EF4-FFF2-40B4-BE49-F238E27FC236}">
                  <a16:creationId xmlns:a16="http://schemas.microsoft.com/office/drawing/2014/main" id="{FC8945F9-93AC-49A6-95D5-F5A77D732635}"/>
                </a:ext>
              </a:extLst>
            </p:cNvPr>
            <p:cNvSpPr>
              <a:spLocks/>
            </p:cNvSpPr>
            <p:nvPr/>
          </p:nvSpPr>
          <p:spPr bwMode="auto">
            <a:xfrm>
              <a:off x="4569" y="927"/>
              <a:ext cx="276" cy="310"/>
            </a:xfrm>
            <a:custGeom>
              <a:avLst/>
              <a:gdLst>
                <a:gd name="T0" fmla="*/ 19 w 66"/>
                <a:gd name="T1" fmla="*/ 74 h 74"/>
                <a:gd name="T2" fmla="*/ 0 w 66"/>
                <a:gd name="T3" fmla="*/ 74 h 74"/>
                <a:gd name="T4" fmla="*/ 0 w 66"/>
                <a:gd name="T5" fmla="*/ 1 h 74"/>
                <a:gd name="T6" fmla="*/ 19 w 66"/>
                <a:gd name="T7" fmla="*/ 1 h 74"/>
                <a:gd name="T8" fmla="*/ 19 w 66"/>
                <a:gd name="T9" fmla="*/ 10 h 74"/>
                <a:gd name="T10" fmla="*/ 40 w 66"/>
                <a:gd name="T11" fmla="*/ 0 h 74"/>
                <a:gd name="T12" fmla="*/ 66 w 66"/>
                <a:gd name="T13" fmla="*/ 28 h 74"/>
                <a:gd name="T14" fmla="*/ 66 w 66"/>
                <a:gd name="T15" fmla="*/ 74 h 74"/>
                <a:gd name="T16" fmla="*/ 46 w 66"/>
                <a:gd name="T17" fmla="*/ 74 h 74"/>
                <a:gd name="T18" fmla="*/ 46 w 66"/>
                <a:gd name="T19" fmla="*/ 32 h 74"/>
                <a:gd name="T20" fmla="*/ 33 w 66"/>
                <a:gd name="T21" fmla="*/ 17 h 74"/>
                <a:gd name="T22" fmla="*/ 19 w 66"/>
                <a:gd name="T23" fmla="*/ 32 h 74"/>
                <a:gd name="T24" fmla="*/ 19 w 66"/>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4">
                  <a:moveTo>
                    <a:pt x="19" y="74"/>
                  </a:moveTo>
                  <a:cubicBezTo>
                    <a:pt x="0" y="74"/>
                    <a:pt x="0" y="74"/>
                    <a:pt x="0" y="74"/>
                  </a:cubicBezTo>
                  <a:cubicBezTo>
                    <a:pt x="0" y="1"/>
                    <a:pt x="0" y="1"/>
                    <a:pt x="0" y="1"/>
                  </a:cubicBezTo>
                  <a:cubicBezTo>
                    <a:pt x="19" y="1"/>
                    <a:pt x="19" y="1"/>
                    <a:pt x="19" y="1"/>
                  </a:cubicBezTo>
                  <a:cubicBezTo>
                    <a:pt x="19" y="10"/>
                    <a:pt x="19" y="10"/>
                    <a:pt x="19" y="10"/>
                  </a:cubicBezTo>
                  <a:cubicBezTo>
                    <a:pt x="23" y="3"/>
                    <a:pt x="32" y="0"/>
                    <a:pt x="40" y="0"/>
                  </a:cubicBezTo>
                  <a:cubicBezTo>
                    <a:pt x="57" y="0"/>
                    <a:pt x="66" y="12"/>
                    <a:pt x="66" y="28"/>
                  </a:cubicBezTo>
                  <a:cubicBezTo>
                    <a:pt x="66" y="74"/>
                    <a:pt x="66" y="74"/>
                    <a:pt x="66" y="74"/>
                  </a:cubicBezTo>
                  <a:cubicBezTo>
                    <a:pt x="46" y="74"/>
                    <a:pt x="46" y="74"/>
                    <a:pt x="46" y="74"/>
                  </a:cubicBezTo>
                  <a:cubicBezTo>
                    <a:pt x="46" y="32"/>
                    <a:pt x="46" y="32"/>
                    <a:pt x="46" y="32"/>
                  </a:cubicBezTo>
                  <a:cubicBezTo>
                    <a:pt x="46" y="23"/>
                    <a:pt x="42" y="17"/>
                    <a:pt x="33" y="17"/>
                  </a:cubicBezTo>
                  <a:cubicBezTo>
                    <a:pt x="24" y="17"/>
                    <a:pt x="19" y="24"/>
                    <a:pt x="19" y="32"/>
                  </a:cubicBezTo>
                  <a:lnTo>
                    <a:pt x="1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3" name="Freeform 19">
              <a:extLst>
                <a:ext uri="{FF2B5EF4-FFF2-40B4-BE49-F238E27FC236}">
                  <a16:creationId xmlns:a16="http://schemas.microsoft.com/office/drawing/2014/main" id="{BA602A92-50AA-438E-9326-967078046B61}"/>
                </a:ext>
              </a:extLst>
            </p:cNvPr>
            <p:cNvSpPr>
              <a:spLocks noEditPoints="1"/>
            </p:cNvSpPr>
            <p:nvPr/>
          </p:nvSpPr>
          <p:spPr bwMode="auto">
            <a:xfrm>
              <a:off x="4891"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5 h 108"/>
                <a:gd name="T14" fmla="*/ 22 w 24"/>
                <a:gd name="T15" fmla="*/ 35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3" y="108"/>
                  </a:moveTo>
                  <a:cubicBezTo>
                    <a:pt x="3" y="35"/>
                    <a:pt x="3" y="35"/>
                    <a:pt x="3" y="35"/>
                  </a:cubicBezTo>
                  <a:cubicBezTo>
                    <a:pt x="22" y="35"/>
                    <a:pt x="22" y="35"/>
                    <a:pt x="22" y="35"/>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4" name="Freeform 20">
              <a:extLst>
                <a:ext uri="{FF2B5EF4-FFF2-40B4-BE49-F238E27FC236}">
                  <a16:creationId xmlns:a16="http://schemas.microsoft.com/office/drawing/2014/main" id="{36E239FD-7285-476F-A08A-28FB87FA1079}"/>
                </a:ext>
              </a:extLst>
            </p:cNvPr>
            <p:cNvSpPr>
              <a:spLocks/>
            </p:cNvSpPr>
            <p:nvPr/>
          </p:nvSpPr>
          <p:spPr bwMode="auto">
            <a:xfrm>
              <a:off x="5012" y="843"/>
              <a:ext cx="197" cy="398"/>
            </a:xfrm>
            <a:custGeom>
              <a:avLst/>
              <a:gdLst>
                <a:gd name="T0" fmla="*/ 32 w 47"/>
                <a:gd name="T1" fmla="*/ 21 h 95"/>
                <a:gd name="T2" fmla="*/ 47 w 47"/>
                <a:gd name="T3" fmla="*/ 21 h 95"/>
                <a:gd name="T4" fmla="*/ 47 w 47"/>
                <a:gd name="T5" fmla="*/ 39 h 95"/>
                <a:gd name="T6" fmla="*/ 32 w 47"/>
                <a:gd name="T7" fmla="*/ 39 h 95"/>
                <a:gd name="T8" fmla="*/ 32 w 47"/>
                <a:gd name="T9" fmla="*/ 69 h 95"/>
                <a:gd name="T10" fmla="*/ 41 w 47"/>
                <a:gd name="T11" fmla="*/ 77 h 95"/>
                <a:gd name="T12" fmla="*/ 47 w 47"/>
                <a:gd name="T13" fmla="*/ 77 h 95"/>
                <a:gd name="T14" fmla="*/ 47 w 47"/>
                <a:gd name="T15" fmla="*/ 93 h 95"/>
                <a:gd name="T16" fmla="*/ 36 w 47"/>
                <a:gd name="T17" fmla="*/ 95 h 95"/>
                <a:gd name="T18" fmla="*/ 13 w 47"/>
                <a:gd name="T19" fmla="*/ 72 h 95"/>
                <a:gd name="T20" fmla="*/ 13 w 47"/>
                <a:gd name="T21" fmla="*/ 39 h 95"/>
                <a:gd name="T22" fmla="*/ 0 w 47"/>
                <a:gd name="T23" fmla="*/ 39 h 95"/>
                <a:gd name="T24" fmla="*/ 0 w 47"/>
                <a:gd name="T25" fmla="*/ 21 h 95"/>
                <a:gd name="T26" fmla="*/ 3 w 47"/>
                <a:gd name="T27" fmla="*/ 21 h 95"/>
                <a:gd name="T28" fmla="*/ 15 w 47"/>
                <a:gd name="T29" fmla="*/ 10 h 95"/>
                <a:gd name="T30" fmla="*/ 15 w 47"/>
                <a:gd name="T31" fmla="*/ 0 h 95"/>
                <a:gd name="T32" fmla="*/ 32 w 47"/>
                <a:gd name="T33" fmla="*/ 0 h 95"/>
                <a:gd name="T34" fmla="*/ 32 w 47"/>
                <a:gd name="T3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1"/>
                  </a:moveTo>
                  <a:cubicBezTo>
                    <a:pt x="47" y="21"/>
                    <a:pt x="47" y="21"/>
                    <a:pt x="47" y="21"/>
                  </a:cubicBezTo>
                  <a:cubicBezTo>
                    <a:pt x="47" y="39"/>
                    <a:pt x="47" y="39"/>
                    <a:pt x="47" y="39"/>
                  </a:cubicBezTo>
                  <a:cubicBezTo>
                    <a:pt x="32" y="39"/>
                    <a:pt x="32" y="39"/>
                    <a:pt x="32" y="39"/>
                  </a:cubicBezTo>
                  <a:cubicBezTo>
                    <a:pt x="32" y="69"/>
                    <a:pt x="32" y="69"/>
                    <a:pt x="32" y="69"/>
                  </a:cubicBezTo>
                  <a:cubicBezTo>
                    <a:pt x="32" y="75"/>
                    <a:pt x="35" y="77"/>
                    <a:pt x="41" y="77"/>
                  </a:cubicBezTo>
                  <a:cubicBezTo>
                    <a:pt x="43" y="77"/>
                    <a:pt x="46" y="77"/>
                    <a:pt x="47" y="77"/>
                  </a:cubicBezTo>
                  <a:cubicBezTo>
                    <a:pt x="47" y="93"/>
                    <a:pt x="47" y="93"/>
                    <a:pt x="47" y="93"/>
                  </a:cubicBezTo>
                  <a:cubicBezTo>
                    <a:pt x="45" y="94"/>
                    <a:pt x="41" y="95"/>
                    <a:pt x="36" y="95"/>
                  </a:cubicBezTo>
                  <a:cubicBezTo>
                    <a:pt x="22" y="95"/>
                    <a:pt x="13" y="86"/>
                    <a:pt x="13" y="72"/>
                  </a:cubicBezTo>
                  <a:cubicBezTo>
                    <a:pt x="13" y="39"/>
                    <a:pt x="13" y="39"/>
                    <a:pt x="13" y="39"/>
                  </a:cubicBezTo>
                  <a:cubicBezTo>
                    <a:pt x="0" y="39"/>
                    <a:pt x="0" y="39"/>
                    <a:pt x="0" y="39"/>
                  </a:cubicBezTo>
                  <a:cubicBezTo>
                    <a:pt x="0" y="21"/>
                    <a:pt x="0" y="21"/>
                    <a:pt x="0" y="21"/>
                  </a:cubicBezTo>
                  <a:cubicBezTo>
                    <a:pt x="3" y="21"/>
                    <a:pt x="3" y="21"/>
                    <a:pt x="3" y="21"/>
                  </a:cubicBezTo>
                  <a:cubicBezTo>
                    <a:pt x="11" y="21"/>
                    <a:pt x="15" y="16"/>
                    <a:pt x="15" y="10"/>
                  </a:cubicBezTo>
                  <a:cubicBezTo>
                    <a:pt x="15" y="0"/>
                    <a:pt x="15" y="0"/>
                    <a:pt x="15"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5" name="Freeform 21">
              <a:extLst>
                <a:ext uri="{FF2B5EF4-FFF2-40B4-BE49-F238E27FC236}">
                  <a16:creationId xmlns:a16="http://schemas.microsoft.com/office/drawing/2014/main" id="{26CD383E-C33F-48B1-88F6-18598750AA87}"/>
                </a:ext>
              </a:extLst>
            </p:cNvPr>
            <p:cNvSpPr>
              <a:spLocks noEditPoints="1"/>
            </p:cNvSpPr>
            <p:nvPr/>
          </p:nvSpPr>
          <p:spPr bwMode="auto">
            <a:xfrm>
              <a:off x="5243"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5 h 108"/>
                <a:gd name="T14" fmla="*/ 22 w 24"/>
                <a:gd name="T15" fmla="*/ 35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2" y="108"/>
                  </a:moveTo>
                  <a:cubicBezTo>
                    <a:pt x="2" y="35"/>
                    <a:pt x="2" y="35"/>
                    <a:pt x="2" y="35"/>
                  </a:cubicBezTo>
                  <a:cubicBezTo>
                    <a:pt x="22" y="35"/>
                    <a:pt x="22" y="35"/>
                    <a:pt x="22" y="35"/>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6" name="Freeform 22">
              <a:extLst>
                <a:ext uri="{FF2B5EF4-FFF2-40B4-BE49-F238E27FC236}">
                  <a16:creationId xmlns:a16="http://schemas.microsoft.com/office/drawing/2014/main" id="{547B9B26-4D9B-4E73-921A-E0209F4633A4}"/>
                </a:ext>
              </a:extLst>
            </p:cNvPr>
            <p:cNvSpPr>
              <a:spLocks noEditPoints="1"/>
            </p:cNvSpPr>
            <p:nvPr/>
          </p:nvSpPr>
          <p:spPr bwMode="auto">
            <a:xfrm>
              <a:off x="5372" y="923"/>
              <a:ext cx="302" cy="323"/>
            </a:xfrm>
            <a:custGeom>
              <a:avLst/>
              <a:gdLst>
                <a:gd name="T0" fmla="*/ 71 w 72"/>
                <a:gd name="T1" fmla="*/ 54 h 77"/>
                <a:gd name="T2" fmla="*/ 38 w 72"/>
                <a:gd name="T3" fmla="*/ 77 h 77"/>
                <a:gd name="T4" fmla="*/ 0 w 72"/>
                <a:gd name="T5" fmla="*/ 38 h 77"/>
                <a:gd name="T6" fmla="*/ 36 w 72"/>
                <a:gd name="T7" fmla="*/ 0 h 77"/>
                <a:gd name="T8" fmla="*/ 72 w 72"/>
                <a:gd name="T9" fmla="*/ 38 h 77"/>
                <a:gd name="T10" fmla="*/ 71 w 72"/>
                <a:gd name="T11" fmla="*/ 44 h 77"/>
                <a:gd name="T12" fmla="*/ 20 w 72"/>
                <a:gd name="T13" fmla="*/ 44 h 77"/>
                <a:gd name="T14" fmla="*/ 38 w 72"/>
                <a:gd name="T15" fmla="*/ 60 h 77"/>
                <a:gd name="T16" fmla="*/ 54 w 72"/>
                <a:gd name="T17" fmla="*/ 49 h 77"/>
                <a:gd name="T18" fmla="*/ 71 w 72"/>
                <a:gd name="T19" fmla="*/ 54 h 77"/>
                <a:gd name="T20" fmla="*/ 52 w 72"/>
                <a:gd name="T21" fmla="*/ 30 h 77"/>
                <a:gd name="T22" fmla="*/ 36 w 72"/>
                <a:gd name="T23" fmla="*/ 16 h 77"/>
                <a:gd name="T24" fmla="*/ 20 w 72"/>
                <a:gd name="T25" fmla="*/ 30 h 77"/>
                <a:gd name="T26" fmla="*/ 52 w 72"/>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7">
                  <a:moveTo>
                    <a:pt x="71" y="54"/>
                  </a:moveTo>
                  <a:cubicBezTo>
                    <a:pt x="67" y="66"/>
                    <a:pt x="56" y="77"/>
                    <a:pt x="38" y="77"/>
                  </a:cubicBezTo>
                  <a:cubicBezTo>
                    <a:pt x="18" y="77"/>
                    <a:pt x="0" y="63"/>
                    <a:pt x="0" y="38"/>
                  </a:cubicBezTo>
                  <a:cubicBezTo>
                    <a:pt x="0" y="15"/>
                    <a:pt x="18" y="0"/>
                    <a:pt x="36" y="0"/>
                  </a:cubicBezTo>
                  <a:cubicBezTo>
                    <a:pt x="58" y="0"/>
                    <a:pt x="72" y="14"/>
                    <a:pt x="72" y="38"/>
                  </a:cubicBezTo>
                  <a:cubicBezTo>
                    <a:pt x="72" y="40"/>
                    <a:pt x="71" y="43"/>
                    <a:pt x="71" y="44"/>
                  </a:cubicBezTo>
                  <a:cubicBezTo>
                    <a:pt x="20" y="44"/>
                    <a:pt x="20" y="44"/>
                    <a:pt x="20" y="44"/>
                  </a:cubicBezTo>
                  <a:cubicBezTo>
                    <a:pt x="20" y="53"/>
                    <a:pt x="28" y="60"/>
                    <a:pt x="38" y="60"/>
                  </a:cubicBezTo>
                  <a:cubicBezTo>
                    <a:pt x="47" y="60"/>
                    <a:pt x="52" y="56"/>
                    <a:pt x="54" y="49"/>
                  </a:cubicBezTo>
                  <a:lnTo>
                    <a:pt x="71" y="54"/>
                  </a:lnTo>
                  <a:close/>
                  <a:moveTo>
                    <a:pt x="52" y="30"/>
                  </a:moveTo>
                  <a:cubicBezTo>
                    <a:pt x="52" y="23"/>
                    <a:pt x="47" y="16"/>
                    <a:pt x="36" y="16"/>
                  </a:cubicBezTo>
                  <a:cubicBezTo>
                    <a:pt x="26" y="16"/>
                    <a:pt x="21" y="24"/>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7" name="Freeform 23">
              <a:extLst>
                <a:ext uri="{FF2B5EF4-FFF2-40B4-BE49-F238E27FC236}">
                  <a16:creationId xmlns:a16="http://schemas.microsoft.com/office/drawing/2014/main" id="{0C92C03C-2FEC-4B5E-AE90-60ECF6057AE3}"/>
                </a:ext>
              </a:extLst>
            </p:cNvPr>
            <p:cNvSpPr>
              <a:spLocks/>
            </p:cNvSpPr>
            <p:nvPr/>
          </p:nvSpPr>
          <p:spPr bwMode="auto">
            <a:xfrm>
              <a:off x="5686" y="923"/>
              <a:ext cx="243" cy="323"/>
            </a:xfrm>
            <a:custGeom>
              <a:avLst/>
              <a:gdLst>
                <a:gd name="T0" fmla="*/ 17 w 58"/>
                <a:gd name="T1" fmla="*/ 51 h 77"/>
                <a:gd name="T2" fmla="*/ 30 w 58"/>
                <a:gd name="T3" fmla="*/ 62 h 77"/>
                <a:gd name="T4" fmla="*/ 40 w 58"/>
                <a:gd name="T5" fmla="*/ 55 h 77"/>
                <a:gd name="T6" fmla="*/ 32 w 58"/>
                <a:gd name="T7" fmla="*/ 48 h 77"/>
                <a:gd name="T8" fmla="*/ 22 w 58"/>
                <a:gd name="T9" fmla="*/ 45 h 77"/>
                <a:gd name="T10" fmla="*/ 2 w 58"/>
                <a:gd name="T11" fmla="*/ 24 h 77"/>
                <a:gd name="T12" fmla="*/ 29 w 58"/>
                <a:gd name="T13" fmla="*/ 0 h 77"/>
                <a:gd name="T14" fmla="*/ 57 w 58"/>
                <a:gd name="T15" fmla="*/ 21 h 77"/>
                <a:gd name="T16" fmla="*/ 41 w 58"/>
                <a:gd name="T17" fmla="*/ 25 h 77"/>
                <a:gd name="T18" fmla="*/ 29 w 58"/>
                <a:gd name="T19" fmla="*/ 15 h 77"/>
                <a:gd name="T20" fmla="*/ 20 w 58"/>
                <a:gd name="T21" fmla="*/ 22 h 77"/>
                <a:gd name="T22" fmla="*/ 27 w 58"/>
                <a:gd name="T23" fmla="*/ 29 h 77"/>
                <a:gd name="T24" fmla="*/ 37 w 58"/>
                <a:gd name="T25" fmla="*/ 31 h 77"/>
                <a:gd name="T26" fmla="*/ 58 w 58"/>
                <a:gd name="T27" fmla="*/ 53 h 77"/>
                <a:gd name="T28" fmla="*/ 30 w 58"/>
                <a:gd name="T29" fmla="*/ 77 h 77"/>
                <a:gd name="T30" fmla="*/ 0 w 58"/>
                <a:gd name="T31" fmla="*/ 55 h 77"/>
                <a:gd name="T32" fmla="*/ 17 w 58"/>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7">
                  <a:moveTo>
                    <a:pt x="17" y="51"/>
                  </a:moveTo>
                  <a:cubicBezTo>
                    <a:pt x="17" y="57"/>
                    <a:pt x="22" y="62"/>
                    <a:pt x="30" y="62"/>
                  </a:cubicBezTo>
                  <a:cubicBezTo>
                    <a:pt x="37" y="62"/>
                    <a:pt x="40" y="59"/>
                    <a:pt x="40" y="55"/>
                  </a:cubicBezTo>
                  <a:cubicBezTo>
                    <a:pt x="40" y="51"/>
                    <a:pt x="37" y="49"/>
                    <a:pt x="32" y="48"/>
                  </a:cubicBezTo>
                  <a:cubicBezTo>
                    <a:pt x="22" y="45"/>
                    <a:pt x="22" y="45"/>
                    <a:pt x="22" y="45"/>
                  </a:cubicBezTo>
                  <a:cubicBezTo>
                    <a:pt x="8" y="42"/>
                    <a:pt x="2" y="34"/>
                    <a:pt x="2" y="24"/>
                  </a:cubicBezTo>
                  <a:cubicBezTo>
                    <a:pt x="2" y="11"/>
                    <a:pt x="13" y="0"/>
                    <a:pt x="29" y="0"/>
                  </a:cubicBezTo>
                  <a:cubicBezTo>
                    <a:pt x="50" y="0"/>
                    <a:pt x="56" y="13"/>
                    <a:pt x="57" y="21"/>
                  </a:cubicBezTo>
                  <a:cubicBezTo>
                    <a:pt x="41" y="25"/>
                    <a:pt x="41" y="25"/>
                    <a:pt x="41" y="25"/>
                  </a:cubicBezTo>
                  <a:cubicBezTo>
                    <a:pt x="40" y="21"/>
                    <a:pt x="37" y="15"/>
                    <a:pt x="29" y="15"/>
                  </a:cubicBezTo>
                  <a:cubicBezTo>
                    <a:pt x="24" y="15"/>
                    <a:pt x="20" y="18"/>
                    <a:pt x="20" y="22"/>
                  </a:cubicBezTo>
                  <a:cubicBezTo>
                    <a:pt x="20" y="26"/>
                    <a:pt x="23" y="28"/>
                    <a:pt x="27" y="29"/>
                  </a:cubicBezTo>
                  <a:cubicBezTo>
                    <a:pt x="37" y="31"/>
                    <a:pt x="37" y="31"/>
                    <a:pt x="37" y="31"/>
                  </a:cubicBezTo>
                  <a:cubicBezTo>
                    <a:pt x="51" y="34"/>
                    <a:pt x="58" y="43"/>
                    <a:pt x="58" y="53"/>
                  </a:cubicBezTo>
                  <a:cubicBezTo>
                    <a:pt x="58" y="65"/>
                    <a:pt x="49" y="77"/>
                    <a:pt x="30" y="77"/>
                  </a:cubicBezTo>
                  <a:cubicBezTo>
                    <a:pt x="8" y="77"/>
                    <a:pt x="1" y="63"/>
                    <a:pt x="0" y="55"/>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9" name="Freeform 24">
              <a:extLst>
                <a:ext uri="{FF2B5EF4-FFF2-40B4-BE49-F238E27FC236}">
                  <a16:creationId xmlns:a16="http://schemas.microsoft.com/office/drawing/2014/main" id="{75CB7498-4D3D-4CC7-91CD-816C42719840}"/>
                </a:ext>
              </a:extLst>
            </p:cNvPr>
            <p:cNvSpPr>
              <a:spLocks/>
            </p:cNvSpPr>
            <p:nvPr/>
          </p:nvSpPr>
          <p:spPr bwMode="auto">
            <a:xfrm>
              <a:off x="4489" y="1900"/>
              <a:ext cx="461"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9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20 w 110"/>
                <a:gd name="T35" fmla="*/ 32 h 75"/>
                <a:gd name="T36" fmla="*/ 20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8" y="5"/>
                    <a:pt x="61" y="12"/>
                  </a:cubicBezTo>
                  <a:cubicBezTo>
                    <a:pt x="67" y="4"/>
                    <a:pt x="75" y="0"/>
                    <a:pt x="84" y="0"/>
                  </a:cubicBezTo>
                  <a:cubicBezTo>
                    <a:pt x="98" y="0"/>
                    <a:pt x="110" y="8"/>
                    <a:pt x="110" y="28"/>
                  </a:cubicBezTo>
                  <a:cubicBezTo>
                    <a:pt x="110" y="75"/>
                    <a:pt x="110" y="75"/>
                    <a:pt x="110" y="75"/>
                  </a:cubicBezTo>
                  <a:cubicBezTo>
                    <a:pt x="91" y="75"/>
                    <a:pt x="91" y="75"/>
                    <a:pt x="91" y="75"/>
                  </a:cubicBezTo>
                  <a:cubicBezTo>
                    <a:pt x="91" y="32"/>
                    <a:pt x="91" y="32"/>
                    <a:pt x="91" y="32"/>
                  </a:cubicBezTo>
                  <a:cubicBezTo>
                    <a:pt x="91" y="24"/>
                    <a:pt x="88" y="18"/>
                    <a:pt x="79"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5" y="18"/>
                    <a:pt x="20" y="24"/>
                    <a:pt x="20" y="32"/>
                  </a:cubicBezTo>
                  <a:cubicBezTo>
                    <a:pt x="20" y="75"/>
                    <a:pt x="20" y="75"/>
                    <a:pt x="20"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0" name="Freeform 25">
              <a:extLst>
                <a:ext uri="{FF2B5EF4-FFF2-40B4-BE49-F238E27FC236}">
                  <a16:creationId xmlns:a16="http://schemas.microsoft.com/office/drawing/2014/main" id="{9A6FB505-26B1-43BB-9F65-C49AE627948E}"/>
                </a:ext>
              </a:extLst>
            </p:cNvPr>
            <p:cNvSpPr>
              <a:spLocks noEditPoints="1"/>
            </p:cNvSpPr>
            <p:nvPr/>
          </p:nvSpPr>
          <p:spPr bwMode="auto">
            <a:xfrm>
              <a:off x="4987" y="1900"/>
              <a:ext cx="314" cy="322"/>
            </a:xfrm>
            <a:custGeom>
              <a:avLst/>
              <a:gdLst>
                <a:gd name="T0" fmla="*/ 56 w 75"/>
                <a:gd name="T1" fmla="*/ 65 h 77"/>
                <a:gd name="T2" fmla="*/ 35 w 75"/>
                <a:gd name="T3" fmla="*/ 77 h 77"/>
                <a:gd name="T4" fmla="*/ 0 w 75"/>
                <a:gd name="T5" fmla="*/ 38 h 77"/>
                <a:gd name="T6" fmla="*/ 35 w 75"/>
                <a:gd name="T7" fmla="*/ 0 h 77"/>
                <a:gd name="T8" fmla="*/ 55 w 75"/>
                <a:gd name="T9" fmla="*/ 11 h 77"/>
                <a:gd name="T10" fmla="*/ 55 w 75"/>
                <a:gd name="T11" fmla="*/ 2 h 77"/>
                <a:gd name="T12" fmla="*/ 74 w 75"/>
                <a:gd name="T13" fmla="*/ 2 h 77"/>
                <a:gd name="T14" fmla="*/ 74 w 75"/>
                <a:gd name="T15" fmla="*/ 62 h 77"/>
                <a:gd name="T16" fmla="*/ 75 w 75"/>
                <a:gd name="T17" fmla="*/ 75 h 77"/>
                <a:gd name="T18" fmla="*/ 56 w 75"/>
                <a:gd name="T19" fmla="*/ 75 h 77"/>
                <a:gd name="T20" fmla="*/ 56 w 75"/>
                <a:gd name="T21" fmla="*/ 66 h 77"/>
                <a:gd name="T22" fmla="*/ 56 w 75"/>
                <a:gd name="T23" fmla="*/ 65 h 77"/>
                <a:gd name="T24" fmla="*/ 38 w 75"/>
                <a:gd name="T25" fmla="*/ 60 h 77"/>
                <a:gd name="T26" fmla="*/ 55 w 75"/>
                <a:gd name="T27" fmla="*/ 38 h 77"/>
                <a:gd name="T28" fmla="*/ 38 w 75"/>
                <a:gd name="T29" fmla="*/ 17 h 77"/>
                <a:gd name="T30" fmla="*/ 20 w 75"/>
                <a:gd name="T31" fmla="*/ 38 h 77"/>
                <a:gd name="T32" fmla="*/ 38 w 75"/>
                <a:gd name="T33"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7">
                  <a:moveTo>
                    <a:pt x="56" y="65"/>
                  </a:moveTo>
                  <a:cubicBezTo>
                    <a:pt x="52" y="72"/>
                    <a:pt x="45" y="77"/>
                    <a:pt x="35" y="77"/>
                  </a:cubicBezTo>
                  <a:cubicBezTo>
                    <a:pt x="14" y="77"/>
                    <a:pt x="0" y="60"/>
                    <a:pt x="0" y="38"/>
                  </a:cubicBezTo>
                  <a:cubicBezTo>
                    <a:pt x="0" y="17"/>
                    <a:pt x="14" y="0"/>
                    <a:pt x="35" y="0"/>
                  </a:cubicBezTo>
                  <a:cubicBezTo>
                    <a:pt x="48" y="0"/>
                    <a:pt x="54" y="7"/>
                    <a:pt x="55" y="11"/>
                  </a:cubicBezTo>
                  <a:cubicBezTo>
                    <a:pt x="55" y="2"/>
                    <a:pt x="55" y="2"/>
                    <a:pt x="55" y="2"/>
                  </a:cubicBezTo>
                  <a:cubicBezTo>
                    <a:pt x="74" y="2"/>
                    <a:pt x="74" y="2"/>
                    <a:pt x="74" y="2"/>
                  </a:cubicBezTo>
                  <a:cubicBezTo>
                    <a:pt x="74" y="62"/>
                    <a:pt x="74" y="62"/>
                    <a:pt x="74" y="62"/>
                  </a:cubicBezTo>
                  <a:cubicBezTo>
                    <a:pt x="74" y="68"/>
                    <a:pt x="75" y="73"/>
                    <a:pt x="75" y="75"/>
                  </a:cubicBezTo>
                  <a:cubicBezTo>
                    <a:pt x="56" y="75"/>
                    <a:pt x="56" y="75"/>
                    <a:pt x="56" y="75"/>
                  </a:cubicBezTo>
                  <a:cubicBezTo>
                    <a:pt x="56" y="73"/>
                    <a:pt x="56" y="69"/>
                    <a:pt x="56" y="66"/>
                  </a:cubicBezTo>
                  <a:lnTo>
                    <a:pt x="56" y="65"/>
                  </a:lnTo>
                  <a:close/>
                  <a:moveTo>
                    <a:pt x="38" y="60"/>
                  </a:moveTo>
                  <a:cubicBezTo>
                    <a:pt x="48" y="60"/>
                    <a:pt x="55" y="51"/>
                    <a:pt x="55" y="38"/>
                  </a:cubicBezTo>
                  <a:cubicBezTo>
                    <a:pt x="55" y="25"/>
                    <a:pt x="48" y="17"/>
                    <a:pt x="38" y="17"/>
                  </a:cubicBezTo>
                  <a:cubicBezTo>
                    <a:pt x="27" y="17"/>
                    <a:pt x="20" y="25"/>
                    <a:pt x="20" y="38"/>
                  </a:cubicBezTo>
                  <a:cubicBezTo>
                    <a:pt x="20" y="51"/>
                    <a:pt x="27" y="60"/>
                    <a:pt x="38"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1" name="Freeform 26">
              <a:extLst>
                <a:ext uri="{FF2B5EF4-FFF2-40B4-BE49-F238E27FC236}">
                  <a16:creationId xmlns:a16="http://schemas.microsoft.com/office/drawing/2014/main" id="{770D9022-AA59-4500-8B96-922572D61183}"/>
                </a:ext>
              </a:extLst>
            </p:cNvPr>
            <p:cNvSpPr>
              <a:spLocks/>
            </p:cNvSpPr>
            <p:nvPr/>
          </p:nvSpPr>
          <p:spPr bwMode="auto">
            <a:xfrm>
              <a:off x="5360" y="1765"/>
              <a:ext cx="297" cy="449"/>
            </a:xfrm>
            <a:custGeom>
              <a:avLst/>
              <a:gdLst>
                <a:gd name="T0" fmla="*/ 171 w 297"/>
                <a:gd name="T1" fmla="*/ 273 h 449"/>
                <a:gd name="T2" fmla="*/ 297 w 297"/>
                <a:gd name="T3" fmla="*/ 449 h 449"/>
                <a:gd name="T4" fmla="*/ 196 w 297"/>
                <a:gd name="T5" fmla="*/ 449 h 449"/>
                <a:gd name="T6" fmla="*/ 117 w 297"/>
                <a:gd name="T7" fmla="*/ 332 h 449"/>
                <a:gd name="T8" fmla="*/ 83 w 297"/>
                <a:gd name="T9" fmla="*/ 365 h 449"/>
                <a:gd name="T10" fmla="*/ 83 w 297"/>
                <a:gd name="T11" fmla="*/ 449 h 449"/>
                <a:gd name="T12" fmla="*/ 0 w 297"/>
                <a:gd name="T13" fmla="*/ 449 h 449"/>
                <a:gd name="T14" fmla="*/ 0 w 297"/>
                <a:gd name="T15" fmla="*/ 0 h 449"/>
                <a:gd name="T16" fmla="*/ 83 w 297"/>
                <a:gd name="T17" fmla="*/ 0 h 449"/>
                <a:gd name="T18" fmla="*/ 83 w 297"/>
                <a:gd name="T19" fmla="*/ 256 h 449"/>
                <a:gd name="T20" fmla="*/ 188 w 297"/>
                <a:gd name="T21" fmla="*/ 143 h 449"/>
                <a:gd name="T22" fmla="*/ 293 w 297"/>
                <a:gd name="T23" fmla="*/ 143 h 449"/>
                <a:gd name="T24" fmla="*/ 171 w 297"/>
                <a:gd name="T25" fmla="*/ 27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449">
                  <a:moveTo>
                    <a:pt x="171" y="273"/>
                  </a:moveTo>
                  <a:lnTo>
                    <a:pt x="297" y="449"/>
                  </a:lnTo>
                  <a:lnTo>
                    <a:pt x="196" y="449"/>
                  </a:lnTo>
                  <a:lnTo>
                    <a:pt x="117" y="332"/>
                  </a:lnTo>
                  <a:lnTo>
                    <a:pt x="83" y="365"/>
                  </a:lnTo>
                  <a:lnTo>
                    <a:pt x="83" y="449"/>
                  </a:lnTo>
                  <a:lnTo>
                    <a:pt x="0" y="449"/>
                  </a:lnTo>
                  <a:lnTo>
                    <a:pt x="0" y="0"/>
                  </a:lnTo>
                  <a:lnTo>
                    <a:pt x="83" y="0"/>
                  </a:lnTo>
                  <a:lnTo>
                    <a:pt x="83" y="256"/>
                  </a:lnTo>
                  <a:lnTo>
                    <a:pt x="188" y="143"/>
                  </a:lnTo>
                  <a:lnTo>
                    <a:pt x="293" y="143"/>
                  </a:lnTo>
                  <a:lnTo>
                    <a:pt x="171" y="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2" name="Freeform 27">
              <a:extLst>
                <a:ext uri="{FF2B5EF4-FFF2-40B4-BE49-F238E27FC236}">
                  <a16:creationId xmlns:a16="http://schemas.microsoft.com/office/drawing/2014/main" id="{5E7351E2-24FE-440F-B58F-4F67188DA5F9}"/>
                </a:ext>
              </a:extLst>
            </p:cNvPr>
            <p:cNvSpPr>
              <a:spLocks noEditPoints="1"/>
            </p:cNvSpPr>
            <p:nvPr/>
          </p:nvSpPr>
          <p:spPr bwMode="auto">
            <a:xfrm>
              <a:off x="5644" y="1900"/>
              <a:ext cx="298" cy="322"/>
            </a:xfrm>
            <a:custGeom>
              <a:avLst/>
              <a:gdLst>
                <a:gd name="T0" fmla="*/ 70 w 71"/>
                <a:gd name="T1" fmla="*/ 54 h 77"/>
                <a:gd name="T2" fmla="*/ 37 w 71"/>
                <a:gd name="T3" fmla="*/ 77 h 77"/>
                <a:gd name="T4" fmla="*/ 0 w 71"/>
                <a:gd name="T5" fmla="*/ 38 h 77"/>
                <a:gd name="T6" fmla="*/ 35 w 71"/>
                <a:gd name="T7" fmla="*/ 0 h 77"/>
                <a:gd name="T8" fmla="*/ 71 w 71"/>
                <a:gd name="T9" fmla="*/ 38 h 77"/>
                <a:gd name="T10" fmla="*/ 71 w 71"/>
                <a:gd name="T11" fmla="*/ 44 h 77"/>
                <a:gd name="T12" fmla="*/ 19 w 71"/>
                <a:gd name="T13" fmla="*/ 44 h 77"/>
                <a:gd name="T14" fmla="*/ 37 w 71"/>
                <a:gd name="T15" fmla="*/ 60 h 77"/>
                <a:gd name="T16" fmla="*/ 54 w 71"/>
                <a:gd name="T17" fmla="*/ 49 h 77"/>
                <a:gd name="T18" fmla="*/ 70 w 71"/>
                <a:gd name="T19" fmla="*/ 54 h 77"/>
                <a:gd name="T20" fmla="*/ 52 w 71"/>
                <a:gd name="T21" fmla="*/ 30 h 77"/>
                <a:gd name="T22" fmla="*/ 36 w 71"/>
                <a:gd name="T23" fmla="*/ 16 h 77"/>
                <a:gd name="T24" fmla="*/ 19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3"/>
                    <a:pt x="0" y="38"/>
                  </a:cubicBezTo>
                  <a:cubicBezTo>
                    <a:pt x="0" y="15"/>
                    <a:pt x="17" y="0"/>
                    <a:pt x="35" y="0"/>
                  </a:cubicBezTo>
                  <a:cubicBezTo>
                    <a:pt x="58" y="0"/>
                    <a:pt x="71" y="14"/>
                    <a:pt x="71" y="38"/>
                  </a:cubicBezTo>
                  <a:cubicBezTo>
                    <a:pt x="71" y="40"/>
                    <a:pt x="71" y="43"/>
                    <a:pt x="71" y="44"/>
                  </a:cubicBezTo>
                  <a:cubicBezTo>
                    <a:pt x="19" y="44"/>
                    <a:pt x="19" y="44"/>
                    <a:pt x="19" y="44"/>
                  </a:cubicBezTo>
                  <a:cubicBezTo>
                    <a:pt x="19" y="53"/>
                    <a:pt x="28" y="60"/>
                    <a:pt x="37" y="60"/>
                  </a:cubicBezTo>
                  <a:cubicBezTo>
                    <a:pt x="46" y="60"/>
                    <a:pt x="51" y="55"/>
                    <a:pt x="54" y="49"/>
                  </a:cubicBezTo>
                  <a:lnTo>
                    <a:pt x="70" y="54"/>
                  </a:lnTo>
                  <a:close/>
                  <a:moveTo>
                    <a:pt x="52" y="30"/>
                  </a:moveTo>
                  <a:cubicBezTo>
                    <a:pt x="52" y="23"/>
                    <a:pt x="47" y="16"/>
                    <a:pt x="36" y="16"/>
                  </a:cubicBezTo>
                  <a:cubicBezTo>
                    <a:pt x="26" y="16"/>
                    <a:pt x="20" y="24"/>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3" name="Freeform 28">
              <a:extLst>
                <a:ext uri="{FF2B5EF4-FFF2-40B4-BE49-F238E27FC236}">
                  <a16:creationId xmlns:a16="http://schemas.microsoft.com/office/drawing/2014/main" id="{1554C890-7D24-44AD-B879-9B1CF9B82053}"/>
                </a:ext>
              </a:extLst>
            </p:cNvPr>
            <p:cNvSpPr>
              <a:spLocks/>
            </p:cNvSpPr>
            <p:nvPr/>
          </p:nvSpPr>
          <p:spPr bwMode="auto">
            <a:xfrm>
              <a:off x="2790" y="2855"/>
              <a:ext cx="280" cy="311"/>
            </a:xfrm>
            <a:custGeom>
              <a:avLst/>
              <a:gdLst>
                <a:gd name="T0" fmla="*/ 48 w 67"/>
                <a:gd name="T1" fmla="*/ 64 h 74"/>
                <a:gd name="T2" fmla="*/ 28 w 67"/>
                <a:gd name="T3" fmla="*/ 74 h 74"/>
                <a:gd name="T4" fmla="*/ 0 w 67"/>
                <a:gd name="T5" fmla="*/ 46 h 74"/>
                <a:gd name="T6" fmla="*/ 0 w 67"/>
                <a:gd name="T7" fmla="*/ 0 h 74"/>
                <a:gd name="T8" fmla="*/ 20 w 67"/>
                <a:gd name="T9" fmla="*/ 0 h 74"/>
                <a:gd name="T10" fmla="*/ 20 w 67"/>
                <a:gd name="T11" fmla="*/ 42 h 74"/>
                <a:gd name="T12" fmla="*/ 33 w 67"/>
                <a:gd name="T13" fmla="*/ 56 h 74"/>
                <a:gd name="T14" fmla="*/ 47 w 67"/>
                <a:gd name="T15" fmla="*/ 42 h 74"/>
                <a:gd name="T16" fmla="*/ 47 w 67"/>
                <a:gd name="T17" fmla="*/ 0 h 74"/>
                <a:gd name="T18" fmla="*/ 66 w 67"/>
                <a:gd name="T19" fmla="*/ 0 h 74"/>
                <a:gd name="T20" fmla="*/ 66 w 67"/>
                <a:gd name="T21" fmla="*/ 59 h 74"/>
                <a:gd name="T22" fmla="*/ 67 w 67"/>
                <a:gd name="T23" fmla="*/ 72 h 74"/>
                <a:gd name="T24" fmla="*/ 48 w 67"/>
                <a:gd name="T25" fmla="*/ 72 h 74"/>
                <a:gd name="T26" fmla="*/ 48 w 67"/>
                <a:gd name="T27"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4">
                  <a:moveTo>
                    <a:pt x="48" y="64"/>
                  </a:moveTo>
                  <a:cubicBezTo>
                    <a:pt x="44" y="71"/>
                    <a:pt x="35" y="74"/>
                    <a:pt x="28" y="74"/>
                  </a:cubicBezTo>
                  <a:cubicBezTo>
                    <a:pt x="10" y="74"/>
                    <a:pt x="0" y="61"/>
                    <a:pt x="0" y="46"/>
                  </a:cubicBezTo>
                  <a:cubicBezTo>
                    <a:pt x="0" y="0"/>
                    <a:pt x="0" y="0"/>
                    <a:pt x="0" y="0"/>
                  </a:cubicBezTo>
                  <a:cubicBezTo>
                    <a:pt x="20" y="0"/>
                    <a:pt x="20" y="0"/>
                    <a:pt x="20" y="0"/>
                  </a:cubicBezTo>
                  <a:cubicBezTo>
                    <a:pt x="20" y="42"/>
                    <a:pt x="20" y="42"/>
                    <a:pt x="20" y="42"/>
                  </a:cubicBezTo>
                  <a:cubicBezTo>
                    <a:pt x="20" y="50"/>
                    <a:pt x="24" y="56"/>
                    <a:pt x="33" y="56"/>
                  </a:cubicBezTo>
                  <a:cubicBezTo>
                    <a:pt x="42" y="56"/>
                    <a:pt x="47" y="50"/>
                    <a:pt x="47" y="42"/>
                  </a:cubicBezTo>
                  <a:cubicBezTo>
                    <a:pt x="47" y="0"/>
                    <a:pt x="47" y="0"/>
                    <a:pt x="47" y="0"/>
                  </a:cubicBezTo>
                  <a:cubicBezTo>
                    <a:pt x="66" y="0"/>
                    <a:pt x="66" y="0"/>
                    <a:pt x="66" y="0"/>
                  </a:cubicBezTo>
                  <a:cubicBezTo>
                    <a:pt x="66" y="59"/>
                    <a:pt x="66" y="59"/>
                    <a:pt x="66" y="59"/>
                  </a:cubicBezTo>
                  <a:cubicBezTo>
                    <a:pt x="66" y="65"/>
                    <a:pt x="67" y="70"/>
                    <a:pt x="67" y="72"/>
                  </a:cubicBezTo>
                  <a:cubicBezTo>
                    <a:pt x="48" y="72"/>
                    <a:pt x="48" y="72"/>
                    <a:pt x="48" y="72"/>
                  </a:cubicBezTo>
                  <a:cubicBezTo>
                    <a:pt x="48" y="71"/>
                    <a:pt x="48" y="67"/>
                    <a:pt x="48"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4" name="Freeform 29">
              <a:extLst>
                <a:ext uri="{FF2B5EF4-FFF2-40B4-BE49-F238E27FC236}">
                  <a16:creationId xmlns:a16="http://schemas.microsoft.com/office/drawing/2014/main" id="{65FCADC3-AE46-4164-8DD0-803A107560B2}"/>
                </a:ext>
              </a:extLst>
            </p:cNvPr>
            <p:cNvSpPr>
              <a:spLocks/>
            </p:cNvSpPr>
            <p:nvPr/>
          </p:nvSpPr>
          <p:spPr bwMode="auto">
            <a:xfrm>
              <a:off x="3104" y="2847"/>
              <a:ext cx="242" cy="319"/>
            </a:xfrm>
            <a:custGeom>
              <a:avLst/>
              <a:gdLst>
                <a:gd name="T0" fmla="*/ 17 w 58"/>
                <a:gd name="T1" fmla="*/ 50 h 76"/>
                <a:gd name="T2" fmla="*/ 30 w 58"/>
                <a:gd name="T3" fmla="*/ 61 h 76"/>
                <a:gd name="T4" fmla="*/ 40 w 58"/>
                <a:gd name="T5" fmla="*/ 54 h 76"/>
                <a:gd name="T6" fmla="*/ 32 w 58"/>
                <a:gd name="T7" fmla="*/ 47 h 76"/>
                <a:gd name="T8" fmla="*/ 22 w 58"/>
                <a:gd name="T9" fmla="*/ 45 h 76"/>
                <a:gd name="T10" fmla="*/ 2 w 58"/>
                <a:gd name="T11" fmla="*/ 23 h 76"/>
                <a:gd name="T12" fmla="*/ 29 w 58"/>
                <a:gd name="T13" fmla="*/ 0 h 76"/>
                <a:gd name="T14" fmla="*/ 57 w 58"/>
                <a:gd name="T15" fmla="*/ 21 h 76"/>
                <a:gd name="T16" fmla="*/ 41 w 58"/>
                <a:gd name="T17" fmla="*/ 24 h 76"/>
                <a:gd name="T18" fmla="*/ 29 w 58"/>
                <a:gd name="T19" fmla="*/ 15 h 76"/>
                <a:gd name="T20" fmla="*/ 20 w 58"/>
                <a:gd name="T21" fmla="*/ 22 h 76"/>
                <a:gd name="T22" fmla="*/ 26 w 58"/>
                <a:gd name="T23" fmla="*/ 28 h 76"/>
                <a:gd name="T24" fmla="*/ 37 w 58"/>
                <a:gd name="T25" fmla="*/ 30 h 76"/>
                <a:gd name="T26" fmla="*/ 58 w 58"/>
                <a:gd name="T27" fmla="*/ 53 h 76"/>
                <a:gd name="T28" fmla="*/ 30 w 58"/>
                <a:gd name="T29" fmla="*/ 76 h 76"/>
                <a:gd name="T30" fmla="*/ 0 w 58"/>
                <a:gd name="T31" fmla="*/ 54 h 76"/>
                <a:gd name="T32" fmla="*/ 17 w 58"/>
                <a:gd name="T33"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6">
                  <a:moveTo>
                    <a:pt x="17" y="50"/>
                  </a:moveTo>
                  <a:cubicBezTo>
                    <a:pt x="17" y="56"/>
                    <a:pt x="21" y="61"/>
                    <a:pt x="30" y="61"/>
                  </a:cubicBezTo>
                  <a:cubicBezTo>
                    <a:pt x="36" y="61"/>
                    <a:pt x="40" y="58"/>
                    <a:pt x="40" y="54"/>
                  </a:cubicBezTo>
                  <a:cubicBezTo>
                    <a:pt x="40" y="51"/>
                    <a:pt x="37" y="48"/>
                    <a:pt x="32" y="47"/>
                  </a:cubicBezTo>
                  <a:cubicBezTo>
                    <a:pt x="22" y="45"/>
                    <a:pt x="22" y="45"/>
                    <a:pt x="22" y="45"/>
                  </a:cubicBezTo>
                  <a:cubicBezTo>
                    <a:pt x="8" y="42"/>
                    <a:pt x="2" y="34"/>
                    <a:pt x="2" y="23"/>
                  </a:cubicBezTo>
                  <a:cubicBezTo>
                    <a:pt x="2" y="10"/>
                    <a:pt x="13" y="0"/>
                    <a:pt x="29" y="0"/>
                  </a:cubicBezTo>
                  <a:cubicBezTo>
                    <a:pt x="50" y="0"/>
                    <a:pt x="56" y="13"/>
                    <a:pt x="57" y="21"/>
                  </a:cubicBezTo>
                  <a:cubicBezTo>
                    <a:pt x="41" y="24"/>
                    <a:pt x="41" y="24"/>
                    <a:pt x="41" y="24"/>
                  </a:cubicBezTo>
                  <a:cubicBezTo>
                    <a:pt x="40" y="20"/>
                    <a:pt x="37" y="15"/>
                    <a:pt x="29" y="15"/>
                  </a:cubicBezTo>
                  <a:cubicBezTo>
                    <a:pt x="24" y="15"/>
                    <a:pt x="20" y="18"/>
                    <a:pt x="20" y="22"/>
                  </a:cubicBezTo>
                  <a:cubicBezTo>
                    <a:pt x="20" y="25"/>
                    <a:pt x="22" y="27"/>
                    <a:pt x="26" y="28"/>
                  </a:cubicBezTo>
                  <a:cubicBezTo>
                    <a:pt x="37" y="30"/>
                    <a:pt x="37" y="30"/>
                    <a:pt x="37" y="30"/>
                  </a:cubicBezTo>
                  <a:cubicBezTo>
                    <a:pt x="51" y="33"/>
                    <a:pt x="58" y="42"/>
                    <a:pt x="58" y="53"/>
                  </a:cubicBezTo>
                  <a:cubicBezTo>
                    <a:pt x="58" y="64"/>
                    <a:pt x="49" y="76"/>
                    <a:pt x="30" y="76"/>
                  </a:cubicBezTo>
                  <a:cubicBezTo>
                    <a:pt x="8" y="76"/>
                    <a:pt x="1" y="62"/>
                    <a:pt x="0" y="54"/>
                  </a:cubicBezTo>
                  <a:lnTo>
                    <a:pt x="1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5" name="Background Photo 1">
              <a:extLst>
                <a:ext uri="{FF2B5EF4-FFF2-40B4-BE49-F238E27FC236}">
                  <a16:creationId xmlns:a16="http://schemas.microsoft.com/office/drawing/2014/main" id="{E5ACA2BC-77A3-428F-B1EE-EDC77258482F}"/>
                </a:ext>
              </a:extLst>
            </p:cNvPr>
            <p:cNvSpPr>
              <a:spLocks noChangeArrowheads="1"/>
            </p:cNvSpPr>
            <p:nvPr/>
          </p:nvSpPr>
          <p:spPr bwMode="auto">
            <a:xfrm>
              <a:off x="986" y="600"/>
              <a:ext cx="958"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6" name="Photo 1-Frederic_Martinez">
              <a:extLst>
                <a:ext uri="{FF2B5EF4-FFF2-40B4-BE49-F238E27FC236}">
                  <a16:creationId xmlns:a16="http://schemas.microsoft.com/office/drawing/2014/main" id="{744E379C-6922-452F-9947-40A5DE8BE8BF}"/>
                </a:ext>
              </a:extLst>
            </p:cNvPr>
            <p:cNvSpPr>
              <a:spLocks noChangeArrowheads="1"/>
            </p:cNvSpPr>
            <p:nvPr userDrawn="1"/>
          </p:nvSpPr>
          <p:spPr bwMode="auto">
            <a:xfrm>
              <a:off x="982" y="600"/>
              <a:ext cx="958" cy="960"/>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7" name="Backgrouind Photo 2">
              <a:extLst>
                <a:ext uri="{FF2B5EF4-FFF2-40B4-BE49-F238E27FC236}">
                  <a16:creationId xmlns:a16="http://schemas.microsoft.com/office/drawing/2014/main" id="{44AF61F2-709A-45F6-A2D5-7794DD253633}"/>
                </a:ext>
              </a:extLst>
            </p:cNvPr>
            <p:cNvSpPr>
              <a:spLocks noChangeArrowheads="1"/>
            </p:cNvSpPr>
            <p:nvPr/>
          </p:nvSpPr>
          <p:spPr bwMode="auto">
            <a:xfrm>
              <a:off x="6502" y="1560"/>
              <a:ext cx="959" cy="960"/>
            </a:xfrm>
            <a:prstGeom prst="ellipse">
              <a:avLst/>
            </a:prstGeom>
            <a:solidFill>
              <a:srgbClr val="C7C9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8" name="Photo 2-Katelyn_Young">
              <a:extLst>
                <a:ext uri="{FF2B5EF4-FFF2-40B4-BE49-F238E27FC236}">
                  <a16:creationId xmlns:a16="http://schemas.microsoft.com/office/drawing/2014/main" id="{6109491B-18FA-46E4-89C6-D7231D5A2023}"/>
                </a:ext>
              </a:extLst>
            </p:cNvPr>
            <p:cNvSpPr>
              <a:spLocks noChangeArrowheads="1"/>
            </p:cNvSpPr>
            <p:nvPr userDrawn="1"/>
          </p:nvSpPr>
          <p:spPr bwMode="auto">
            <a:xfrm>
              <a:off x="6501" y="1558"/>
              <a:ext cx="959" cy="960"/>
            </a:xfrm>
            <a:prstGeom prst="ellipse">
              <a:avLst/>
            </a:prstGeom>
            <a:blipFill>
              <a:blip r:embed="rId1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9" name="Background Photo 3">
              <a:extLst>
                <a:ext uri="{FF2B5EF4-FFF2-40B4-BE49-F238E27FC236}">
                  <a16:creationId xmlns:a16="http://schemas.microsoft.com/office/drawing/2014/main" id="{5432FEE7-4ACA-4B58-B2D9-8EA1358F1D5A}"/>
                </a:ext>
              </a:extLst>
            </p:cNvPr>
            <p:cNvSpPr>
              <a:spLocks noChangeArrowheads="1"/>
            </p:cNvSpPr>
            <p:nvPr/>
          </p:nvSpPr>
          <p:spPr bwMode="auto">
            <a:xfrm>
              <a:off x="3949" y="2520"/>
              <a:ext cx="959" cy="96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0" name="Photo 3-Tracey_Hamilton">
              <a:extLst>
                <a:ext uri="{FF2B5EF4-FFF2-40B4-BE49-F238E27FC236}">
                  <a16:creationId xmlns:a16="http://schemas.microsoft.com/office/drawing/2014/main" id="{0A144AA7-7079-49CB-88DC-5A31406F85EE}"/>
                </a:ext>
              </a:extLst>
            </p:cNvPr>
            <p:cNvSpPr>
              <a:spLocks noChangeArrowheads="1"/>
            </p:cNvSpPr>
            <p:nvPr userDrawn="1"/>
          </p:nvSpPr>
          <p:spPr bwMode="auto">
            <a:xfrm>
              <a:off x="3946" y="2524"/>
              <a:ext cx="959" cy="960"/>
            </a:xfrm>
            <a:prstGeom prst="ellipse">
              <a:avLst/>
            </a:prstGeom>
            <a:blipFill>
              <a:blip r:embed="rId1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141" name="Logo SSQ insurance WHITE">
            <a:extLst>
              <a:ext uri="{FF2B5EF4-FFF2-40B4-BE49-F238E27FC236}">
                <a16:creationId xmlns:a16="http://schemas.microsoft.com/office/drawing/2014/main" id="{AD677DFC-5079-44A9-9F38-F673E74EE92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9473" y="457200"/>
            <a:ext cx="1444752" cy="753644"/>
          </a:xfrm>
          <a:prstGeom prst="rect">
            <a:avLst/>
          </a:prstGeom>
        </p:spPr>
      </p:pic>
    </p:spTree>
    <p:extLst>
      <p:ext uri="{BB962C8B-B14F-4D97-AF65-F5344CB8AC3E}">
        <p14:creationId xmlns:p14="http://schemas.microsoft.com/office/powerpoint/2010/main" val="249663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WHITE backgroun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81912"/>
            <a:ext cx="11509952" cy="2856476"/>
          </a:xfrm>
        </p:spPr>
        <p:txBody>
          <a:bodyPr lIns="0" tIns="0" rIns="0" bIns="0" anchor="b">
            <a:normAutofit/>
          </a:bodyPr>
          <a:lstStyle>
            <a:lvl1pPr algn="ctr">
              <a:defRPr sz="6000" spc="-150" baseline="0"/>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p:ph type="subTitle" idx="1"/>
          </p:nvPr>
        </p:nvSpPr>
        <p:spPr>
          <a:xfrm>
            <a:off x="341024" y="4462272"/>
            <a:ext cx="11509952" cy="208005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35" name="English Signature">
            <a:extLst>
              <a:ext uri="{FF2B5EF4-FFF2-40B4-BE49-F238E27FC236}">
                <a16:creationId xmlns:a16="http://schemas.microsoft.com/office/drawing/2014/main" id="{7AB682FC-225B-444C-8C19-42C408B7E37F}"/>
              </a:ext>
            </a:extLst>
          </p:cNvPr>
          <p:cNvGrpSpPr>
            <a:grpSpLocks noChangeAspect="1"/>
          </p:cNvGrpSpPr>
          <p:nvPr userDrawn="1"/>
        </p:nvGrpSpPr>
        <p:grpSpPr bwMode="auto">
          <a:xfrm>
            <a:off x="9279714" y="459780"/>
            <a:ext cx="2576024" cy="996546"/>
            <a:chOff x="6" y="600"/>
            <a:chExt cx="7455" cy="2884"/>
          </a:xfrm>
        </p:grpSpPr>
        <p:sp>
          <p:nvSpPr>
            <p:cNvPr id="36" name="AutoShape 3">
              <a:extLst>
                <a:ext uri="{FF2B5EF4-FFF2-40B4-BE49-F238E27FC236}">
                  <a16:creationId xmlns:a16="http://schemas.microsoft.com/office/drawing/2014/main" id="{1F8BD1E3-001F-4B47-AADD-8124199E6C28}"/>
                </a:ext>
              </a:extLst>
            </p:cNvPr>
            <p:cNvSpPr>
              <a:spLocks noChangeAspect="1" noChangeArrowheads="1" noTextEdit="1"/>
            </p:cNvSpPr>
            <p:nvPr/>
          </p:nvSpPr>
          <p:spPr bwMode="auto">
            <a:xfrm>
              <a:off x="6" y="600"/>
              <a:ext cx="7455"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7" name="Oval 8">
              <a:extLst>
                <a:ext uri="{FF2B5EF4-FFF2-40B4-BE49-F238E27FC236}">
                  <a16:creationId xmlns:a16="http://schemas.microsoft.com/office/drawing/2014/main" id="{0789F696-CFD2-4D19-A881-6DE3C5F8AA58}"/>
                </a:ext>
              </a:extLst>
            </p:cNvPr>
            <p:cNvSpPr>
              <a:spLocks noChangeArrowheads="1"/>
            </p:cNvSpPr>
            <p:nvPr/>
          </p:nvSpPr>
          <p:spPr bwMode="auto">
            <a:xfrm>
              <a:off x="6" y="600"/>
              <a:ext cx="959"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8" name="Oval 9">
              <a:extLst>
                <a:ext uri="{FF2B5EF4-FFF2-40B4-BE49-F238E27FC236}">
                  <a16:creationId xmlns:a16="http://schemas.microsoft.com/office/drawing/2014/main" id="{78E28807-BD55-442F-873A-55DBCF7C119E}"/>
                </a:ext>
              </a:extLst>
            </p:cNvPr>
            <p:cNvSpPr>
              <a:spLocks noChangeArrowheads="1"/>
            </p:cNvSpPr>
            <p:nvPr/>
          </p:nvSpPr>
          <p:spPr bwMode="auto">
            <a:xfrm>
              <a:off x="4929" y="2520"/>
              <a:ext cx="958"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9" name="Freeform 10">
              <a:extLst>
                <a:ext uri="{FF2B5EF4-FFF2-40B4-BE49-F238E27FC236}">
                  <a16:creationId xmlns:a16="http://schemas.microsoft.com/office/drawing/2014/main" id="{F8290DBF-5ED7-4276-B7BC-AE7118DC87EF}"/>
                </a:ext>
              </a:extLst>
            </p:cNvPr>
            <p:cNvSpPr>
              <a:spLocks/>
            </p:cNvSpPr>
            <p:nvPr/>
          </p:nvSpPr>
          <p:spPr bwMode="auto">
            <a:xfrm>
              <a:off x="1965" y="600"/>
              <a:ext cx="4517" cy="960"/>
            </a:xfrm>
            <a:custGeom>
              <a:avLst/>
              <a:gdLst>
                <a:gd name="T0" fmla="*/ 115 w 1079"/>
                <a:gd name="T1" fmla="*/ 229 h 229"/>
                <a:gd name="T2" fmla="*/ 0 w 1079"/>
                <a:gd name="T3" fmla="*/ 114 h 229"/>
                <a:gd name="T4" fmla="*/ 115 w 1079"/>
                <a:gd name="T5" fmla="*/ 0 h 229"/>
                <a:gd name="T6" fmla="*/ 965 w 1079"/>
                <a:gd name="T7" fmla="*/ 0 h 229"/>
                <a:gd name="T8" fmla="*/ 1079 w 1079"/>
                <a:gd name="T9" fmla="*/ 114 h 229"/>
                <a:gd name="T10" fmla="*/ 965 w 1079"/>
                <a:gd name="T11" fmla="*/ 229 h 229"/>
                <a:gd name="T12" fmla="*/ 115 w 107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079" h="229">
                  <a:moveTo>
                    <a:pt x="115" y="229"/>
                  </a:moveTo>
                  <a:cubicBezTo>
                    <a:pt x="51" y="229"/>
                    <a:pt x="0" y="178"/>
                    <a:pt x="0" y="114"/>
                  </a:cubicBezTo>
                  <a:cubicBezTo>
                    <a:pt x="0" y="51"/>
                    <a:pt x="51" y="0"/>
                    <a:pt x="115" y="0"/>
                  </a:cubicBezTo>
                  <a:cubicBezTo>
                    <a:pt x="965" y="0"/>
                    <a:pt x="965" y="0"/>
                    <a:pt x="965" y="0"/>
                  </a:cubicBezTo>
                  <a:cubicBezTo>
                    <a:pt x="1028" y="0"/>
                    <a:pt x="1079" y="51"/>
                    <a:pt x="1079" y="114"/>
                  </a:cubicBezTo>
                  <a:cubicBezTo>
                    <a:pt x="1079" y="178"/>
                    <a:pt x="1028" y="229"/>
                    <a:pt x="965" y="229"/>
                  </a:cubicBezTo>
                  <a:lnTo>
                    <a:pt x="115" y="229"/>
                  </a:lnTo>
                  <a:close/>
                </a:path>
              </a:pathLst>
            </a:custGeom>
            <a:solidFill>
              <a:srgbClr val="006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0" name="Freeform 11">
              <a:extLst>
                <a:ext uri="{FF2B5EF4-FFF2-40B4-BE49-F238E27FC236}">
                  <a16:creationId xmlns:a16="http://schemas.microsoft.com/office/drawing/2014/main" id="{9A14A596-0DD1-4C57-B7B8-916E1B182B47}"/>
                </a:ext>
              </a:extLst>
            </p:cNvPr>
            <p:cNvSpPr>
              <a:spLocks/>
            </p:cNvSpPr>
            <p:nvPr/>
          </p:nvSpPr>
          <p:spPr bwMode="auto">
            <a:xfrm>
              <a:off x="3945" y="1560"/>
              <a:ext cx="2537" cy="960"/>
            </a:xfrm>
            <a:custGeom>
              <a:avLst/>
              <a:gdLst>
                <a:gd name="T0" fmla="*/ 115 w 606"/>
                <a:gd name="T1" fmla="*/ 229 h 229"/>
                <a:gd name="T2" fmla="*/ 0 w 606"/>
                <a:gd name="T3" fmla="*/ 114 h 229"/>
                <a:gd name="T4" fmla="*/ 115 w 606"/>
                <a:gd name="T5" fmla="*/ 0 h 229"/>
                <a:gd name="T6" fmla="*/ 492 w 606"/>
                <a:gd name="T7" fmla="*/ 0 h 229"/>
                <a:gd name="T8" fmla="*/ 606 w 606"/>
                <a:gd name="T9" fmla="*/ 114 h 229"/>
                <a:gd name="T10" fmla="*/ 492 w 606"/>
                <a:gd name="T11" fmla="*/ 229 h 229"/>
                <a:gd name="T12" fmla="*/ 115 w 606"/>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06" h="229">
                  <a:moveTo>
                    <a:pt x="115" y="229"/>
                  </a:moveTo>
                  <a:cubicBezTo>
                    <a:pt x="51" y="229"/>
                    <a:pt x="0" y="178"/>
                    <a:pt x="0" y="114"/>
                  </a:cubicBezTo>
                  <a:cubicBezTo>
                    <a:pt x="0" y="51"/>
                    <a:pt x="51" y="0"/>
                    <a:pt x="115" y="0"/>
                  </a:cubicBezTo>
                  <a:cubicBezTo>
                    <a:pt x="492" y="0"/>
                    <a:pt x="492" y="0"/>
                    <a:pt x="492" y="0"/>
                  </a:cubicBezTo>
                  <a:cubicBezTo>
                    <a:pt x="555" y="0"/>
                    <a:pt x="606" y="51"/>
                    <a:pt x="606" y="114"/>
                  </a:cubicBezTo>
                  <a:cubicBezTo>
                    <a:pt x="606" y="178"/>
                    <a:pt x="555" y="229"/>
                    <a:pt x="492" y="229"/>
                  </a:cubicBezTo>
                  <a:lnTo>
                    <a:pt x="115" y="229"/>
                  </a:lnTo>
                  <a:close/>
                </a:path>
              </a:pathLst>
            </a:custGeom>
            <a:solidFill>
              <a:srgbClr val="7BC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1" name="Freeform 12">
              <a:extLst>
                <a:ext uri="{FF2B5EF4-FFF2-40B4-BE49-F238E27FC236}">
                  <a16:creationId xmlns:a16="http://schemas.microsoft.com/office/drawing/2014/main" id="{FCD7A640-E383-42A0-8E81-BEFEF990C956}"/>
                </a:ext>
              </a:extLst>
            </p:cNvPr>
            <p:cNvSpPr>
              <a:spLocks/>
            </p:cNvSpPr>
            <p:nvPr/>
          </p:nvSpPr>
          <p:spPr bwMode="auto">
            <a:xfrm>
              <a:off x="2212" y="2520"/>
              <a:ext cx="1712" cy="960"/>
            </a:xfrm>
            <a:custGeom>
              <a:avLst/>
              <a:gdLst>
                <a:gd name="T0" fmla="*/ 114 w 409"/>
                <a:gd name="T1" fmla="*/ 229 h 229"/>
                <a:gd name="T2" fmla="*/ 0 w 409"/>
                <a:gd name="T3" fmla="*/ 114 h 229"/>
                <a:gd name="T4" fmla="*/ 114 w 409"/>
                <a:gd name="T5" fmla="*/ 0 h 229"/>
                <a:gd name="T6" fmla="*/ 295 w 409"/>
                <a:gd name="T7" fmla="*/ 0 h 229"/>
                <a:gd name="T8" fmla="*/ 409 w 409"/>
                <a:gd name="T9" fmla="*/ 114 h 229"/>
                <a:gd name="T10" fmla="*/ 295 w 409"/>
                <a:gd name="T11" fmla="*/ 229 h 229"/>
                <a:gd name="T12" fmla="*/ 114 w 40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409" h="229">
                  <a:moveTo>
                    <a:pt x="114" y="229"/>
                  </a:moveTo>
                  <a:cubicBezTo>
                    <a:pt x="51" y="229"/>
                    <a:pt x="0" y="178"/>
                    <a:pt x="0" y="114"/>
                  </a:cubicBezTo>
                  <a:cubicBezTo>
                    <a:pt x="0" y="51"/>
                    <a:pt x="51" y="0"/>
                    <a:pt x="114" y="0"/>
                  </a:cubicBezTo>
                  <a:cubicBezTo>
                    <a:pt x="295" y="0"/>
                    <a:pt x="295" y="0"/>
                    <a:pt x="295" y="0"/>
                  </a:cubicBezTo>
                  <a:cubicBezTo>
                    <a:pt x="358" y="0"/>
                    <a:pt x="409" y="51"/>
                    <a:pt x="409" y="114"/>
                  </a:cubicBezTo>
                  <a:cubicBezTo>
                    <a:pt x="409" y="178"/>
                    <a:pt x="358" y="229"/>
                    <a:pt x="295" y="229"/>
                  </a:cubicBezTo>
                  <a:lnTo>
                    <a:pt x="114" y="229"/>
                  </a:lnTo>
                  <a:close/>
                </a:path>
              </a:pathLst>
            </a:custGeom>
            <a:solidFill>
              <a:srgbClr val="0EA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2" name="Freeform 13">
              <a:extLst>
                <a:ext uri="{FF2B5EF4-FFF2-40B4-BE49-F238E27FC236}">
                  <a16:creationId xmlns:a16="http://schemas.microsoft.com/office/drawing/2014/main" id="{251DFE72-6E04-4215-91E5-C4B60C6A8FA5}"/>
                </a:ext>
              </a:extLst>
            </p:cNvPr>
            <p:cNvSpPr>
              <a:spLocks/>
            </p:cNvSpPr>
            <p:nvPr/>
          </p:nvSpPr>
          <p:spPr bwMode="auto">
            <a:xfrm>
              <a:off x="2526" y="923"/>
              <a:ext cx="301" cy="323"/>
            </a:xfrm>
            <a:custGeom>
              <a:avLst/>
              <a:gdLst>
                <a:gd name="T0" fmla="*/ 20 w 72"/>
                <a:gd name="T1" fmla="*/ 39 h 77"/>
                <a:gd name="T2" fmla="*/ 38 w 72"/>
                <a:gd name="T3" fmla="*/ 59 h 77"/>
                <a:gd name="T4" fmla="*/ 55 w 72"/>
                <a:gd name="T5" fmla="*/ 47 h 77"/>
                <a:gd name="T6" fmla="*/ 72 w 72"/>
                <a:gd name="T7" fmla="*/ 53 h 77"/>
                <a:gd name="T8" fmla="*/ 38 w 72"/>
                <a:gd name="T9" fmla="*/ 77 h 77"/>
                <a:gd name="T10" fmla="*/ 0 w 72"/>
                <a:gd name="T11" fmla="*/ 39 h 77"/>
                <a:gd name="T12" fmla="*/ 38 w 72"/>
                <a:gd name="T13" fmla="*/ 0 h 77"/>
                <a:gd name="T14" fmla="*/ 72 w 72"/>
                <a:gd name="T15" fmla="*/ 25 h 77"/>
                <a:gd name="T16" fmla="*/ 54 w 72"/>
                <a:gd name="T17" fmla="*/ 30 h 77"/>
                <a:gd name="T18" fmla="*/ 38 w 72"/>
                <a:gd name="T19" fmla="*/ 18 h 77"/>
                <a:gd name="T20" fmla="*/ 20 w 72"/>
                <a:gd name="T21"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7">
                  <a:moveTo>
                    <a:pt x="20" y="39"/>
                  </a:moveTo>
                  <a:cubicBezTo>
                    <a:pt x="20" y="52"/>
                    <a:pt x="28" y="59"/>
                    <a:pt x="38" y="59"/>
                  </a:cubicBezTo>
                  <a:cubicBezTo>
                    <a:pt x="48" y="59"/>
                    <a:pt x="53" y="52"/>
                    <a:pt x="55" y="47"/>
                  </a:cubicBezTo>
                  <a:cubicBezTo>
                    <a:pt x="72" y="53"/>
                    <a:pt x="72" y="53"/>
                    <a:pt x="72" y="53"/>
                  </a:cubicBezTo>
                  <a:cubicBezTo>
                    <a:pt x="69" y="65"/>
                    <a:pt x="58" y="77"/>
                    <a:pt x="38" y="77"/>
                  </a:cubicBezTo>
                  <a:cubicBezTo>
                    <a:pt x="17" y="77"/>
                    <a:pt x="0" y="61"/>
                    <a:pt x="0" y="39"/>
                  </a:cubicBezTo>
                  <a:cubicBezTo>
                    <a:pt x="0" y="16"/>
                    <a:pt x="17" y="0"/>
                    <a:pt x="38" y="0"/>
                  </a:cubicBezTo>
                  <a:cubicBezTo>
                    <a:pt x="57" y="0"/>
                    <a:pt x="69" y="12"/>
                    <a:pt x="72" y="25"/>
                  </a:cubicBezTo>
                  <a:cubicBezTo>
                    <a:pt x="54" y="30"/>
                    <a:pt x="54" y="30"/>
                    <a:pt x="54" y="30"/>
                  </a:cubicBezTo>
                  <a:cubicBezTo>
                    <a:pt x="52" y="24"/>
                    <a:pt x="48" y="18"/>
                    <a:pt x="38" y="18"/>
                  </a:cubicBezTo>
                  <a:cubicBezTo>
                    <a:pt x="28" y="18"/>
                    <a:pt x="20" y="25"/>
                    <a:pt x="2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3" name="Freeform 14">
              <a:extLst>
                <a:ext uri="{FF2B5EF4-FFF2-40B4-BE49-F238E27FC236}">
                  <a16:creationId xmlns:a16="http://schemas.microsoft.com/office/drawing/2014/main" id="{D7E48508-3621-46BE-9BBD-705768104A8D}"/>
                </a:ext>
              </a:extLst>
            </p:cNvPr>
            <p:cNvSpPr>
              <a:spLocks noEditPoints="1"/>
            </p:cNvSpPr>
            <p:nvPr/>
          </p:nvSpPr>
          <p:spPr bwMode="auto">
            <a:xfrm>
              <a:off x="2836" y="923"/>
              <a:ext cx="318" cy="323"/>
            </a:xfrm>
            <a:custGeom>
              <a:avLst/>
              <a:gdLst>
                <a:gd name="T0" fmla="*/ 76 w 76"/>
                <a:gd name="T1" fmla="*/ 39 h 77"/>
                <a:gd name="T2" fmla="*/ 38 w 76"/>
                <a:gd name="T3" fmla="*/ 77 h 77"/>
                <a:gd name="T4" fmla="*/ 0 w 76"/>
                <a:gd name="T5" fmla="*/ 39 h 77"/>
                <a:gd name="T6" fmla="*/ 38 w 76"/>
                <a:gd name="T7" fmla="*/ 0 h 77"/>
                <a:gd name="T8" fmla="*/ 76 w 76"/>
                <a:gd name="T9" fmla="*/ 39 h 77"/>
                <a:gd name="T10" fmla="*/ 57 w 76"/>
                <a:gd name="T11" fmla="*/ 39 h 77"/>
                <a:gd name="T12" fmla="*/ 38 w 76"/>
                <a:gd name="T13" fmla="*/ 18 h 77"/>
                <a:gd name="T14" fmla="*/ 20 w 76"/>
                <a:gd name="T15" fmla="*/ 39 h 77"/>
                <a:gd name="T16" fmla="*/ 38 w 76"/>
                <a:gd name="T17" fmla="*/ 59 h 77"/>
                <a:gd name="T18" fmla="*/ 57 w 76"/>
                <a:gd name="T19"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76" y="39"/>
                  </a:moveTo>
                  <a:cubicBezTo>
                    <a:pt x="76" y="61"/>
                    <a:pt x="60" y="77"/>
                    <a:pt x="38" y="77"/>
                  </a:cubicBezTo>
                  <a:cubicBezTo>
                    <a:pt x="17" y="77"/>
                    <a:pt x="0" y="61"/>
                    <a:pt x="0" y="39"/>
                  </a:cubicBezTo>
                  <a:cubicBezTo>
                    <a:pt x="0" y="16"/>
                    <a:pt x="17" y="0"/>
                    <a:pt x="38" y="0"/>
                  </a:cubicBezTo>
                  <a:cubicBezTo>
                    <a:pt x="60" y="0"/>
                    <a:pt x="76" y="16"/>
                    <a:pt x="76" y="39"/>
                  </a:cubicBezTo>
                  <a:close/>
                  <a:moveTo>
                    <a:pt x="57" y="39"/>
                  </a:moveTo>
                  <a:cubicBezTo>
                    <a:pt x="57" y="25"/>
                    <a:pt x="48" y="18"/>
                    <a:pt x="38" y="18"/>
                  </a:cubicBezTo>
                  <a:cubicBezTo>
                    <a:pt x="29" y="18"/>
                    <a:pt x="20" y="25"/>
                    <a:pt x="20" y="39"/>
                  </a:cubicBezTo>
                  <a:cubicBezTo>
                    <a:pt x="20" y="52"/>
                    <a:pt x="29" y="59"/>
                    <a:pt x="38" y="59"/>
                  </a:cubicBezTo>
                  <a:cubicBezTo>
                    <a:pt x="48" y="59"/>
                    <a:pt x="57" y="52"/>
                    <a:pt x="57"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4" name="Freeform 15">
              <a:extLst>
                <a:ext uri="{FF2B5EF4-FFF2-40B4-BE49-F238E27FC236}">
                  <a16:creationId xmlns:a16="http://schemas.microsoft.com/office/drawing/2014/main" id="{BF3F1A95-A3A3-4DD9-9DCE-8EDE0C25D585}"/>
                </a:ext>
              </a:extLst>
            </p:cNvPr>
            <p:cNvSpPr>
              <a:spLocks/>
            </p:cNvSpPr>
            <p:nvPr/>
          </p:nvSpPr>
          <p:spPr bwMode="auto">
            <a:xfrm>
              <a:off x="3196" y="923"/>
              <a:ext cx="460" cy="314"/>
            </a:xfrm>
            <a:custGeom>
              <a:avLst/>
              <a:gdLst>
                <a:gd name="T0" fmla="*/ 0 w 110"/>
                <a:gd name="T1" fmla="*/ 75 h 75"/>
                <a:gd name="T2" fmla="*/ 0 w 110"/>
                <a:gd name="T3" fmla="*/ 2 h 75"/>
                <a:gd name="T4" fmla="*/ 18 w 110"/>
                <a:gd name="T5" fmla="*/ 2 h 75"/>
                <a:gd name="T6" fmla="*/ 18 w 110"/>
                <a:gd name="T7" fmla="*/ 11 h 75"/>
                <a:gd name="T8" fmla="*/ 39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8" y="2"/>
                    <a:pt x="18" y="2"/>
                    <a:pt x="18" y="2"/>
                  </a:cubicBezTo>
                  <a:cubicBezTo>
                    <a:pt x="18" y="11"/>
                    <a:pt x="18" y="11"/>
                    <a:pt x="18" y="11"/>
                  </a:cubicBezTo>
                  <a:cubicBezTo>
                    <a:pt x="22" y="4"/>
                    <a:pt x="32" y="0"/>
                    <a:pt x="39" y="0"/>
                  </a:cubicBezTo>
                  <a:cubicBezTo>
                    <a:pt x="49" y="0"/>
                    <a:pt x="57" y="5"/>
                    <a:pt x="61" y="12"/>
                  </a:cubicBezTo>
                  <a:cubicBezTo>
                    <a:pt x="67" y="4"/>
                    <a:pt x="74"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5" name="Freeform 16">
              <a:extLst>
                <a:ext uri="{FF2B5EF4-FFF2-40B4-BE49-F238E27FC236}">
                  <a16:creationId xmlns:a16="http://schemas.microsoft.com/office/drawing/2014/main" id="{B3569764-CDF5-40B9-8817-40ACFA5D93F2}"/>
                </a:ext>
              </a:extLst>
            </p:cNvPr>
            <p:cNvSpPr>
              <a:spLocks/>
            </p:cNvSpPr>
            <p:nvPr/>
          </p:nvSpPr>
          <p:spPr bwMode="auto">
            <a:xfrm>
              <a:off x="3715" y="923"/>
              <a:ext cx="460"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7" y="5"/>
                    <a:pt x="61" y="12"/>
                  </a:cubicBezTo>
                  <a:cubicBezTo>
                    <a:pt x="67" y="4"/>
                    <a:pt x="75"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6" name="Freeform 17">
              <a:extLst>
                <a:ext uri="{FF2B5EF4-FFF2-40B4-BE49-F238E27FC236}">
                  <a16:creationId xmlns:a16="http://schemas.microsoft.com/office/drawing/2014/main" id="{28762D93-0ED9-437F-B68D-479B2E98FECB}"/>
                </a:ext>
              </a:extLst>
            </p:cNvPr>
            <p:cNvSpPr>
              <a:spLocks/>
            </p:cNvSpPr>
            <p:nvPr/>
          </p:nvSpPr>
          <p:spPr bwMode="auto">
            <a:xfrm>
              <a:off x="4230" y="931"/>
              <a:ext cx="276" cy="315"/>
            </a:xfrm>
            <a:custGeom>
              <a:avLst/>
              <a:gdLst>
                <a:gd name="T0" fmla="*/ 47 w 66"/>
                <a:gd name="T1" fmla="*/ 65 h 75"/>
                <a:gd name="T2" fmla="*/ 27 w 66"/>
                <a:gd name="T3" fmla="*/ 75 h 75"/>
                <a:gd name="T4" fmla="*/ 0 w 66"/>
                <a:gd name="T5" fmla="*/ 46 h 75"/>
                <a:gd name="T6" fmla="*/ 0 w 66"/>
                <a:gd name="T7" fmla="*/ 0 h 75"/>
                <a:gd name="T8" fmla="*/ 19 w 66"/>
                <a:gd name="T9" fmla="*/ 0 h 75"/>
                <a:gd name="T10" fmla="*/ 19 w 66"/>
                <a:gd name="T11" fmla="*/ 42 h 75"/>
                <a:gd name="T12" fmla="*/ 33 w 66"/>
                <a:gd name="T13" fmla="*/ 57 h 75"/>
                <a:gd name="T14" fmla="*/ 46 w 66"/>
                <a:gd name="T15" fmla="*/ 42 h 75"/>
                <a:gd name="T16" fmla="*/ 46 w 66"/>
                <a:gd name="T17" fmla="*/ 0 h 75"/>
                <a:gd name="T18" fmla="*/ 66 w 66"/>
                <a:gd name="T19" fmla="*/ 0 h 75"/>
                <a:gd name="T20" fmla="*/ 66 w 66"/>
                <a:gd name="T21" fmla="*/ 60 h 75"/>
                <a:gd name="T22" fmla="*/ 66 w 66"/>
                <a:gd name="T23" fmla="*/ 73 h 75"/>
                <a:gd name="T24" fmla="*/ 48 w 66"/>
                <a:gd name="T25" fmla="*/ 73 h 75"/>
                <a:gd name="T26" fmla="*/ 47 w 66"/>
                <a:gd name="T2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75">
                  <a:moveTo>
                    <a:pt x="47" y="65"/>
                  </a:moveTo>
                  <a:cubicBezTo>
                    <a:pt x="43" y="72"/>
                    <a:pt x="35" y="75"/>
                    <a:pt x="27" y="75"/>
                  </a:cubicBezTo>
                  <a:cubicBezTo>
                    <a:pt x="10" y="75"/>
                    <a:pt x="0" y="62"/>
                    <a:pt x="0" y="46"/>
                  </a:cubicBezTo>
                  <a:cubicBezTo>
                    <a:pt x="0" y="0"/>
                    <a:pt x="0" y="0"/>
                    <a:pt x="0" y="0"/>
                  </a:cubicBezTo>
                  <a:cubicBezTo>
                    <a:pt x="19" y="0"/>
                    <a:pt x="19" y="0"/>
                    <a:pt x="19" y="0"/>
                  </a:cubicBezTo>
                  <a:cubicBezTo>
                    <a:pt x="19" y="42"/>
                    <a:pt x="19" y="42"/>
                    <a:pt x="19" y="42"/>
                  </a:cubicBezTo>
                  <a:cubicBezTo>
                    <a:pt x="19" y="50"/>
                    <a:pt x="23" y="57"/>
                    <a:pt x="33" y="57"/>
                  </a:cubicBezTo>
                  <a:cubicBezTo>
                    <a:pt x="41" y="57"/>
                    <a:pt x="46" y="51"/>
                    <a:pt x="46" y="42"/>
                  </a:cubicBezTo>
                  <a:cubicBezTo>
                    <a:pt x="46" y="0"/>
                    <a:pt x="46" y="0"/>
                    <a:pt x="46" y="0"/>
                  </a:cubicBezTo>
                  <a:cubicBezTo>
                    <a:pt x="66" y="0"/>
                    <a:pt x="66" y="0"/>
                    <a:pt x="66" y="0"/>
                  </a:cubicBezTo>
                  <a:cubicBezTo>
                    <a:pt x="66" y="60"/>
                    <a:pt x="66" y="60"/>
                    <a:pt x="66" y="60"/>
                  </a:cubicBezTo>
                  <a:cubicBezTo>
                    <a:pt x="66" y="65"/>
                    <a:pt x="66" y="70"/>
                    <a:pt x="66" y="73"/>
                  </a:cubicBezTo>
                  <a:cubicBezTo>
                    <a:pt x="48" y="73"/>
                    <a:pt x="48" y="73"/>
                    <a:pt x="48" y="73"/>
                  </a:cubicBezTo>
                  <a:cubicBezTo>
                    <a:pt x="48" y="71"/>
                    <a:pt x="47" y="68"/>
                    <a:pt x="4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7" name="Freeform 18">
              <a:extLst>
                <a:ext uri="{FF2B5EF4-FFF2-40B4-BE49-F238E27FC236}">
                  <a16:creationId xmlns:a16="http://schemas.microsoft.com/office/drawing/2014/main" id="{7684B526-EBDD-4282-85C5-69A786078171}"/>
                </a:ext>
              </a:extLst>
            </p:cNvPr>
            <p:cNvSpPr>
              <a:spLocks/>
            </p:cNvSpPr>
            <p:nvPr/>
          </p:nvSpPr>
          <p:spPr bwMode="auto">
            <a:xfrm>
              <a:off x="4569" y="927"/>
              <a:ext cx="276" cy="310"/>
            </a:xfrm>
            <a:custGeom>
              <a:avLst/>
              <a:gdLst>
                <a:gd name="T0" fmla="*/ 19 w 66"/>
                <a:gd name="T1" fmla="*/ 74 h 74"/>
                <a:gd name="T2" fmla="*/ 0 w 66"/>
                <a:gd name="T3" fmla="*/ 74 h 74"/>
                <a:gd name="T4" fmla="*/ 0 w 66"/>
                <a:gd name="T5" fmla="*/ 1 h 74"/>
                <a:gd name="T6" fmla="*/ 19 w 66"/>
                <a:gd name="T7" fmla="*/ 1 h 74"/>
                <a:gd name="T8" fmla="*/ 19 w 66"/>
                <a:gd name="T9" fmla="*/ 10 h 74"/>
                <a:gd name="T10" fmla="*/ 40 w 66"/>
                <a:gd name="T11" fmla="*/ 0 h 74"/>
                <a:gd name="T12" fmla="*/ 66 w 66"/>
                <a:gd name="T13" fmla="*/ 28 h 74"/>
                <a:gd name="T14" fmla="*/ 66 w 66"/>
                <a:gd name="T15" fmla="*/ 74 h 74"/>
                <a:gd name="T16" fmla="*/ 46 w 66"/>
                <a:gd name="T17" fmla="*/ 74 h 74"/>
                <a:gd name="T18" fmla="*/ 46 w 66"/>
                <a:gd name="T19" fmla="*/ 32 h 74"/>
                <a:gd name="T20" fmla="*/ 33 w 66"/>
                <a:gd name="T21" fmla="*/ 17 h 74"/>
                <a:gd name="T22" fmla="*/ 19 w 66"/>
                <a:gd name="T23" fmla="*/ 32 h 74"/>
                <a:gd name="T24" fmla="*/ 19 w 66"/>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4">
                  <a:moveTo>
                    <a:pt x="19" y="74"/>
                  </a:moveTo>
                  <a:cubicBezTo>
                    <a:pt x="0" y="74"/>
                    <a:pt x="0" y="74"/>
                    <a:pt x="0" y="74"/>
                  </a:cubicBezTo>
                  <a:cubicBezTo>
                    <a:pt x="0" y="1"/>
                    <a:pt x="0" y="1"/>
                    <a:pt x="0" y="1"/>
                  </a:cubicBezTo>
                  <a:cubicBezTo>
                    <a:pt x="19" y="1"/>
                    <a:pt x="19" y="1"/>
                    <a:pt x="19" y="1"/>
                  </a:cubicBezTo>
                  <a:cubicBezTo>
                    <a:pt x="19" y="10"/>
                    <a:pt x="19" y="10"/>
                    <a:pt x="19" y="10"/>
                  </a:cubicBezTo>
                  <a:cubicBezTo>
                    <a:pt x="23" y="3"/>
                    <a:pt x="32" y="0"/>
                    <a:pt x="40" y="0"/>
                  </a:cubicBezTo>
                  <a:cubicBezTo>
                    <a:pt x="57" y="0"/>
                    <a:pt x="66" y="12"/>
                    <a:pt x="66" y="28"/>
                  </a:cubicBezTo>
                  <a:cubicBezTo>
                    <a:pt x="66" y="74"/>
                    <a:pt x="66" y="74"/>
                    <a:pt x="66" y="74"/>
                  </a:cubicBezTo>
                  <a:cubicBezTo>
                    <a:pt x="46" y="74"/>
                    <a:pt x="46" y="74"/>
                    <a:pt x="46" y="74"/>
                  </a:cubicBezTo>
                  <a:cubicBezTo>
                    <a:pt x="46" y="32"/>
                    <a:pt x="46" y="32"/>
                    <a:pt x="46" y="32"/>
                  </a:cubicBezTo>
                  <a:cubicBezTo>
                    <a:pt x="46" y="23"/>
                    <a:pt x="42" y="17"/>
                    <a:pt x="33" y="17"/>
                  </a:cubicBezTo>
                  <a:cubicBezTo>
                    <a:pt x="24" y="17"/>
                    <a:pt x="19" y="24"/>
                    <a:pt x="19" y="32"/>
                  </a:cubicBezTo>
                  <a:lnTo>
                    <a:pt x="1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9" name="Freeform 19">
              <a:extLst>
                <a:ext uri="{FF2B5EF4-FFF2-40B4-BE49-F238E27FC236}">
                  <a16:creationId xmlns:a16="http://schemas.microsoft.com/office/drawing/2014/main" id="{BFA53437-77FC-46A5-BA9D-D8A6FD7CFB15}"/>
                </a:ext>
              </a:extLst>
            </p:cNvPr>
            <p:cNvSpPr>
              <a:spLocks noEditPoints="1"/>
            </p:cNvSpPr>
            <p:nvPr/>
          </p:nvSpPr>
          <p:spPr bwMode="auto">
            <a:xfrm>
              <a:off x="4891"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5 h 108"/>
                <a:gd name="T14" fmla="*/ 22 w 24"/>
                <a:gd name="T15" fmla="*/ 35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3" y="108"/>
                  </a:moveTo>
                  <a:cubicBezTo>
                    <a:pt x="3" y="35"/>
                    <a:pt x="3" y="35"/>
                    <a:pt x="3" y="35"/>
                  </a:cubicBezTo>
                  <a:cubicBezTo>
                    <a:pt x="22" y="35"/>
                    <a:pt x="22" y="35"/>
                    <a:pt x="22" y="35"/>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0" name="Freeform 20">
              <a:extLst>
                <a:ext uri="{FF2B5EF4-FFF2-40B4-BE49-F238E27FC236}">
                  <a16:creationId xmlns:a16="http://schemas.microsoft.com/office/drawing/2014/main" id="{0796B4EA-8A57-4507-9298-A63BBBE1490A}"/>
                </a:ext>
              </a:extLst>
            </p:cNvPr>
            <p:cNvSpPr>
              <a:spLocks/>
            </p:cNvSpPr>
            <p:nvPr/>
          </p:nvSpPr>
          <p:spPr bwMode="auto">
            <a:xfrm>
              <a:off x="5012" y="843"/>
              <a:ext cx="197" cy="398"/>
            </a:xfrm>
            <a:custGeom>
              <a:avLst/>
              <a:gdLst>
                <a:gd name="T0" fmla="*/ 32 w 47"/>
                <a:gd name="T1" fmla="*/ 21 h 95"/>
                <a:gd name="T2" fmla="*/ 47 w 47"/>
                <a:gd name="T3" fmla="*/ 21 h 95"/>
                <a:gd name="T4" fmla="*/ 47 w 47"/>
                <a:gd name="T5" fmla="*/ 39 h 95"/>
                <a:gd name="T6" fmla="*/ 32 w 47"/>
                <a:gd name="T7" fmla="*/ 39 h 95"/>
                <a:gd name="T8" fmla="*/ 32 w 47"/>
                <a:gd name="T9" fmla="*/ 69 h 95"/>
                <a:gd name="T10" fmla="*/ 41 w 47"/>
                <a:gd name="T11" fmla="*/ 77 h 95"/>
                <a:gd name="T12" fmla="*/ 47 w 47"/>
                <a:gd name="T13" fmla="*/ 77 h 95"/>
                <a:gd name="T14" fmla="*/ 47 w 47"/>
                <a:gd name="T15" fmla="*/ 93 h 95"/>
                <a:gd name="T16" fmla="*/ 36 w 47"/>
                <a:gd name="T17" fmla="*/ 95 h 95"/>
                <a:gd name="T18" fmla="*/ 13 w 47"/>
                <a:gd name="T19" fmla="*/ 72 h 95"/>
                <a:gd name="T20" fmla="*/ 13 w 47"/>
                <a:gd name="T21" fmla="*/ 39 h 95"/>
                <a:gd name="T22" fmla="*/ 0 w 47"/>
                <a:gd name="T23" fmla="*/ 39 h 95"/>
                <a:gd name="T24" fmla="*/ 0 w 47"/>
                <a:gd name="T25" fmla="*/ 21 h 95"/>
                <a:gd name="T26" fmla="*/ 3 w 47"/>
                <a:gd name="T27" fmla="*/ 21 h 95"/>
                <a:gd name="T28" fmla="*/ 15 w 47"/>
                <a:gd name="T29" fmla="*/ 10 h 95"/>
                <a:gd name="T30" fmla="*/ 15 w 47"/>
                <a:gd name="T31" fmla="*/ 0 h 95"/>
                <a:gd name="T32" fmla="*/ 32 w 47"/>
                <a:gd name="T33" fmla="*/ 0 h 95"/>
                <a:gd name="T34" fmla="*/ 32 w 47"/>
                <a:gd name="T3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1"/>
                  </a:moveTo>
                  <a:cubicBezTo>
                    <a:pt x="47" y="21"/>
                    <a:pt x="47" y="21"/>
                    <a:pt x="47" y="21"/>
                  </a:cubicBezTo>
                  <a:cubicBezTo>
                    <a:pt x="47" y="39"/>
                    <a:pt x="47" y="39"/>
                    <a:pt x="47" y="39"/>
                  </a:cubicBezTo>
                  <a:cubicBezTo>
                    <a:pt x="32" y="39"/>
                    <a:pt x="32" y="39"/>
                    <a:pt x="32" y="39"/>
                  </a:cubicBezTo>
                  <a:cubicBezTo>
                    <a:pt x="32" y="69"/>
                    <a:pt x="32" y="69"/>
                    <a:pt x="32" y="69"/>
                  </a:cubicBezTo>
                  <a:cubicBezTo>
                    <a:pt x="32" y="75"/>
                    <a:pt x="35" y="77"/>
                    <a:pt x="41" y="77"/>
                  </a:cubicBezTo>
                  <a:cubicBezTo>
                    <a:pt x="43" y="77"/>
                    <a:pt x="46" y="77"/>
                    <a:pt x="47" y="77"/>
                  </a:cubicBezTo>
                  <a:cubicBezTo>
                    <a:pt x="47" y="93"/>
                    <a:pt x="47" y="93"/>
                    <a:pt x="47" y="93"/>
                  </a:cubicBezTo>
                  <a:cubicBezTo>
                    <a:pt x="45" y="94"/>
                    <a:pt x="41" y="95"/>
                    <a:pt x="36" y="95"/>
                  </a:cubicBezTo>
                  <a:cubicBezTo>
                    <a:pt x="22" y="95"/>
                    <a:pt x="13" y="86"/>
                    <a:pt x="13" y="72"/>
                  </a:cubicBezTo>
                  <a:cubicBezTo>
                    <a:pt x="13" y="39"/>
                    <a:pt x="13" y="39"/>
                    <a:pt x="13" y="39"/>
                  </a:cubicBezTo>
                  <a:cubicBezTo>
                    <a:pt x="0" y="39"/>
                    <a:pt x="0" y="39"/>
                    <a:pt x="0" y="39"/>
                  </a:cubicBezTo>
                  <a:cubicBezTo>
                    <a:pt x="0" y="21"/>
                    <a:pt x="0" y="21"/>
                    <a:pt x="0" y="21"/>
                  </a:cubicBezTo>
                  <a:cubicBezTo>
                    <a:pt x="3" y="21"/>
                    <a:pt x="3" y="21"/>
                    <a:pt x="3" y="21"/>
                  </a:cubicBezTo>
                  <a:cubicBezTo>
                    <a:pt x="11" y="21"/>
                    <a:pt x="15" y="16"/>
                    <a:pt x="15" y="10"/>
                  </a:cubicBezTo>
                  <a:cubicBezTo>
                    <a:pt x="15" y="0"/>
                    <a:pt x="15" y="0"/>
                    <a:pt x="15"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1" name="Freeform 21">
              <a:extLst>
                <a:ext uri="{FF2B5EF4-FFF2-40B4-BE49-F238E27FC236}">
                  <a16:creationId xmlns:a16="http://schemas.microsoft.com/office/drawing/2014/main" id="{F56A5178-2473-46C2-8C5F-605827F1E1E6}"/>
                </a:ext>
              </a:extLst>
            </p:cNvPr>
            <p:cNvSpPr>
              <a:spLocks noEditPoints="1"/>
            </p:cNvSpPr>
            <p:nvPr/>
          </p:nvSpPr>
          <p:spPr bwMode="auto">
            <a:xfrm>
              <a:off x="5243"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5 h 108"/>
                <a:gd name="T14" fmla="*/ 22 w 24"/>
                <a:gd name="T15" fmla="*/ 35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2" y="108"/>
                  </a:moveTo>
                  <a:cubicBezTo>
                    <a:pt x="2" y="35"/>
                    <a:pt x="2" y="35"/>
                    <a:pt x="2" y="35"/>
                  </a:cubicBezTo>
                  <a:cubicBezTo>
                    <a:pt x="22" y="35"/>
                    <a:pt x="22" y="35"/>
                    <a:pt x="22" y="35"/>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2" name="Freeform 22">
              <a:extLst>
                <a:ext uri="{FF2B5EF4-FFF2-40B4-BE49-F238E27FC236}">
                  <a16:creationId xmlns:a16="http://schemas.microsoft.com/office/drawing/2014/main" id="{6D3ACBAB-E04C-4372-919C-0CC798015C5A}"/>
                </a:ext>
              </a:extLst>
            </p:cNvPr>
            <p:cNvSpPr>
              <a:spLocks noEditPoints="1"/>
            </p:cNvSpPr>
            <p:nvPr/>
          </p:nvSpPr>
          <p:spPr bwMode="auto">
            <a:xfrm>
              <a:off x="5372" y="923"/>
              <a:ext cx="302" cy="323"/>
            </a:xfrm>
            <a:custGeom>
              <a:avLst/>
              <a:gdLst>
                <a:gd name="T0" fmla="*/ 71 w 72"/>
                <a:gd name="T1" fmla="*/ 54 h 77"/>
                <a:gd name="T2" fmla="*/ 38 w 72"/>
                <a:gd name="T3" fmla="*/ 77 h 77"/>
                <a:gd name="T4" fmla="*/ 0 w 72"/>
                <a:gd name="T5" fmla="*/ 38 h 77"/>
                <a:gd name="T6" fmla="*/ 36 w 72"/>
                <a:gd name="T7" fmla="*/ 0 h 77"/>
                <a:gd name="T8" fmla="*/ 72 w 72"/>
                <a:gd name="T9" fmla="*/ 38 h 77"/>
                <a:gd name="T10" fmla="*/ 71 w 72"/>
                <a:gd name="T11" fmla="*/ 44 h 77"/>
                <a:gd name="T12" fmla="*/ 20 w 72"/>
                <a:gd name="T13" fmla="*/ 44 h 77"/>
                <a:gd name="T14" fmla="*/ 38 w 72"/>
                <a:gd name="T15" fmla="*/ 60 h 77"/>
                <a:gd name="T16" fmla="*/ 54 w 72"/>
                <a:gd name="T17" fmla="*/ 49 h 77"/>
                <a:gd name="T18" fmla="*/ 71 w 72"/>
                <a:gd name="T19" fmla="*/ 54 h 77"/>
                <a:gd name="T20" fmla="*/ 52 w 72"/>
                <a:gd name="T21" fmla="*/ 30 h 77"/>
                <a:gd name="T22" fmla="*/ 36 w 72"/>
                <a:gd name="T23" fmla="*/ 16 h 77"/>
                <a:gd name="T24" fmla="*/ 20 w 72"/>
                <a:gd name="T25" fmla="*/ 30 h 77"/>
                <a:gd name="T26" fmla="*/ 52 w 72"/>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7">
                  <a:moveTo>
                    <a:pt x="71" y="54"/>
                  </a:moveTo>
                  <a:cubicBezTo>
                    <a:pt x="67" y="66"/>
                    <a:pt x="56" y="77"/>
                    <a:pt x="38" y="77"/>
                  </a:cubicBezTo>
                  <a:cubicBezTo>
                    <a:pt x="18" y="77"/>
                    <a:pt x="0" y="63"/>
                    <a:pt x="0" y="38"/>
                  </a:cubicBezTo>
                  <a:cubicBezTo>
                    <a:pt x="0" y="15"/>
                    <a:pt x="18" y="0"/>
                    <a:pt x="36" y="0"/>
                  </a:cubicBezTo>
                  <a:cubicBezTo>
                    <a:pt x="58" y="0"/>
                    <a:pt x="72" y="14"/>
                    <a:pt x="72" y="38"/>
                  </a:cubicBezTo>
                  <a:cubicBezTo>
                    <a:pt x="72" y="40"/>
                    <a:pt x="71" y="43"/>
                    <a:pt x="71" y="44"/>
                  </a:cubicBezTo>
                  <a:cubicBezTo>
                    <a:pt x="20" y="44"/>
                    <a:pt x="20" y="44"/>
                    <a:pt x="20" y="44"/>
                  </a:cubicBezTo>
                  <a:cubicBezTo>
                    <a:pt x="20" y="53"/>
                    <a:pt x="28" y="60"/>
                    <a:pt x="38" y="60"/>
                  </a:cubicBezTo>
                  <a:cubicBezTo>
                    <a:pt x="47" y="60"/>
                    <a:pt x="52" y="56"/>
                    <a:pt x="54" y="49"/>
                  </a:cubicBezTo>
                  <a:lnTo>
                    <a:pt x="71" y="54"/>
                  </a:lnTo>
                  <a:close/>
                  <a:moveTo>
                    <a:pt x="52" y="30"/>
                  </a:moveTo>
                  <a:cubicBezTo>
                    <a:pt x="52" y="23"/>
                    <a:pt x="47" y="16"/>
                    <a:pt x="36" y="16"/>
                  </a:cubicBezTo>
                  <a:cubicBezTo>
                    <a:pt x="26" y="16"/>
                    <a:pt x="21" y="24"/>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3" name="Freeform 23">
              <a:extLst>
                <a:ext uri="{FF2B5EF4-FFF2-40B4-BE49-F238E27FC236}">
                  <a16:creationId xmlns:a16="http://schemas.microsoft.com/office/drawing/2014/main" id="{22078FFA-3676-48AD-A5B6-876D1B39BA9D}"/>
                </a:ext>
              </a:extLst>
            </p:cNvPr>
            <p:cNvSpPr>
              <a:spLocks/>
            </p:cNvSpPr>
            <p:nvPr/>
          </p:nvSpPr>
          <p:spPr bwMode="auto">
            <a:xfrm>
              <a:off x="5686" y="923"/>
              <a:ext cx="243" cy="323"/>
            </a:xfrm>
            <a:custGeom>
              <a:avLst/>
              <a:gdLst>
                <a:gd name="T0" fmla="*/ 17 w 58"/>
                <a:gd name="T1" fmla="*/ 51 h 77"/>
                <a:gd name="T2" fmla="*/ 30 w 58"/>
                <a:gd name="T3" fmla="*/ 62 h 77"/>
                <a:gd name="T4" fmla="*/ 40 w 58"/>
                <a:gd name="T5" fmla="*/ 55 h 77"/>
                <a:gd name="T6" fmla="*/ 32 w 58"/>
                <a:gd name="T7" fmla="*/ 48 h 77"/>
                <a:gd name="T8" fmla="*/ 22 w 58"/>
                <a:gd name="T9" fmla="*/ 45 h 77"/>
                <a:gd name="T10" fmla="*/ 2 w 58"/>
                <a:gd name="T11" fmla="*/ 24 h 77"/>
                <a:gd name="T12" fmla="*/ 29 w 58"/>
                <a:gd name="T13" fmla="*/ 0 h 77"/>
                <a:gd name="T14" fmla="*/ 57 w 58"/>
                <a:gd name="T15" fmla="*/ 21 h 77"/>
                <a:gd name="T16" fmla="*/ 41 w 58"/>
                <a:gd name="T17" fmla="*/ 25 h 77"/>
                <a:gd name="T18" fmla="*/ 29 w 58"/>
                <a:gd name="T19" fmla="*/ 15 h 77"/>
                <a:gd name="T20" fmla="*/ 20 w 58"/>
                <a:gd name="T21" fmla="*/ 22 h 77"/>
                <a:gd name="T22" fmla="*/ 27 w 58"/>
                <a:gd name="T23" fmla="*/ 29 h 77"/>
                <a:gd name="T24" fmla="*/ 37 w 58"/>
                <a:gd name="T25" fmla="*/ 31 h 77"/>
                <a:gd name="T26" fmla="*/ 58 w 58"/>
                <a:gd name="T27" fmla="*/ 53 h 77"/>
                <a:gd name="T28" fmla="*/ 30 w 58"/>
                <a:gd name="T29" fmla="*/ 77 h 77"/>
                <a:gd name="T30" fmla="*/ 0 w 58"/>
                <a:gd name="T31" fmla="*/ 55 h 77"/>
                <a:gd name="T32" fmla="*/ 17 w 58"/>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7">
                  <a:moveTo>
                    <a:pt x="17" y="51"/>
                  </a:moveTo>
                  <a:cubicBezTo>
                    <a:pt x="17" y="57"/>
                    <a:pt x="22" y="62"/>
                    <a:pt x="30" y="62"/>
                  </a:cubicBezTo>
                  <a:cubicBezTo>
                    <a:pt x="37" y="62"/>
                    <a:pt x="40" y="59"/>
                    <a:pt x="40" y="55"/>
                  </a:cubicBezTo>
                  <a:cubicBezTo>
                    <a:pt x="40" y="51"/>
                    <a:pt x="37" y="49"/>
                    <a:pt x="32" y="48"/>
                  </a:cubicBezTo>
                  <a:cubicBezTo>
                    <a:pt x="22" y="45"/>
                    <a:pt x="22" y="45"/>
                    <a:pt x="22" y="45"/>
                  </a:cubicBezTo>
                  <a:cubicBezTo>
                    <a:pt x="8" y="42"/>
                    <a:pt x="2" y="34"/>
                    <a:pt x="2" y="24"/>
                  </a:cubicBezTo>
                  <a:cubicBezTo>
                    <a:pt x="2" y="11"/>
                    <a:pt x="13" y="0"/>
                    <a:pt x="29" y="0"/>
                  </a:cubicBezTo>
                  <a:cubicBezTo>
                    <a:pt x="50" y="0"/>
                    <a:pt x="56" y="13"/>
                    <a:pt x="57" y="21"/>
                  </a:cubicBezTo>
                  <a:cubicBezTo>
                    <a:pt x="41" y="25"/>
                    <a:pt x="41" y="25"/>
                    <a:pt x="41" y="25"/>
                  </a:cubicBezTo>
                  <a:cubicBezTo>
                    <a:pt x="40" y="21"/>
                    <a:pt x="37" y="15"/>
                    <a:pt x="29" y="15"/>
                  </a:cubicBezTo>
                  <a:cubicBezTo>
                    <a:pt x="24" y="15"/>
                    <a:pt x="20" y="18"/>
                    <a:pt x="20" y="22"/>
                  </a:cubicBezTo>
                  <a:cubicBezTo>
                    <a:pt x="20" y="26"/>
                    <a:pt x="23" y="28"/>
                    <a:pt x="27" y="29"/>
                  </a:cubicBezTo>
                  <a:cubicBezTo>
                    <a:pt x="37" y="31"/>
                    <a:pt x="37" y="31"/>
                    <a:pt x="37" y="31"/>
                  </a:cubicBezTo>
                  <a:cubicBezTo>
                    <a:pt x="51" y="34"/>
                    <a:pt x="58" y="43"/>
                    <a:pt x="58" y="53"/>
                  </a:cubicBezTo>
                  <a:cubicBezTo>
                    <a:pt x="58" y="65"/>
                    <a:pt x="49" y="77"/>
                    <a:pt x="30" y="77"/>
                  </a:cubicBezTo>
                  <a:cubicBezTo>
                    <a:pt x="8" y="77"/>
                    <a:pt x="1" y="63"/>
                    <a:pt x="0" y="55"/>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4" name="Freeform 24">
              <a:extLst>
                <a:ext uri="{FF2B5EF4-FFF2-40B4-BE49-F238E27FC236}">
                  <a16:creationId xmlns:a16="http://schemas.microsoft.com/office/drawing/2014/main" id="{C2032A3B-7AB8-4806-AD1C-CA8F8C9448B9}"/>
                </a:ext>
              </a:extLst>
            </p:cNvPr>
            <p:cNvSpPr>
              <a:spLocks/>
            </p:cNvSpPr>
            <p:nvPr/>
          </p:nvSpPr>
          <p:spPr bwMode="auto">
            <a:xfrm>
              <a:off x="4489" y="1900"/>
              <a:ext cx="461"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9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20 w 110"/>
                <a:gd name="T35" fmla="*/ 32 h 75"/>
                <a:gd name="T36" fmla="*/ 20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8" y="5"/>
                    <a:pt x="61" y="12"/>
                  </a:cubicBezTo>
                  <a:cubicBezTo>
                    <a:pt x="67" y="4"/>
                    <a:pt x="75" y="0"/>
                    <a:pt x="84" y="0"/>
                  </a:cubicBezTo>
                  <a:cubicBezTo>
                    <a:pt x="98" y="0"/>
                    <a:pt x="110" y="8"/>
                    <a:pt x="110" y="28"/>
                  </a:cubicBezTo>
                  <a:cubicBezTo>
                    <a:pt x="110" y="75"/>
                    <a:pt x="110" y="75"/>
                    <a:pt x="110" y="75"/>
                  </a:cubicBezTo>
                  <a:cubicBezTo>
                    <a:pt x="91" y="75"/>
                    <a:pt x="91" y="75"/>
                    <a:pt x="91" y="75"/>
                  </a:cubicBezTo>
                  <a:cubicBezTo>
                    <a:pt x="91" y="32"/>
                    <a:pt x="91" y="32"/>
                    <a:pt x="91" y="32"/>
                  </a:cubicBezTo>
                  <a:cubicBezTo>
                    <a:pt x="91" y="24"/>
                    <a:pt x="88" y="18"/>
                    <a:pt x="79"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5" y="18"/>
                    <a:pt x="20" y="24"/>
                    <a:pt x="20" y="32"/>
                  </a:cubicBezTo>
                  <a:cubicBezTo>
                    <a:pt x="20" y="75"/>
                    <a:pt x="20" y="75"/>
                    <a:pt x="20"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5" name="Freeform 25">
              <a:extLst>
                <a:ext uri="{FF2B5EF4-FFF2-40B4-BE49-F238E27FC236}">
                  <a16:creationId xmlns:a16="http://schemas.microsoft.com/office/drawing/2014/main" id="{424BCD13-B381-448B-A44B-70E370AF9209}"/>
                </a:ext>
              </a:extLst>
            </p:cNvPr>
            <p:cNvSpPr>
              <a:spLocks noEditPoints="1"/>
            </p:cNvSpPr>
            <p:nvPr/>
          </p:nvSpPr>
          <p:spPr bwMode="auto">
            <a:xfrm>
              <a:off x="4987" y="1900"/>
              <a:ext cx="314" cy="322"/>
            </a:xfrm>
            <a:custGeom>
              <a:avLst/>
              <a:gdLst>
                <a:gd name="T0" fmla="*/ 56 w 75"/>
                <a:gd name="T1" fmla="*/ 65 h 77"/>
                <a:gd name="T2" fmla="*/ 35 w 75"/>
                <a:gd name="T3" fmla="*/ 77 h 77"/>
                <a:gd name="T4" fmla="*/ 0 w 75"/>
                <a:gd name="T5" fmla="*/ 38 h 77"/>
                <a:gd name="T6" fmla="*/ 35 w 75"/>
                <a:gd name="T7" fmla="*/ 0 h 77"/>
                <a:gd name="T8" fmla="*/ 55 w 75"/>
                <a:gd name="T9" fmla="*/ 11 h 77"/>
                <a:gd name="T10" fmla="*/ 55 w 75"/>
                <a:gd name="T11" fmla="*/ 2 h 77"/>
                <a:gd name="T12" fmla="*/ 74 w 75"/>
                <a:gd name="T13" fmla="*/ 2 h 77"/>
                <a:gd name="T14" fmla="*/ 74 w 75"/>
                <a:gd name="T15" fmla="*/ 62 h 77"/>
                <a:gd name="T16" fmla="*/ 75 w 75"/>
                <a:gd name="T17" fmla="*/ 75 h 77"/>
                <a:gd name="T18" fmla="*/ 56 w 75"/>
                <a:gd name="T19" fmla="*/ 75 h 77"/>
                <a:gd name="T20" fmla="*/ 56 w 75"/>
                <a:gd name="T21" fmla="*/ 66 h 77"/>
                <a:gd name="T22" fmla="*/ 56 w 75"/>
                <a:gd name="T23" fmla="*/ 65 h 77"/>
                <a:gd name="T24" fmla="*/ 38 w 75"/>
                <a:gd name="T25" fmla="*/ 60 h 77"/>
                <a:gd name="T26" fmla="*/ 55 w 75"/>
                <a:gd name="T27" fmla="*/ 38 h 77"/>
                <a:gd name="T28" fmla="*/ 38 w 75"/>
                <a:gd name="T29" fmla="*/ 17 h 77"/>
                <a:gd name="T30" fmla="*/ 20 w 75"/>
                <a:gd name="T31" fmla="*/ 38 h 77"/>
                <a:gd name="T32" fmla="*/ 38 w 75"/>
                <a:gd name="T33"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7">
                  <a:moveTo>
                    <a:pt x="56" y="65"/>
                  </a:moveTo>
                  <a:cubicBezTo>
                    <a:pt x="52" y="72"/>
                    <a:pt x="45" y="77"/>
                    <a:pt x="35" y="77"/>
                  </a:cubicBezTo>
                  <a:cubicBezTo>
                    <a:pt x="14" y="77"/>
                    <a:pt x="0" y="60"/>
                    <a:pt x="0" y="38"/>
                  </a:cubicBezTo>
                  <a:cubicBezTo>
                    <a:pt x="0" y="17"/>
                    <a:pt x="14" y="0"/>
                    <a:pt x="35" y="0"/>
                  </a:cubicBezTo>
                  <a:cubicBezTo>
                    <a:pt x="48" y="0"/>
                    <a:pt x="54" y="7"/>
                    <a:pt x="55" y="11"/>
                  </a:cubicBezTo>
                  <a:cubicBezTo>
                    <a:pt x="55" y="2"/>
                    <a:pt x="55" y="2"/>
                    <a:pt x="55" y="2"/>
                  </a:cubicBezTo>
                  <a:cubicBezTo>
                    <a:pt x="74" y="2"/>
                    <a:pt x="74" y="2"/>
                    <a:pt x="74" y="2"/>
                  </a:cubicBezTo>
                  <a:cubicBezTo>
                    <a:pt x="74" y="62"/>
                    <a:pt x="74" y="62"/>
                    <a:pt x="74" y="62"/>
                  </a:cubicBezTo>
                  <a:cubicBezTo>
                    <a:pt x="74" y="68"/>
                    <a:pt x="75" y="73"/>
                    <a:pt x="75" y="75"/>
                  </a:cubicBezTo>
                  <a:cubicBezTo>
                    <a:pt x="56" y="75"/>
                    <a:pt x="56" y="75"/>
                    <a:pt x="56" y="75"/>
                  </a:cubicBezTo>
                  <a:cubicBezTo>
                    <a:pt x="56" y="73"/>
                    <a:pt x="56" y="69"/>
                    <a:pt x="56" y="66"/>
                  </a:cubicBezTo>
                  <a:lnTo>
                    <a:pt x="56" y="65"/>
                  </a:lnTo>
                  <a:close/>
                  <a:moveTo>
                    <a:pt x="38" y="60"/>
                  </a:moveTo>
                  <a:cubicBezTo>
                    <a:pt x="48" y="60"/>
                    <a:pt x="55" y="51"/>
                    <a:pt x="55" y="38"/>
                  </a:cubicBezTo>
                  <a:cubicBezTo>
                    <a:pt x="55" y="25"/>
                    <a:pt x="48" y="17"/>
                    <a:pt x="38" y="17"/>
                  </a:cubicBezTo>
                  <a:cubicBezTo>
                    <a:pt x="27" y="17"/>
                    <a:pt x="20" y="25"/>
                    <a:pt x="20" y="38"/>
                  </a:cubicBezTo>
                  <a:cubicBezTo>
                    <a:pt x="20" y="51"/>
                    <a:pt x="27" y="60"/>
                    <a:pt x="38"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6" name="Freeform 26">
              <a:extLst>
                <a:ext uri="{FF2B5EF4-FFF2-40B4-BE49-F238E27FC236}">
                  <a16:creationId xmlns:a16="http://schemas.microsoft.com/office/drawing/2014/main" id="{C1259A8D-384E-4F25-A505-3D775A59B3DC}"/>
                </a:ext>
              </a:extLst>
            </p:cNvPr>
            <p:cNvSpPr>
              <a:spLocks/>
            </p:cNvSpPr>
            <p:nvPr/>
          </p:nvSpPr>
          <p:spPr bwMode="auto">
            <a:xfrm>
              <a:off x="5360" y="1765"/>
              <a:ext cx="297" cy="449"/>
            </a:xfrm>
            <a:custGeom>
              <a:avLst/>
              <a:gdLst>
                <a:gd name="T0" fmla="*/ 171 w 297"/>
                <a:gd name="T1" fmla="*/ 273 h 449"/>
                <a:gd name="T2" fmla="*/ 297 w 297"/>
                <a:gd name="T3" fmla="*/ 449 h 449"/>
                <a:gd name="T4" fmla="*/ 196 w 297"/>
                <a:gd name="T5" fmla="*/ 449 h 449"/>
                <a:gd name="T6" fmla="*/ 117 w 297"/>
                <a:gd name="T7" fmla="*/ 332 h 449"/>
                <a:gd name="T8" fmla="*/ 83 w 297"/>
                <a:gd name="T9" fmla="*/ 365 h 449"/>
                <a:gd name="T10" fmla="*/ 83 w 297"/>
                <a:gd name="T11" fmla="*/ 449 h 449"/>
                <a:gd name="T12" fmla="*/ 0 w 297"/>
                <a:gd name="T13" fmla="*/ 449 h 449"/>
                <a:gd name="T14" fmla="*/ 0 w 297"/>
                <a:gd name="T15" fmla="*/ 0 h 449"/>
                <a:gd name="T16" fmla="*/ 83 w 297"/>
                <a:gd name="T17" fmla="*/ 0 h 449"/>
                <a:gd name="T18" fmla="*/ 83 w 297"/>
                <a:gd name="T19" fmla="*/ 256 h 449"/>
                <a:gd name="T20" fmla="*/ 188 w 297"/>
                <a:gd name="T21" fmla="*/ 143 h 449"/>
                <a:gd name="T22" fmla="*/ 293 w 297"/>
                <a:gd name="T23" fmla="*/ 143 h 449"/>
                <a:gd name="T24" fmla="*/ 171 w 297"/>
                <a:gd name="T25" fmla="*/ 27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449">
                  <a:moveTo>
                    <a:pt x="171" y="273"/>
                  </a:moveTo>
                  <a:lnTo>
                    <a:pt x="297" y="449"/>
                  </a:lnTo>
                  <a:lnTo>
                    <a:pt x="196" y="449"/>
                  </a:lnTo>
                  <a:lnTo>
                    <a:pt x="117" y="332"/>
                  </a:lnTo>
                  <a:lnTo>
                    <a:pt x="83" y="365"/>
                  </a:lnTo>
                  <a:lnTo>
                    <a:pt x="83" y="449"/>
                  </a:lnTo>
                  <a:lnTo>
                    <a:pt x="0" y="449"/>
                  </a:lnTo>
                  <a:lnTo>
                    <a:pt x="0" y="0"/>
                  </a:lnTo>
                  <a:lnTo>
                    <a:pt x="83" y="0"/>
                  </a:lnTo>
                  <a:lnTo>
                    <a:pt x="83" y="256"/>
                  </a:lnTo>
                  <a:lnTo>
                    <a:pt x="188" y="143"/>
                  </a:lnTo>
                  <a:lnTo>
                    <a:pt x="293" y="143"/>
                  </a:lnTo>
                  <a:lnTo>
                    <a:pt x="171" y="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7" name="Freeform 27">
              <a:extLst>
                <a:ext uri="{FF2B5EF4-FFF2-40B4-BE49-F238E27FC236}">
                  <a16:creationId xmlns:a16="http://schemas.microsoft.com/office/drawing/2014/main" id="{98953754-B075-41F2-A629-DA60159EF06E}"/>
                </a:ext>
              </a:extLst>
            </p:cNvPr>
            <p:cNvSpPr>
              <a:spLocks noEditPoints="1"/>
            </p:cNvSpPr>
            <p:nvPr/>
          </p:nvSpPr>
          <p:spPr bwMode="auto">
            <a:xfrm>
              <a:off x="5644" y="1900"/>
              <a:ext cx="298" cy="322"/>
            </a:xfrm>
            <a:custGeom>
              <a:avLst/>
              <a:gdLst>
                <a:gd name="T0" fmla="*/ 70 w 71"/>
                <a:gd name="T1" fmla="*/ 54 h 77"/>
                <a:gd name="T2" fmla="*/ 37 w 71"/>
                <a:gd name="T3" fmla="*/ 77 h 77"/>
                <a:gd name="T4" fmla="*/ 0 w 71"/>
                <a:gd name="T5" fmla="*/ 38 h 77"/>
                <a:gd name="T6" fmla="*/ 35 w 71"/>
                <a:gd name="T7" fmla="*/ 0 h 77"/>
                <a:gd name="T8" fmla="*/ 71 w 71"/>
                <a:gd name="T9" fmla="*/ 38 h 77"/>
                <a:gd name="T10" fmla="*/ 71 w 71"/>
                <a:gd name="T11" fmla="*/ 44 h 77"/>
                <a:gd name="T12" fmla="*/ 19 w 71"/>
                <a:gd name="T13" fmla="*/ 44 h 77"/>
                <a:gd name="T14" fmla="*/ 37 w 71"/>
                <a:gd name="T15" fmla="*/ 60 h 77"/>
                <a:gd name="T16" fmla="*/ 54 w 71"/>
                <a:gd name="T17" fmla="*/ 49 h 77"/>
                <a:gd name="T18" fmla="*/ 70 w 71"/>
                <a:gd name="T19" fmla="*/ 54 h 77"/>
                <a:gd name="T20" fmla="*/ 52 w 71"/>
                <a:gd name="T21" fmla="*/ 30 h 77"/>
                <a:gd name="T22" fmla="*/ 36 w 71"/>
                <a:gd name="T23" fmla="*/ 16 h 77"/>
                <a:gd name="T24" fmla="*/ 19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3"/>
                    <a:pt x="0" y="38"/>
                  </a:cubicBezTo>
                  <a:cubicBezTo>
                    <a:pt x="0" y="15"/>
                    <a:pt x="17" y="0"/>
                    <a:pt x="35" y="0"/>
                  </a:cubicBezTo>
                  <a:cubicBezTo>
                    <a:pt x="58" y="0"/>
                    <a:pt x="71" y="14"/>
                    <a:pt x="71" y="38"/>
                  </a:cubicBezTo>
                  <a:cubicBezTo>
                    <a:pt x="71" y="40"/>
                    <a:pt x="71" y="43"/>
                    <a:pt x="71" y="44"/>
                  </a:cubicBezTo>
                  <a:cubicBezTo>
                    <a:pt x="19" y="44"/>
                    <a:pt x="19" y="44"/>
                    <a:pt x="19" y="44"/>
                  </a:cubicBezTo>
                  <a:cubicBezTo>
                    <a:pt x="19" y="53"/>
                    <a:pt x="28" y="60"/>
                    <a:pt x="37" y="60"/>
                  </a:cubicBezTo>
                  <a:cubicBezTo>
                    <a:pt x="46" y="60"/>
                    <a:pt x="51" y="55"/>
                    <a:pt x="54" y="49"/>
                  </a:cubicBezTo>
                  <a:lnTo>
                    <a:pt x="70" y="54"/>
                  </a:lnTo>
                  <a:close/>
                  <a:moveTo>
                    <a:pt x="52" y="30"/>
                  </a:moveTo>
                  <a:cubicBezTo>
                    <a:pt x="52" y="23"/>
                    <a:pt x="47" y="16"/>
                    <a:pt x="36" y="16"/>
                  </a:cubicBezTo>
                  <a:cubicBezTo>
                    <a:pt x="26" y="16"/>
                    <a:pt x="20" y="24"/>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8" name="Freeform 28">
              <a:extLst>
                <a:ext uri="{FF2B5EF4-FFF2-40B4-BE49-F238E27FC236}">
                  <a16:creationId xmlns:a16="http://schemas.microsoft.com/office/drawing/2014/main" id="{FA1179C4-C12C-4A28-AB0A-EF12DC3C380E}"/>
                </a:ext>
              </a:extLst>
            </p:cNvPr>
            <p:cNvSpPr>
              <a:spLocks/>
            </p:cNvSpPr>
            <p:nvPr/>
          </p:nvSpPr>
          <p:spPr bwMode="auto">
            <a:xfrm>
              <a:off x="2790" y="2855"/>
              <a:ext cx="280" cy="311"/>
            </a:xfrm>
            <a:custGeom>
              <a:avLst/>
              <a:gdLst>
                <a:gd name="T0" fmla="*/ 48 w 67"/>
                <a:gd name="T1" fmla="*/ 64 h 74"/>
                <a:gd name="T2" fmla="*/ 28 w 67"/>
                <a:gd name="T3" fmla="*/ 74 h 74"/>
                <a:gd name="T4" fmla="*/ 0 w 67"/>
                <a:gd name="T5" fmla="*/ 46 h 74"/>
                <a:gd name="T6" fmla="*/ 0 w 67"/>
                <a:gd name="T7" fmla="*/ 0 h 74"/>
                <a:gd name="T8" fmla="*/ 20 w 67"/>
                <a:gd name="T9" fmla="*/ 0 h 74"/>
                <a:gd name="T10" fmla="*/ 20 w 67"/>
                <a:gd name="T11" fmla="*/ 42 h 74"/>
                <a:gd name="T12" fmla="*/ 33 w 67"/>
                <a:gd name="T13" fmla="*/ 56 h 74"/>
                <a:gd name="T14" fmla="*/ 47 w 67"/>
                <a:gd name="T15" fmla="*/ 42 h 74"/>
                <a:gd name="T16" fmla="*/ 47 w 67"/>
                <a:gd name="T17" fmla="*/ 0 h 74"/>
                <a:gd name="T18" fmla="*/ 66 w 67"/>
                <a:gd name="T19" fmla="*/ 0 h 74"/>
                <a:gd name="T20" fmla="*/ 66 w 67"/>
                <a:gd name="T21" fmla="*/ 59 h 74"/>
                <a:gd name="T22" fmla="*/ 67 w 67"/>
                <a:gd name="T23" fmla="*/ 72 h 74"/>
                <a:gd name="T24" fmla="*/ 48 w 67"/>
                <a:gd name="T25" fmla="*/ 72 h 74"/>
                <a:gd name="T26" fmla="*/ 48 w 67"/>
                <a:gd name="T27"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4">
                  <a:moveTo>
                    <a:pt x="48" y="64"/>
                  </a:moveTo>
                  <a:cubicBezTo>
                    <a:pt x="44" y="71"/>
                    <a:pt x="35" y="74"/>
                    <a:pt x="28" y="74"/>
                  </a:cubicBezTo>
                  <a:cubicBezTo>
                    <a:pt x="10" y="74"/>
                    <a:pt x="0" y="61"/>
                    <a:pt x="0" y="46"/>
                  </a:cubicBezTo>
                  <a:cubicBezTo>
                    <a:pt x="0" y="0"/>
                    <a:pt x="0" y="0"/>
                    <a:pt x="0" y="0"/>
                  </a:cubicBezTo>
                  <a:cubicBezTo>
                    <a:pt x="20" y="0"/>
                    <a:pt x="20" y="0"/>
                    <a:pt x="20" y="0"/>
                  </a:cubicBezTo>
                  <a:cubicBezTo>
                    <a:pt x="20" y="42"/>
                    <a:pt x="20" y="42"/>
                    <a:pt x="20" y="42"/>
                  </a:cubicBezTo>
                  <a:cubicBezTo>
                    <a:pt x="20" y="50"/>
                    <a:pt x="24" y="56"/>
                    <a:pt x="33" y="56"/>
                  </a:cubicBezTo>
                  <a:cubicBezTo>
                    <a:pt x="42" y="56"/>
                    <a:pt x="47" y="50"/>
                    <a:pt x="47" y="42"/>
                  </a:cubicBezTo>
                  <a:cubicBezTo>
                    <a:pt x="47" y="0"/>
                    <a:pt x="47" y="0"/>
                    <a:pt x="47" y="0"/>
                  </a:cubicBezTo>
                  <a:cubicBezTo>
                    <a:pt x="66" y="0"/>
                    <a:pt x="66" y="0"/>
                    <a:pt x="66" y="0"/>
                  </a:cubicBezTo>
                  <a:cubicBezTo>
                    <a:pt x="66" y="59"/>
                    <a:pt x="66" y="59"/>
                    <a:pt x="66" y="59"/>
                  </a:cubicBezTo>
                  <a:cubicBezTo>
                    <a:pt x="66" y="65"/>
                    <a:pt x="67" y="70"/>
                    <a:pt x="67" y="72"/>
                  </a:cubicBezTo>
                  <a:cubicBezTo>
                    <a:pt x="48" y="72"/>
                    <a:pt x="48" y="72"/>
                    <a:pt x="48" y="72"/>
                  </a:cubicBezTo>
                  <a:cubicBezTo>
                    <a:pt x="48" y="71"/>
                    <a:pt x="48" y="67"/>
                    <a:pt x="48"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9" name="Freeform 29">
              <a:extLst>
                <a:ext uri="{FF2B5EF4-FFF2-40B4-BE49-F238E27FC236}">
                  <a16:creationId xmlns:a16="http://schemas.microsoft.com/office/drawing/2014/main" id="{0B233A8C-D932-44BF-84B1-CEF37993B8BE}"/>
                </a:ext>
              </a:extLst>
            </p:cNvPr>
            <p:cNvSpPr>
              <a:spLocks/>
            </p:cNvSpPr>
            <p:nvPr/>
          </p:nvSpPr>
          <p:spPr bwMode="auto">
            <a:xfrm>
              <a:off x="3104" y="2847"/>
              <a:ext cx="242" cy="319"/>
            </a:xfrm>
            <a:custGeom>
              <a:avLst/>
              <a:gdLst>
                <a:gd name="T0" fmla="*/ 17 w 58"/>
                <a:gd name="T1" fmla="*/ 50 h 76"/>
                <a:gd name="T2" fmla="*/ 30 w 58"/>
                <a:gd name="T3" fmla="*/ 61 h 76"/>
                <a:gd name="T4" fmla="*/ 40 w 58"/>
                <a:gd name="T5" fmla="*/ 54 h 76"/>
                <a:gd name="T6" fmla="*/ 32 w 58"/>
                <a:gd name="T7" fmla="*/ 47 h 76"/>
                <a:gd name="T8" fmla="*/ 22 w 58"/>
                <a:gd name="T9" fmla="*/ 45 h 76"/>
                <a:gd name="T10" fmla="*/ 2 w 58"/>
                <a:gd name="T11" fmla="*/ 23 h 76"/>
                <a:gd name="T12" fmla="*/ 29 w 58"/>
                <a:gd name="T13" fmla="*/ 0 h 76"/>
                <a:gd name="T14" fmla="*/ 57 w 58"/>
                <a:gd name="T15" fmla="*/ 21 h 76"/>
                <a:gd name="T16" fmla="*/ 41 w 58"/>
                <a:gd name="T17" fmla="*/ 24 h 76"/>
                <a:gd name="T18" fmla="*/ 29 w 58"/>
                <a:gd name="T19" fmla="*/ 15 h 76"/>
                <a:gd name="T20" fmla="*/ 20 w 58"/>
                <a:gd name="T21" fmla="*/ 22 h 76"/>
                <a:gd name="T22" fmla="*/ 26 w 58"/>
                <a:gd name="T23" fmla="*/ 28 h 76"/>
                <a:gd name="T24" fmla="*/ 37 w 58"/>
                <a:gd name="T25" fmla="*/ 30 h 76"/>
                <a:gd name="T26" fmla="*/ 58 w 58"/>
                <a:gd name="T27" fmla="*/ 53 h 76"/>
                <a:gd name="T28" fmla="*/ 30 w 58"/>
                <a:gd name="T29" fmla="*/ 76 h 76"/>
                <a:gd name="T30" fmla="*/ 0 w 58"/>
                <a:gd name="T31" fmla="*/ 54 h 76"/>
                <a:gd name="T32" fmla="*/ 17 w 58"/>
                <a:gd name="T33"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6">
                  <a:moveTo>
                    <a:pt x="17" y="50"/>
                  </a:moveTo>
                  <a:cubicBezTo>
                    <a:pt x="17" y="56"/>
                    <a:pt x="21" y="61"/>
                    <a:pt x="30" y="61"/>
                  </a:cubicBezTo>
                  <a:cubicBezTo>
                    <a:pt x="36" y="61"/>
                    <a:pt x="40" y="58"/>
                    <a:pt x="40" y="54"/>
                  </a:cubicBezTo>
                  <a:cubicBezTo>
                    <a:pt x="40" y="51"/>
                    <a:pt x="37" y="48"/>
                    <a:pt x="32" y="47"/>
                  </a:cubicBezTo>
                  <a:cubicBezTo>
                    <a:pt x="22" y="45"/>
                    <a:pt x="22" y="45"/>
                    <a:pt x="22" y="45"/>
                  </a:cubicBezTo>
                  <a:cubicBezTo>
                    <a:pt x="8" y="42"/>
                    <a:pt x="2" y="34"/>
                    <a:pt x="2" y="23"/>
                  </a:cubicBezTo>
                  <a:cubicBezTo>
                    <a:pt x="2" y="10"/>
                    <a:pt x="13" y="0"/>
                    <a:pt x="29" y="0"/>
                  </a:cubicBezTo>
                  <a:cubicBezTo>
                    <a:pt x="50" y="0"/>
                    <a:pt x="56" y="13"/>
                    <a:pt x="57" y="21"/>
                  </a:cubicBezTo>
                  <a:cubicBezTo>
                    <a:pt x="41" y="24"/>
                    <a:pt x="41" y="24"/>
                    <a:pt x="41" y="24"/>
                  </a:cubicBezTo>
                  <a:cubicBezTo>
                    <a:pt x="40" y="20"/>
                    <a:pt x="37" y="15"/>
                    <a:pt x="29" y="15"/>
                  </a:cubicBezTo>
                  <a:cubicBezTo>
                    <a:pt x="24" y="15"/>
                    <a:pt x="20" y="18"/>
                    <a:pt x="20" y="22"/>
                  </a:cubicBezTo>
                  <a:cubicBezTo>
                    <a:pt x="20" y="25"/>
                    <a:pt x="22" y="27"/>
                    <a:pt x="26" y="28"/>
                  </a:cubicBezTo>
                  <a:cubicBezTo>
                    <a:pt x="37" y="30"/>
                    <a:pt x="37" y="30"/>
                    <a:pt x="37" y="30"/>
                  </a:cubicBezTo>
                  <a:cubicBezTo>
                    <a:pt x="51" y="33"/>
                    <a:pt x="58" y="42"/>
                    <a:pt x="58" y="53"/>
                  </a:cubicBezTo>
                  <a:cubicBezTo>
                    <a:pt x="58" y="64"/>
                    <a:pt x="49" y="76"/>
                    <a:pt x="30" y="76"/>
                  </a:cubicBezTo>
                  <a:cubicBezTo>
                    <a:pt x="8" y="76"/>
                    <a:pt x="1" y="62"/>
                    <a:pt x="0" y="54"/>
                  </a:cubicBezTo>
                  <a:lnTo>
                    <a:pt x="1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0" name="Background Photo 1">
              <a:extLst>
                <a:ext uri="{FF2B5EF4-FFF2-40B4-BE49-F238E27FC236}">
                  <a16:creationId xmlns:a16="http://schemas.microsoft.com/office/drawing/2014/main" id="{4D901DC7-D7A7-4E63-9467-F2580C8CF883}"/>
                </a:ext>
              </a:extLst>
            </p:cNvPr>
            <p:cNvSpPr>
              <a:spLocks noChangeArrowheads="1"/>
            </p:cNvSpPr>
            <p:nvPr/>
          </p:nvSpPr>
          <p:spPr bwMode="auto">
            <a:xfrm>
              <a:off x="986" y="600"/>
              <a:ext cx="958" cy="960"/>
            </a:xfrm>
            <a:prstGeom prst="ellipse">
              <a:avLst/>
            </a:prstGeom>
            <a:solidFill>
              <a:srgbClr val="7BC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1" name="Photo 1-Frederic_Martinez">
              <a:extLst>
                <a:ext uri="{FF2B5EF4-FFF2-40B4-BE49-F238E27FC236}">
                  <a16:creationId xmlns:a16="http://schemas.microsoft.com/office/drawing/2014/main" id="{AADD6F9D-7DEE-4344-B212-62B4506F8828}"/>
                </a:ext>
              </a:extLst>
            </p:cNvPr>
            <p:cNvSpPr>
              <a:spLocks noChangeArrowheads="1"/>
            </p:cNvSpPr>
            <p:nvPr userDrawn="1"/>
          </p:nvSpPr>
          <p:spPr bwMode="auto">
            <a:xfrm>
              <a:off x="982" y="600"/>
              <a:ext cx="958" cy="960"/>
            </a:xfrm>
            <a:prstGeom prst="ellipse">
              <a:avLst/>
            </a:pr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2" name="Backgrouind Photo 2">
              <a:extLst>
                <a:ext uri="{FF2B5EF4-FFF2-40B4-BE49-F238E27FC236}">
                  <a16:creationId xmlns:a16="http://schemas.microsoft.com/office/drawing/2014/main" id="{D77837BE-7AFD-4940-A7DF-3BE2EC451FDC}"/>
                </a:ext>
              </a:extLst>
            </p:cNvPr>
            <p:cNvSpPr>
              <a:spLocks noChangeArrowheads="1"/>
            </p:cNvSpPr>
            <p:nvPr/>
          </p:nvSpPr>
          <p:spPr bwMode="auto">
            <a:xfrm>
              <a:off x="6502" y="1560"/>
              <a:ext cx="959" cy="960"/>
            </a:xfrm>
            <a:prstGeom prst="ellipse">
              <a:avLst/>
            </a:prstGeom>
            <a:solidFill>
              <a:srgbClr val="C7C9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3" name="Photo 2-Katelyn_Young">
              <a:extLst>
                <a:ext uri="{FF2B5EF4-FFF2-40B4-BE49-F238E27FC236}">
                  <a16:creationId xmlns:a16="http://schemas.microsoft.com/office/drawing/2014/main" id="{AF38E767-D581-4EBD-9A05-0D3FF442F586}"/>
                </a:ext>
              </a:extLst>
            </p:cNvPr>
            <p:cNvSpPr>
              <a:spLocks noChangeArrowheads="1"/>
            </p:cNvSpPr>
            <p:nvPr userDrawn="1"/>
          </p:nvSpPr>
          <p:spPr bwMode="auto">
            <a:xfrm>
              <a:off x="6501" y="1558"/>
              <a:ext cx="959" cy="960"/>
            </a:xfrm>
            <a:prstGeom prst="ellipse">
              <a:avLst/>
            </a:pr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4" name="Background Photo 3">
              <a:extLst>
                <a:ext uri="{FF2B5EF4-FFF2-40B4-BE49-F238E27FC236}">
                  <a16:creationId xmlns:a16="http://schemas.microsoft.com/office/drawing/2014/main" id="{A5B6FFB3-51AF-4195-B117-A3712A229094}"/>
                </a:ext>
              </a:extLst>
            </p:cNvPr>
            <p:cNvSpPr>
              <a:spLocks noChangeArrowheads="1"/>
            </p:cNvSpPr>
            <p:nvPr/>
          </p:nvSpPr>
          <p:spPr bwMode="auto">
            <a:xfrm>
              <a:off x="3949" y="2520"/>
              <a:ext cx="959" cy="960"/>
            </a:xfrm>
            <a:prstGeom prst="ellipse">
              <a:avLst/>
            </a:prstGeom>
            <a:solidFill>
              <a:srgbClr val="65C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5" name="Photo 3-Tracey_Hamilton">
              <a:extLst>
                <a:ext uri="{FF2B5EF4-FFF2-40B4-BE49-F238E27FC236}">
                  <a16:creationId xmlns:a16="http://schemas.microsoft.com/office/drawing/2014/main" id="{65F323E6-03B8-433D-AD4A-E0CFBFDA9A0E}"/>
                </a:ext>
              </a:extLst>
            </p:cNvPr>
            <p:cNvSpPr>
              <a:spLocks noChangeArrowheads="1"/>
            </p:cNvSpPr>
            <p:nvPr userDrawn="1"/>
          </p:nvSpPr>
          <p:spPr bwMode="auto">
            <a:xfrm>
              <a:off x="3946" y="2524"/>
              <a:ext cx="959" cy="960"/>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96" name="Logo SSQ insurance GREEN 0-105-78">
            <a:extLst>
              <a:ext uri="{FF2B5EF4-FFF2-40B4-BE49-F238E27FC236}">
                <a16:creationId xmlns:a16="http://schemas.microsoft.com/office/drawing/2014/main" id="{1C85365A-56FA-4ECD-8944-1AD3767280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7472" y="457200"/>
            <a:ext cx="1444752" cy="753644"/>
          </a:xfrm>
          <a:prstGeom prst="rect">
            <a:avLst/>
          </a:prstGeom>
        </p:spPr>
      </p:pic>
    </p:spTree>
    <p:extLst>
      <p:ext uri="{BB962C8B-B14F-4D97-AF65-F5344CB8AC3E}">
        <p14:creationId xmlns:p14="http://schemas.microsoft.com/office/powerpoint/2010/main" val="30249531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GREEN background">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81912"/>
            <a:ext cx="11509952" cy="2856476"/>
          </a:xfrm>
        </p:spPr>
        <p:txBody>
          <a:bodyPr lIns="0" tIns="0" rIns="0" bIns="0" anchor="b">
            <a:normAutofit/>
          </a:bodyPr>
          <a:lstStyle>
            <a:lvl1pPr algn="ctr">
              <a:defRPr sz="6000" spc="-150" baseline="0">
                <a:solidFill>
                  <a:schemeClr val="bg1"/>
                </a:solidFill>
              </a:defRPr>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p:ph type="subTitle" idx="1"/>
          </p:nvPr>
        </p:nvSpPr>
        <p:spPr>
          <a:xfrm>
            <a:off x="341024" y="4462272"/>
            <a:ext cx="11509952" cy="208005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35" name="English Signature">
            <a:extLst>
              <a:ext uri="{FF2B5EF4-FFF2-40B4-BE49-F238E27FC236}">
                <a16:creationId xmlns:a16="http://schemas.microsoft.com/office/drawing/2014/main" id="{9D81563A-DE8A-49AB-B6AA-AFD21870536F}"/>
              </a:ext>
            </a:extLst>
          </p:cNvPr>
          <p:cNvGrpSpPr>
            <a:grpSpLocks noChangeAspect="1"/>
          </p:cNvGrpSpPr>
          <p:nvPr userDrawn="1"/>
        </p:nvGrpSpPr>
        <p:grpSpPr bwMode="auto">
          <a:xfrm>
            <a:off x="9279714" y="459780"/>
            <a:ext cx="2576024" cy="996546"/>
            <a:chOff x="6" y="600"/>
            <a:chExt cx="7455" cy="2884"/>
          </a:xfrm>
        </p:grpSpPr>
        <p:sp>
          <p:nvSpPr>
            <p:cNvPr id="36" name="AutoShape 3">
              <a:extLst>
                <a:ext uri="{FF2B5EF4-FFF2-40B4-BE49-F238E27FC236}">
                  <a16:creationId xmlns:a16="http://schemas.microsoft.com/office/drawing/2014/main" id="{D293CA17-335A-41A0-B571-1A6948710D14}"/>
                </a:ext>
              </a:extLst>
            </p:cNvPr>
            <p:cNvSpPr>
              <a:spLocks noChangeAspect="1" noChangeArrowheads="1" noTextEdit="1"/>
            </p:cNvSpPr>
            <p:nvPr/>
          </p:nvSpPr>
          <p:spPr bwMode="auto">
            <a:xfrm>
              <a:off x="6" y="600"/>
              <a:ext cx="7455"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7" name="Oval 8">
              <a:extLst>
                <a:ext uri="{FF2B5EF4-FFF2-40B4-BE49-F238E27FC236}">
                  <a16:creationId xmlns:a16="http://schemas.microsoft.com/office/drawing/2014/main" id="{8F10792D-B884-45EC-AF8F-E58313842525}"/>
                </a:ext>
              </a:extLst>
            </p:cNvPr>
            <p:cNvSpPr>
              <a:spLocks noChangeArrowheads="1"/>
            </p:cNvSpPr>
            <p:nvPr/>
          </p:nvSpPr>
          <p:spPr bwMode="auto">
            <a:xfrm>
              <a:off x="6" y="600"/>
              <a:ext cx="959"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8" name="Oval 9">
              <a:extLst>
                <a:ext uri="{FF2B5EF4-FFF2-40B4-BE49-F238E27FC236}">
                  <a16:creationId xmlns:a16="http://schemas.microsoft.com/office/drawing/2014/main" id="{9ACEC734-E757-41F6-9F24-52999C73AC06}"/>
                </a:ext>
              </a:extLst>
            </p:cNvPr>
            <p:cNvSpPr>
              <a:spLocks noChangeArrowheads="1"/>
            </p:cNvSpPr>
            <p:nvPr/>
          </p:nvSpPr>
          <p:spPr bwMode="auto">
            <a:xfrm>
              <a:off x="4929" y="2520"/>
              <a:ext cx="958"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9" name="Freeform 10">
              <a:extLst>
                <a:ext uri="{FF2B5EF4-FFF2-40B4-BE49-F238E27FC236}">
                  <a16:creationId xmlns:a16="http://schemas.microsoft.com/office/drawing/2014/main" id="{7E204E28-FA6C-484B-BD07-DC90CC89C99B}"/>
                </a:ext>
              </a:extLst>
            </p:cNvPr>
            <p:cNvSpPr>
              <a:spLocks/>
            </p:cNvSpPr>
            <p:nvPr/>
          </p:nvSpPr>
          <p:spPr bwMode="auto">
            <a:xfrm>
              <a:off x="1965" y="600"/>
              <a:ext cx="4517" cy="960"/>
            </a:xfrm>
            <a:custGeom>
              <a:avLst/>
              <a:gdLst>
                <a:gd name="T0" fmla="*/ 115 w 1079"/>
                <a:gd name="T1" fmla="*/ 229 h 229"/>
                <a:gd name="T2" fmla="*/ 0 w 1079"/>
                <a:gd name="T3" fmla="*/ 114 h 229"/>
                <a:gd name="T4" fmla="*/ 115 w 1079"/>
                <a:gd name="T5" fmla="*/ 0 h 229"/>
                <a:gd name="T6" fmla="*/ 965 w 1079"/>
                <a:gd name="T7" fmla="*/ 0 h 229"/>
                <a:gd name="T8" fmla="*/ 1079 w 1079"/>
                <a:gd name="T9" fmla="*/ 114 h 229"/>
                <a:gd name="T10" fmla="*/ 965 w 1079"/>
                <a:gd name="T11" fmla="*/ 229 h 229"/>
                <a:gd name="T12" fmla="*/ 115 w 107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079" h="229">
                  <a:moveTo>
                    <a:pt x="115" y="229"/>
                  </a:moveTo>
                  <a:cubicBezTo>
                    <a:pt x="51" y="229"/>
                    <a:pt x="0" y="178"/>
                    <a:pt x="0" y="114"/>
                  </a:cubicBezTo>
                  <a:cubicBezTo>
                    <a:pt x="0" y="51"/>
                    <a:pt x="51" y="0"/>
                    <a:pt x="115" y="0"/>
                  </a:cubicBezTo>
                  <a:cubicBezTo>
                    <a:pt x="965" y="0"/>
                    <a:pt x="965" y="0"/>
                    <a:pt x="965" y="0"/>
                  </a:cubicBezTo>
                  <a:cubicBezTo>
                    <a:pt x="1028" y="0"/>
                    <a:pt x="1079" y="51"/>
                    <a:pt x="1079" y="114"/>
                  </a:cubicBezTo>
                  <a:cubicBezTo>
                    <a:pt x="1079" y="178"/>
                    <a:pt x="1028" y="229"/>
                    <a:pt x="965" y="229"/>
                  </a:cubicBezTo>
                  <a:lnTo>
                    <a:pt x="115" y="22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0" name="Freeform 11">
              <a:extLst>
                <a:ext uri="{FF2B5EF4-FFF2-40B4-BE49-F238E27FC236}">
                  <a16:creationId xmlns:a16="http://schemas.microsoft.com/office/drawing/2014/main" id="{4C5C8DB8-7E83-4B79-BF46-290C497F5D6A}"/>
                </a:ext>
              </a:extLst>
            </p:cNvPr>
            <p:cNvSpPr>
              <a:spLocks/>
            </p:cNvSpPr>
            <p:nvPr/>
          </p:nvSpPr>
          <p:spPr bwMode="auto">
            <a:xfrm>
              <a:off x="3945" y="1560"/>
              <a:ext cx="2537" cy="960"/>
            </a:xfrm>
            <a:custGeom>
              <a:avLst/>
              <a:gdLst>
                <a:gd name="T0" fmla="*/ 115 w 606"/>
                <a:gd name="T1" fmla="*/ 229 h 229"/>
                <a:gd name="T2" fmla="*/ 0 w 606"/>
                <a:gd name="T3" fmla="*/ 114 h 229"/>
                <a:gd name="T4" fmla="*/ 115 w 606"/>
                <a:gd name="T5" fmla="*/ 0 h 229"/>
                <a:gd name="T6" fmla="*/ 492 w 606"/>
                <a:gd name="T7" fmla="*/ 0 h 229"/>
                <a:gd name="T8" fmla="*/ 606 w 606"/>
                <a:gd name="T9" fmla="*/ 114 h 229"/>
                <a:gd name="T10" fmla="*/ 492 w 606"/>
                <a:gd name="T11" fmla="*/ 229 h 229"/>
                <a:gd name="T12" fmla="*/ 115 w 606"/>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06" h="229">
                  <a:moveTo>
                    <a:pt x="115" y="229"/>
                  </a:moveTo>
                  <a:cubicBezTo>
                    <a:pt x="51" y="229"/>
                    <a:pt x="0" y="178"/>
                    <a:pt x="0" y="114"/>
                  </a:cubicBezTo>
                  <a:cubicBezTo>
                    <a:pt x="0" y="51"/>
                    <a:pt x="51" y="0"/>
                    <a:pt x="115" y="0"/>
                  </a:cubicBezTo>
                  <a:cubicBezTo>
                    <a:pt x="492" y="0"/>
                    <a:pt x="492" y="0"/>
                    <a:pt x="492" y="0"/>
                  </a:cubicBezTo>
                  <a:cubicBezTo>
                    <a:pt x="555" y="0"/>
                    <a:pt x="606" y="51"/>
                    <a:pt x="606" y="114"/>
                  </a:cubicBezTo>
                  <a:cubicBezTo>
                    <a:pt x="606" y="178"/>
                    <a:pt x="555" y="229"/>
                    <a:pt x="492" y="229"/>
                  </a:cubicBezTo>
                  <a:lnTo>
                    <a:pt x="115" y="22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1" name="Freeform 12">
              <a:extLst>
                <a:ext uri="{FF2B5EF4-FFF2-40B4-BE49-F238E27FC236}">
                  <a16:creationId xmlns:a16="http://schemas.microsoft.com/office/drawing/2014/main" id="{9ED29304-CD78-4F09-87E1-4E289B7E4031}"/>
                </a:ext>
              </a:extLst>
            </p:cNvPr>
            <p:cNvSpPr>
              <a:spLocks/>
            </p:cNvSpPr>
            <p:nvPr/>
          </p:nvSpPr>
          <p:spPr bwMode="auto">
            <a:xfrm>
              <a:off x="2212" y="2520"/>
              <a:ext cx="1712" cy="960"/>
            </a:xfrm>
            <a:custGeom>
              <a:avLst/>
              <a:gdLst>
                <a:gd name="T0" fmla="*/ 114 w 409"/>
                <a:gd name="T1" fmla="*/ 229 h 229"/>
                <a:gd name="T2" fmla="*/ 0 w 409"/>
                <a:gd name="T3" fmla="*/ 114 h 229"/>
                <a:gd name="T4" fmla="*/ 114 w 409"/>
                <a:gd name="T5" fmla="*/ 0 h 229"/>
                <a:gd name="T6" fmla="*/ 295 w 409"/>
                <a:gd name="T7" fmla="*/ 0 h 229"/>
                <a:gd name="T8" fmla="*/ 409 w 409"/>
                <a:gd name="T9" fmla="*/ 114 h 229"/>
                <a:gd name="T10" fmla="*/ 295 w 409"/>
                <a:gd name="T11" fmla="*/ 229 h 229"/>
                <a:gd name="T12" fmla="*/ 114 w 40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409" h="229">
                  <a:moveTo>
                    <a:pt x="114" y="229"/>
                  </a:moveTo>
                  <a:cubicBezTo>
                    <a:pt x="51" y="229"/>
                    <a:pt x="0" y="178"/>
                    <a:pt x="0" y="114"/>
                  </a:cubicBezTo>
                  <a:cubicBezTo>
                    <a:pt x="0" y="51"/>
                    <a:pt x="51" y="0"/>
                    <a:pt x="114" y="0"/>
                  </a:cubicBezTo>
                  <a:cubicBezTo>
                    <a:pt x="295" y="0"/>
                    <a:pt x="295" y="0"/>
                    <a:pt x="295" y="0"/>
                  </a:cubicBezTo>
                  <a:cubicBezTo>
                    <a:pt x="358" y="0"/>
                    <a:pt x="409" y="51"/>
                    <a:pt x="409" y="114"/>
                  </a:cubicBezTo>
                  <a:cubicBezTo>
                    <a:pt x="409" y="178"/>
                    <a:pt x="358" y="229"/>
                    <a:pt x="295" y="229"/>
                  </a:cubicBezTo>
                  <a:lnTo>
                    <a:pt x="114" y="2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2" name="Freeform 13">
              <a:extLst>
                <a:ext uri="{FF2B5EF4-FFF2-40B4-BE49-F238E27FC236}">
                  <a16:creationId xmlns:a16="http://schemas.microsoft.com/office/drawing/2014/main" id="{3A6A80D8-AD15-4938-A568-63283A8A8C56}"/>
                </a:ext>
              </a:extLst>
            </p:cNvPr>
            <p:cNvSpPr>
              <a:spLocks/>
            </p:cNvSpPr>
            <p:nvPr/>
          </p:nvSpPr>
          <p:spPr bwMode="auto">
            <a:xfrm>
              <a:off x="2526" y="923"/>
              <a:ext cx="301" cy="323"/>
            </a:xfrm>
            <a:custGeom>
              <a:avLst/>
              <a:gdLst>
                <a:gd name="T0" fmla="*/ 20 w 72"/>
                <a:gd name="T1" fmla="*/ 39 h 77"/>
                <a:gd name="T2" fmla="*/ 38 w 72"/>
                <a:gd name="T3" fmla="*/ 59 h 77"/>
                <a:gd name="T4" fmla="*/ 55 w 72"/>
                <a:gd name="T5" fmla="*/ 47 h 77"/>
                <a:gd name="T6" fmla="*/ 72 w 72"/>
                <a:gd name="T7" fmla="*/ 53 h 77"/>
                <a:gd name="T8" fmla="*/ 38 w 72"/>
                <a:gd name="T9" fmla="*/ 77 h 77"/>
                <a:gd name="T10" fmla="*/ 0 w 72"/>
                <a:gd name="T11" fmla="*/ 39 h 77"/>
                <a:gd name="T12" fmla="*/ 38 w 72"/>
                <a:gd name="T13" fmla="*/ 0 h 77"/>
                <a:gd name="T14" fmla="*/ 72 w 72"/>
                <a:gd name="T15" fmla="*/ 25 h 77"/>
                <a:gd name="T16" fmla="*/ 54 w 72"/>
                <a:gd name="T17" fmla="*/ 30 h 77"/>
                <a:gd name="T18" fmla="*/ 38 w 72"/>
                <a:gd name="T19" fmla="*/ 18 h 77"/>
                <a:gd name="T20" fmla="*/ 20 w 72"/>
                <a:gd name="T21"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7">
                  <a:moveTo>
                    <a:pt x="20" y="39"/>
                  </a:moveTo>
                  <a:cubicBezTo>
                    <a:pt x="20" y="52"/>
                    <a:pt x="28" y="59"/>
                    <a:pt x="38" y="59"/>
                  </a:cubicBezTo>
                  <a:cubicBezTo>
                    <a:pt x="48" y="59"/>
                    <a:pt x="53" y="52"/>
                    <a:pt x="55" y="47"/>
                  </a:cubicBezTo>
                  <a:cubicBezTo>
                    <a:pt x="72" y="53"/>
                    <a:pt x="72" y="53"/>
                    <a:pt x="72" y="53"/>
                  </a:cubicBezTo>
                  <a:cubicBezTo>
                    <a:pt x="69" y="65"/>
                    <a:pt x="58" y="77"/>
                    <a:pt x="38" y="77"/>
                  </a:cubicBezTo>
                  <a:cubicBezTo>
                    <a:pt x="17" y="77"/>
                    <a:pt x="0" y="61"/>
                    <a:pt x="0" y="39"/>
                  </a:cubicBezTo>
                  <a:cubicBezTo>
                    <a:pt x="0" y="16"/>
                    <a:pt x="17" y="0"/>
                    <a:pt x="38" y="0"/>
                  </a:cubicBezTo>
                  <a:cubicBezTo>
                    <a:pt x="57" y="0"/>
                    <a:pt x="69" y="12"/>
                    <a:pt x="72" y="25"/>
                  </a:cubicBezTo>
                  <a:cubicBezTo>
                    <a:pt x="54" y="30"/>
                    <a:pt x="54" y="30"/>
                    <a:pt x="54" y="30"/>
                  </a:cubicBezTo>
                  <a:cubicBezTo>
                    <a:pt x="52" y="24"/>
                    <a:pt x="48" y="18"/>
                    <a:pt x="38" y="18"/>
                  </a:cubicBezTo>
                  <a:cubicBezTo>
                    <a:pt x="28" y="18"/>
                    <a:pt x="20" y="25"/>
                    <a:pt x="2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3" name="Freeform 14">
              <a:extLst>
                <a:ext uri="{FF2B5EF4-FFF2-40B4-BE49-F238E27FC236}">
                  <a16:creationId xmlns:a16="http://schemas.microsoft.com/office/drawing/2014/main" id="{A26635E8-B8EC-4F99-8038-D84B22A578E3}"/>
                </a:ext>
              </a:extLst>
            </p:cNvPr>
            <p:cNvSpPr>
              <a:spLocks noEditPoints="1"/>
            </p:cNvSpPr>
            <p:nvPr/>
          </p:nvSpPr>
          <p:spPr bwMode="auto">
            <a:xfrm>
              <a:off x="2836" y="923"/>
              <a:ext cx="318" cy="323"/>
            </a:xfrm>
            <a:custGeom>
              <a:avLst/>
              <a:gdLst>
                <a:gd name="T0" fmla="*/ 76 w 76"/>
                <a:gd name="T1" fmla="*/ 39 h 77"/>
                <a:gd name="T2" fmla="*/ 38 w 76"/>
                <a:gd name="T3" fmla="*/ 77 h 77"/>
                <a:gd name="T4" fmla="*/ 0 w 76"/>
                <a:gd name="T5" fmla="*/ 39 h 77"/>
                <a:gd name="T6" fmla="*/ 38 w 76"/>
                <a:gd name="T7" fmla="*/ 0 h 77"/>
                <a:gd name="T8" fmla="*/ 76 w 76"/>
                <a:gd name="T9" fmla="*/ 39 h 77"/>
                <a:gd name="T10" fmla="*/ 57 w 76"/>
                <a:gd name="T11" fmla="*/ 39 h 77"/>
                <a:gd name="T12" fmla="*/ 38 w 76"/>
                <a:gd name="T13" fmla="*/ 18 h 77"/>
                <a:gd name="T14" fmla="*/ 20 w 76"/>
                <a:gd name="T15" fmla="*/ 39 h 77"/>
                <a:gd name="T16" fmla="*/ 38 w 76"/>
                <a:gd name="T17" fmla="*/ 59 h 77"/>
                <a:gd name="T18" fmla="*/ 57 w 76"/>
                <a:gd name="T19"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76" y="39"/>
                  </a:moveTo>
                  <a:cubicBezTo>
                    <a:pt x="76" y="61"/>
                    <a:pt x="60" y="77"/>
                    <a:pt x="38" y="77"/>
                  </a:cubicBezTo>
                  <a:cubicBezTo>
                    <a:pt x="17" y="77"/>
                    <a:pt x="0" y="61"/>
                    <a:pt x="0" y="39"/>
                  </a:cubicBezTo>
                  <a:cubicBezTo>
                    <a:pt x="0" y="16"/>
                    <a:pt x="17" y="0"/>
                    <a:pt x="38" y="0"/>
                  </a:cubicBezTo>
                  <a:cubicBezTo>
                    <a:pt x="60" y="0"/>
                    <a:pt x="76" y="16"/>
                    <a:pt x="76" y="39"/>
                  </a:cubicBezTo>
                  <a:close/>
                  <a:moveTo>
                    <a:pt x="57" y="39"/>
                  </a:moveTo>
                  <a:cubicBezTo>
                    <a:pt x="57" y="25"/>
                    <a:pt x="48" y="18"/>
                    <a:pt x="38" y="18"/>
                  </a:cubicBezTo>
                  <a:cubicBezTo>
                    <a:pt x="29" y="18"/>
                    <a:pt x="20" y="25"/>
                    <a:pt x="20" y="39"/>
                  </a:cubicBezTo>
                  <a:cubicBezTo>
                    <a:pt x="20" y="52"/>
                    <a:pt x="29" y="59"/>
                    <a:pt x="38" y="59"/>
                  </a:cubicBezTo>
                  <a:cubicBezTo>
                    <a:pt x="48" y="59"/>
                    <a:pt x="57" y="52"/>
                    <a:pt x="57"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4" name="Freeform 15">
              <a:extLst>
                <a:ext uri="{FF2B5EF4-FFF2-40B4-BE49-F238E27FC236}">
                  <a16:creationId xmlns:a16="http://schemas.microsoft.com/office/drawing/2014/main" id="{1389D906-4C66-4B44-B97C-926FCC71EC88}"/>
                </a:ext>
              </a:extLst>
            </p:cNvPr>
            <p:cNvSpPr>
              <a:spLocks/>
            </p:cNvSpPr>
            <p:nvPr/>
          </p:nvSpPr>
          <p:spPr bwMode="auto">
            <a:xfrm>
              <a:off x="3196" y="923"/>
              <a:ext cx="460" cy="314"/>
            </a:xfrm>
            <a:custGeom>
              <a:avLst/>
              <a:gdLst>
                <a:gd name="T0" fmla="*/ 0 w 110"/>
                <a:gd name="T1" fmla="*/ 75 h 75"/>
                <a:gd name="T2" fmla="*/ 0 w 110"/>
                <a:gd name="T3" fmla="*/ 2 h 75"/>
                <a:gd name="T4" fmla="*/ 18 w 110"/>
                <a:gd name="T5" fmla="*/ 2 h 75"/>
                <a:gd name="T6" fmla="*/ 18 w 110"/>
                <a:gd name="T7" fmla="*/ 11 h 75"/>
                <a:gd name="T8" fmla="*/ 39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8" y="2"/>
                    <a:pt x="18" y="2"/>
                    <a:pt x="18" y="2"/>
                  </a:cubicBezTo>
                  <a:cubicBezTo>
                    <a:pt x="18" y="11"/>
                    <a:pt x="18" y="11"/>
                    <a:pt x="18" y="11"/>
                  </a:cubicBezTo>
                  <a:cubicBezTo>
                    <a:pt x="22" y="4"/>
                    <a:pt x="32" y="0"/>
                    <a:pt x="39" y="0"/>
                  </a:cubicBezTo>
                  <a:cubicBezTo>
                    <a:pt x="49" y="0"/>
                    <a:pt x="57" y="5"/>
                    <a:pt x="61" y="12"/>
                  </a:cubicBezTo>
                  <a:cubicBezTo>
                    <a:pt x="67" y="4"/>
                    <a:pt x="74"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5" name="Freeform 16">
              <a:extLst>
                <a:ext uri="{FF2B5EF4-FFF2-40B4-BE49-F238E27FC236}">
                  <a16:creationId xmlns:a16="http://schemas.microsoft.com/office/drawing/2014/main" id="{E8D8E54D-136F-436B-9FE9-B416D4645B25}"/>
                </a:ext>
              </a:extLst>
            </p:cNvPr>
            <p:cNvSpPr>
              <a:spLocks/>
            </p:cNvSpPr>
            <p:nvPr/>
          </p:nvSpPr>
          <p:spPr bwMode="auto">
            <a:xfrm>
              <a:off x="3715" y="923"/>
              <a:ext cx="460"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7" y="5"/>
                    <a:pt x="61" y="12"/>
                  </a:cubicBezTo>
                  <a:cubicBezTo>
                    <a:pt x="67" y="4"/>
                    <a:pt x="75"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6" name="Freeform 17">
              <a:extLst>
                <a:ext uri="{FF2B5EF4-FFF2-40B4-BE49-F238E27FC236}">
                  <a16:creationId xmlns:a16="http://schemas.microsoft.com/office/drawing/2014/main" id="{8011B7E0-F5D4-400F-BE1D-F7BD661B9D77}"/>
                </a:ext>
              </a:extLst>
            </p:cNvPr>
            <p:cNvSpPr>
              <a:spLocks/>
            </p:cNvSpPr>
            <p:nvPr/>
          </p:nvSpPr>
          <p:spPr bwMode="auto">
            <a:xfrm>
              <a:off x="4230" y="931"/>
              <a:ext cx="276" cy="315"/>
            </a:xfrm>
            <a:custGeom>
              <a:avLst/>
              <a:gdLst>
                <a:gd name="T0" fmla="*/ 47 w 66"/>
                <a:gd name="T1" fmla="*/ 65 h 75"/>
                <a:gd name="T2" fmla="*/ 27 w 66"/>
                <a:gd name="T3" fmla="*/ 75 h 75"/>
                <a:gd name="T4" fmla="*/ 0 w 66"/>
                <a:gd name="T5" fmla="*/ 46 h 75"/>
                <a:gd name="T6" fmla="*/ 0 w 66"/>
                <a:gd name="T7" fmla="*/ 0 h 75"/>
                <a:gd name="T8" fmla="*/ 19 w 66"/>
                <a:gd name="T9" fmla="*/ 0 h 75"/>
                <a:gd name="T10" fmla="*/ 19 w 66"/>
                <a:gd name="T11" fmla="*/ 42 h 75"/>
                <a:gd name="T12" fmla="*/ 33 w 66"/>
                <a:gd name="T13" fmla="*/ 57 h 75"/>
                <a:gd name="T14" fmla="*/ 46 w 66"/>
                <a:gd name="T15" fmla="*/ 42 h 75"/>
                <a:gd name="T16" fmla="*/ 46 w 66"/>
                <a:gd name="T17" fmla="*/ 0 h 75"/>
                <a:gd name="T18" fmla="*/ 66 w 66"/>
                <a:gd name="T19" fmla="*/ 0 h 75"/>
                <a:gd name="T20" fmla="*/ 66 w 66"/>
                <a:gd name="T21" fmla="*/ 60 h 75"/>
                <a:gd name="T22" fmla="*/ 66 w 66"/>
                <a:gd name="T23" fmla="*/ 73 h 75"/>
                <a:gd name="T24" fmla="*/ 48 w 66"/>
                <a:gd name="T25" fmla="*/ 73 h 75"/>
                <a:gd name="T26" fmla="*/ 47 w 66"/>
                <a:gd name="T2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75">
                  <a:moveTo>
                    <a:pt x="47" y="65"/>
                  </a:moveTo>
                  <a:cubicBezTo>
                    <a:pt x="43" y="72"/>
                    <a:pt x="35" y="75"/>
                    <a:pt x="27" y="75"/>
                  </a:cubicBezTo>
                  <a:cubicBezTo>
                    <a:pt x="10" y="75"/>
                    <a:pt x="0" y="62"/>
                    <a:pt x="0" y="46"/>
                  </a:cubicBezTo>
                  <a:cubicBezTo>
                    <a:pt x="0" y="0"/>
                    <a:pt x="0" y="0"/>
                    <a:pt x="0" y="0"/>
                  </a:cubicBezTo>
                  <a:cubicBezTo>
                    <a:pt x="19" y="0"/>
                    <a:pt x="19" y="0"/>
                    <a:pt x="19" y="0"/>
                  </a:cubicBezTo>
                  <a:cubicBezTo>
                    <a:pt x="19" y="42"/>
                    <a:pt x="19" y="42"/>
                    <a:pt x="19" y="42"/>
                  </a:cubicBezTo>
                  <a:cubicBezTo>
                    <a:pt x="19" y="50"/>
                    <a:pt x="23" y="57"/>
                    <a:pt x="33" y="57"/>
                  </a:cubicBezTo>
                  <a:cubicBezTo>
                    <a:pt x="41" y="57"/>
                    <a:pt x="46" y="51"/>
                    <a:pt x="46" y="42"/>
                  </a:cubicBezTo>
                  <a:cubicBezTo>
                    <a:pt x="46" y="0"/>
                    <a:pt x="46" y="0"/>
                    <a:pt x="46" y="0"/>
                  </a:cubicBezTo>
                  <a:cubicBezTo>
                    <a:pt x="66" y="0"/>
                    <a:pt x="66" y="0"/>
                    <a:pt x="66" y="0"/>
                  </a:cubicBezTo>
                  <a:cubicBezTo>
                    <a:pt x="66" y="60"/>
                    <a:pt x="66" y="60"/>
                    <a:pt x="66" y="60"/>
                  </a:cubicBezTo>
                  <a:cubicBezTo>
                    <a:pt x="66" y="65"/>
                    <a:pt x="66" y="70"/>
                    <a:pt x="66" y="73"/>
                  </a:cubicBezTo>
                  <a:cubicBezTo>
                    <a:pt x="48" y="73"/>
                    <a:pt x="48" y="73"/>
                    <a:pt x="48" y="73"/>
                  </a:cubicBezTo>
                  <a:cubicBezTo>
                    <a:pt x="48" y="71"/>
                    <a:pt x="47" y="68"/>
                    <a:pt x="4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7" name="Freeform 18">
              <a:extLst>
                <a:ext uri="{FF2B5EF4-FFF2-40B4-BE49-F238E27FC236}">
                  <a16:creationId xmlns:a16="http://schemas.microsoft.com/office/drawing/2014/main" id="{CC3417F2-E2C2-4B03-AE36-7DCD3B768078}"/>
                </a:ext>
              </a:extLst>
            </p:cNvPr>
            <p:cNvSpPr>
              <a:spLocks/>
            </p:cNvSpPr>
            <p:nvPr/>
          </p:nvSpPr>
          <p:spPr bwMode="auto">
            <a:xfrm>
              <a:off x="4569" y="927"/>
              <a:ext cx="276" cy="310"/>
            </a:xfrm>
            <a:custGeom>
              <a:avLst/>
              <a:gdLst>
                <a:gd name="T0" fmla="*/ 19 w 66"/>
                <a:gd name="T1" fmla="*/ 74 h 74"/>
                <a:gd name="T2" fmla="*/ 0 w 66"/>
                <a:gd name="T3" fmla="*/ 74 h 74"/>
                <a:gd name="T4" fmla="*/ 0 w 66"/>
                <a:gd name="T5" fmla="*/ 1 h 74"/>
                <a:gd name="T6" fmla="*/ 19 w 66"/>
                <a:gd name="T7" fmla="*/ 1 h 74"/>
                <a:gd name="T8" fmla="*/ 19 w 66"/>
                <a:gd name="T9" fmla="*/ 10 h 74"/>
                <a:gd name="T10" fmla="*/ 40 w 66"/>
                <a:gd name="T11" fmla="*/ 0 h 74"/>
                <a:gd name="T12" fmla="*/ 66 w 66"/>
                <a:gd name="T13" fmla="*/ 28 h 74"/>
                <a:gd name="T14" fmla="*/ 66 w 66"/>
                <a:gd name="T15" fmla="*/ 74 h 74"/>
                <a:gd name="T16" fmla="*/ 46 w 66"/>
                <a:gd name="T17" fmla="*/ 74 h 74"/>
                <a:gd name="T18" fmla="*/ 46 w 66"/>
                <a:gd name="T19" fmla="*/ 32 h 74"/>
                <a:gd name="T20" fmla="*/ 33 w 66"/>
                <a:gd name="T21" fmla="*/ 17 h 74"/>
                <a:gd name="T22" fmla="*/ 19 w 66"/>
                <a:gd name="T23" fmla="*/ 32 h 74"/>
                <a:gd name="T24" fmla="*/ 19 w 66"/>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4">
                  <a:moveTo>
                    <a:pt x="19" y="74"/>
                  </a:moveTo>
                  <a:cubicBezTo>
                    <a:pt x="0" y="74"/>
                    <a:pt x="0" y="74"/>
                    <a:pt x="0" y="74"/>
                  </a:cubicBezTo>
                  <a:cubicBezTo>
                    <a:pt x="0" y="1"/>
                    <a:pt x="0" y="1"/>
                    <a:pt x="0" y="1"/>
                  </a:cubicBezTo>
                  <a:cubicBezTo>
                    <a:pt x="19" y="1"/>
                    <a:pt x="19" y="1"/>
                    <a:pt x="19" y="1"/>
                  </a:cubicBezTo>
                  <a:cubicBezTo>
                    <a:pt x="19" y="10"/>
                    <a:pt x="19" y="10"/>
                    <a:pt x="19" y="10"/>
                  </a:cubicBezTo>
                  <a:cubicBezTo>
                    <a:pt x="23" y="3"/>
                    <a:pt x="32" y="0"/>
                    <a:pt x="40" y="0"/>
                  </a:cubicBezTo>
                  <a:cubicBezTo>
                    <a:pt x="57" y="0"/>
                    <a:pt x="66" y="12"/>
                    <a:pt x="66" y="28"/>
                  </a:cubicBezTo>
                  <a:cubicBezTo>
                    <a:pt x="66" y="74"/>
                    <a:pt x="66" y="74"/>
                    <a:pt x="66" y="74"/>
                  </a:cubicBezTo>
                  <a:cubicBezTo>
                    <a:pt x="46" y="74"/>
                    <a:pt x="46" y="74"/>
                    <a:pt x="46" y="74"/>
                  </a:cubicBezTo>
                  <a:cubicBezTo>
                    <a:pt x="46" y="32"/>
                    <a:pt x="46" y="32"/>
                    <a:pt x="46" y="32"/>
                  </a:cubicBezTo>
                  <a:cubicBezTo>
                    <a:pt x="46" y="23"/>
                    <a:pt x="42" y="17"/>
                    <a:pt x="33" y="17"/>
                  </a:cubicBezTo>
                  <a:cubicBezTo>
                    <a:pt x="24" y="17"/>
                    <a:pt x="19" y="24"/>
                    <a:pt x="19" y="32"/>
                  </a:cubicBezTo>
                  <a:lnTo>
                    <a:pt x="1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9" name="Freeform 19">
              <a:extLst>
                <a:ext uri="{FF2B5EF4-FFF2-40B4-BE49-F238E27FC236}">
                  <a16:creationId xmlns:a16="http://schemas.microsoft.com/office/drawing/2014/main" id="{A5B5F335-9E60-4B17-899B-F0E189F42803}"/>
                </a:ext>
              </a:extLst>
            </p:cNvPr>
            <p:cNvSpPr>
              <a:spLocks noEditPoints="1"/>
            </p:cNvSpPr>
            <p:nvPr/>
          </p:nvSpPr>
          <p:spPr bwMode="auto">
            <a:xfrm>
              <a:off x="4891"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5 h 108"/>
                <a:gd name="T14" fmla="*/ 22 w 24"/>
                <a:gd name="T15" fmla="*/ 35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3" y="108"/>
                  </a:moveTo>
                  <a:cubicBezTo>
                    <a:pt x="3" y="35"/>
                    <a:pt x="3" y="35"/>
                    <a:pt x="3" y="35"/>
                  </a:cubicBezTo>
                  <a:cubicBezTo>
                    <a:pt x="22" y="35"/>
                    <a:pt x="22" y="35"/>
                    <a:pt x="22" y="35"/>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0" name="Freeform 20">
              <a:extLst>
                <a:ext uri="{FF2B5EF4-FFF2-40B4-BE49-F238E27FC236}">
                  <a16:creationId xmlns:a16="http://schemas.microsoft.com/office/drawing/2014/main" id="{204B013D-EE2B-4862-8DA7-7A4226B21237}"/>
                </a:ext>
              </a:extLst>
            </p:cNvPr>
            <p:cNvSpPr>
              <a:spLocks/>
            </p:cNvSpPr>
            <p:nvPr/>
          </p:nvSpPr>
          <p:spPr bwMode="auto">
            <a:xfrm>
              <a:off x="5012" y="843"/>
              <a:ext cx="197" cy="398"/>
            </a:xfrm>
            <a:custGeom>
              <a:avLst/>
              <a:gdLst>
                <a:gd name="T0" fmla="*/ 32 w 47"/>
                <a:gd name="T1" fmla="*/ 21 h 95"/>
                <a:gd name="T2" fmla="*/ 47 w 47"/>
                <a:gd name="T3" fmla="*/ 21 h 95"/>
                <a:gd name="T4" fmla="*/ 47 w 47"/>
                <a:gd name="T5" fmla="*/ 39 h 95"/>
                <a:gd name="T6" fmla="*/ 32 w 47"/>
                <a:gd name="T7" fmla="*/ 39 h 95"/>
                <a:gd name="T8" fmla="*/ 32 w 47"/>
                <a:gd name="T9" fmla="*/ 69 h 95"/>
                <a:gd name="T10" fmla="*/ 41 w 47"/>
                <a:gd name="T11" fmla="*/ 77 h 95"/>
                <a:gd name="T12" fmla="*/ 47 w 47"/>
                <a:gd name="T13" fmla="*/ 77 h 95"/>
                <a:gd name="T14" fmla="*/ 47 w 47"/>
                <a:gd name="T15" fmla="*/ 93 h 95"/>
                <a:gd name="T16" fmla="*/ 36 w 47"/>
                <a:gd name="T17" fmla="*/ 95 h 95"/>
                <a:gd name="T18" fmla="*/ 13 w 47"/>
                <a:gd name="T19" fmla="*/ 72 h 95"/>
                <a:gd name="T20" fmla="*/ 13 w 47"/>
                <a:gd name="T21" fmla="*/ 39 h 95"/>
                <a:gd name="T22" fmla="*/ 0 w 47"/>
                <a:gd name="T23" fmla="*/ 39 h 95"/>
                <a:gd name="T24" fmla="*/ 0 w 47"/>
                <a:gd name="T25" fmla="*/ 21 h 95"/>
                <a:gd name="T26" fmla="*/ 3 w 47"/>
                <a:gd name="T27" fmla="*/ 21 h 95"/>
                <a:gd name="T28" fmla="*/ 15 w 47"/>
                <a:gd name="T29" fmla="*/ 10 h 95"/>
                <a:gd name="T30" fmla="*/ 15 w 47"/>
                <a:gd name="T31" fmla="*/ 0 h 95"/>
                <a:gd name="T32" fmla="*/ 32 w 47"/>
                <a:gd name="T33" fmla="*/ 0 h 95"/>
                <a:gd name="T34" fmla="*/ 32 w 47"/>
                <a:gd name="T3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1"/>
                  </a:moveTo>
                  <a:cubicBezTo>
                    <a:pt x="47" y="21"/>
                    <a:pt x="47" y="21"/>
                    <a:pt x="47" y="21"/>
                  </a:cubicBezTo>
                  <a:cubicBezTo>
                    <a:pt x="47" y="39"/>
                    <a:pt x="47" y="39"/>
                    <a:pt x="47" y="39"/>
                  </a:cubicBezTo>
                  <a:cubicBezTo>
                    <a:pt x="32" y="39"/>
                    <a:pt x="32" y="39"/>
                    <a:pt x="32" y="39"/>
                  </a:cubicBezTo>
                  <a:cubicBezTo>
                    <a:pt x="32" y="69"/>
                    <a:pt x="32" y="69"/>
                    <a:pt x="32" y="69"/>
                  </a:cubicBezTo>
                  <a:cubicBezTo>
                    <a:pt x="32" y="75"/>
                    <a:pt x="35" y="77"/>
                    <a:pt x="41" y="77"/>
                  </a:cubicBezTo>
                  <a:cubicBezTo>
                    <a:pt x="43" y="77"/>
                    <a:pt x="46" y="77"/>
                    <a:pt x="47" y="77"/>
                  </a:cubicBezTo>
                  <a:cubicBezTo>
                    <a:pt x="47" y="93"/>
                    <a:pt x="47" y="93"/>
                    <a:pt x="47" y="93"/>
                  </a:cubicBezTo>
                  <a:cubicBezTo>
                    <a:pt x="45" y="94"/>
                    <a:pt x="41" y="95"/>
                    <a:pt x="36" y="95"/>
                  </a:cubicBezTo>
                  <a:cubicBezTo>
                    <a:pt x="22" y="95"/>
                    <a:pt x="13" y="86"/>
                    <a:pt x="13" y="72"/>
                  </a:cubicBezTo>
                  <a:cubicBezTo>
                    <a:pt x="13" y="39"/>
                    <a:pt x="13" y="39"/>
                    <a:pt x="13" y="39"/>
                  </a:cubicBezTo>
                  <a:cubicBezTo>
                    <a:pt x="0" y="39"/>
                    <a:pt x="0" y="39"/>
                    <a:pt x="0" y="39"/>
                  </a:cubicBezTo>
                  <a:cubicBezTo>
                    <a:pt x="0" y="21"/>
                    <a:pt x="0" y="21"/>
                    <a:pt x="0" y="21"/>
                  </a:cubicBezTo>
                  <a:cubicBezTo>
                    <a:pt x="3" y="21"/>
                    <a:pt x="3" y="21"/>
                    <a:pt x="3" y="21"/>
                  </a:cubicBezTo>
                  <a:cubicBezTo>
                    <a:pt x="11" y="21"/>
                    <a:pt x="15" y="16"/>
                    <a:pt x="15" y="10"/>
                  </a:cubicBezTo>
                  <a:cubicBezTo>
                    <a:pt x="15" y="0"/>
                    <a:pt x="15" y="0"/>
                    <a:pt x="15"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1" name="Freeform 21">
              <a:extLst>
                <a:ext uri="{FF2B5EF4-FFF2-40B4-BE49-F238E27FC236}">
                  <a16:creationId xmlns:a16="http://schemas.microsoft.com/office/drawing/2014/main" id="{F517D555-1153-4DFC-B433-467CB1BCF2DD}"/>
                </a:ext>
              </a:extLst>
            </p:cNvPr>
            <p:cNvSpPr>
              <a:spLocks noEditPoints="1"/>
            </p:cNvSpPr>
            <p:nvPr/>
          </p:nvSpPr>
          <p:spPr bwMode="auto">
            <a:xfrm>
              <a:off x="5243"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5 h 108"/>
                <a:gd name="T14" fmla="*/ 22 w 24"/>
                <a:gd name="T15" fmla="*/ 35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2" y="108"/>
                  </a:moveTo>
                  <a:cubicBezTo>
                    <a:pt x="2" y="35"/>
                    <a:pt x="2" y="35"/>
                    <a:pt x="2" y="35"/>
                  </a:cubicBezTo>
                  <a:cubicBezTo>
                    <a:pt x="22" y="35"/>
                    <a:pt x="22" y="35"/>
                    <a:pt x="22" y="35"/>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2" name="Freeform 22">
              <a:extLst>
                <a:ext uri="{FF2B5EF4-FFF2-40B4-BE49-F238E27FC236}">
                  <a16:creationId xmlns:a16="http://schemas.microsoft.com/office/drawing/2014/main" id="{4D7BE45B-99D6-49BB-B41B-F225DE5829FE}"/>
                </a:ext>
              </a:extLst>
            </p:cNvPr>
            <p:cNvSpPr>
              <a:spLocks noEditPoints="1"/>
            </p:cNvSpPr>
            <p:nvPr/>
          </p:nvSpPr>
          <p:spPr bwMode="auto">
            <a:xfrm>
              <a:off x="5372" y="923"/>
              <a:ext cx="302" cy="323"/>
            </a:xfrm>
            <a:custGeom>
              <a:avLst/>
              <a:gdLst>
                <a:gd name="T0" fmla="*/ 71 w 72"/>
                <a:gd name="T1" fmla="*/ 54 h 77"/>
                <a:gd name="T2" fmla="*/ 38 w 72"/>
                <a:gd name="T3" fmla="*/ 77 h 77"/>
                <a:gd name="T4" fmla="*/ 0 w 72"/>
                <a:gd name="T5" fmla="*/ 38 h 77"/>
                <a:gd name="T6" fmla="*/ 36 w 72"/>
                <a:gd name="T7" fmla="*/ 0 h 77"/>
                <a:gd name="T8" fmla="*/ 72 w 72"/>
                <a:gd name="T9" fmla="*/ 38 h 77"/>
                <a:gd name="T10" fmla="*/ 71 w 72"/>
                <a:gd name="T11" fmla="*/ 44 h 77"/>
                <a:gd name="T12" fmla="*/ 20 w 72"/>
                <a:gd name="T13" fmla="*/ 44 h 77"/>
                <a:gd name="T14" fmla="*/ 38 w 72"/>
                <a:gd name="T15" fmla="*/ 60 h 77"/>
                <a:gd name="T16" fmla="*/ 54 w 72"/>
                <a:gd name="T17" fmla="*/ 49 h 77"/>
                <a:gd name="T18" fmla="*/ 71 w 72"/>
                <a:gd name="T19" fmla="*/ 54 h 77"/>
                <a:gd name="T20" fmla="*/ 52 w 72"/>
                <a:gd name="T21" fmla="*/ 30 h 77"/>
                <a:gd name="T22" fmla="*/ 36 w 72"/>
                <a:gd name="T23" fmla="*/ 16 h 77"/>
                <a:gd name="T24" fmla="*/ 20 w 72"/>
                <a:gd name="T25" fmla="*/ 30 h 77"/>
                <a:gd name="T26" fmla="*/ 52 w 72"/>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7">
                  <a:moveTo>
                    <a:pt x="71" y="54"/>
                  </a:moveTo>
                  <a:cubicBezTo>
                    <a:pt x="67" y="66"/>
                    <a:pt x="56" y="77"/>
                    <a:pt x="38" y="77"/>
                  </a:cubicBezTo>
                  <a:cubicBezTo>
                    <a:pt x="18" y="77"/>
                    <a:pt x="0" y="63"/>
                    <a:pt x="0" y="38"/>
                  </a:cubicBezTo>
                  <a:cubicBezTo>
                    <a:pt x="0" y="15"/>
                    <a:pt x="18" y="0"/>
                    <a:pt x="36" y="0"/>
                  </a:cubicBezTo>
                  <a:cubicBezTo>
                    <a:pt x="58" y="0"/>
                    <a:pt x="72" y="14"/>
                    <a:pt x="72" y="38"/>
                  </a:cubicBezTo>
                  <a:cubicBezTo>
                    <a:pt x="72" y="40"/>
                    <a:pt x="71" y="43"/>
                    <a:pt x="71" y="44"/>
                  </a:cubicBezTo>
                  <a:cubicBezTo>
                    <a:pt x="20" y="44"/>
                    <a:pt x="20" y="44"/>
                    <a:pt x="20" y="44"/>
                  </a:cubicBezTo>
                  <a:cubicBezTo>
                    <a:pt x="20" y="53"/>
                    <a:pt x="28" y="60"/>
                    <a:pt x="38" y="60"/>
                  </a:cubicBezTo>
                  <a:cubicBezTo>
                    <a:pt x="47" y="60"/>
                    <a:pt x="52" y="56"/>
                    <a:pt x="54" y="49"/>
                  </a:cubicBezTo>
                  <a:lnTo>
                    <a:pt x="71" y="54"/>
                  </a:lnTo>
                  <a:close/>
                  <a:moveTo>
                    <a:pt x="52" y="30"/>
                  </a:moveTo>
                  <a:cubicBezTo>
                    <a:pt x="52" y="23"/>
                    <a:pt x="47" y="16"/>
                    <a:pt x="36" y="16"/>
                  </a:cubicBezTo>
                  <a:cubicBezTo>
                    <a:pt x="26" y="16"/>
                    <a:pt x="21" y="24"/>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3" name="Freeform 23">
              <a:extLst>
                <a:ext uri="{FF2B5EF4-FFF2-40B4-BE49-F238E27FC236}">
                  <a16:creationId xmlns:a16="http://schemas.microsoft.com/office/drawing/2014/main" id="{22597F81-DCF8-4A71-AC65-91E22A3D148C}"/>
                </a:ext>
              </a:extLst>
            </p:cNvPr>
            <p:cNvSpPr>
              <a:spLocks/>
            </p:cNvSpPr>
            <p:nvPr/>
          </p:nvSpPr>
          <p:spPr bwMode="auto">
            <a:xfrm>
              <a:off x="5686" y="923"/>
              <a:ext cx="243" cy="323"/>
            </a:xfrm>
            <a:custGeom>
              <a:avLst/>
              <a:gdLst>
                <a:gd name="T0" fmla="*/ 17 w 58"/>
                <a:gd name="T1" fmla="*/ 51 h 77"/>
                <a:gd name="T2" fmla="*/ 30 w 58"/>
                <a:gd name="T3" fmla="*/ 62 h 77"/>
                <a:gd name="T4" fmla="*/ 40 w 58"/>
                <a:gd name="T5" fmla="*/ 55 h 77"/>
                <a:gd name="T6" fmla="*/ 32 w 58"/>
                <a:gd name="T7" fmla="*/ 48 h 77"/>
                <a:gd name="T8" fmla="*/ 22 w 58"/>
                <a:gd name="T9" fmla="*/ 45 h 77"/>
                <a:gd name="T10" fmla="*/ 2 w 58"/>
                <a:gd name="T11" fmla="*/ 24 h 77"/>
                <a:gd name="T12" fmla="*/ 29 w 58"/>
                <a:gd name="T13" fmla="*/ 0 h 77"/>
                <a:gd name="T14" fmla="*/ 57 w 58"/>
                <a:gd name="T15" fmla="*/ 21 h 77"/>
                <a:gd name="T16" fmla="*/ 41 w 58"/>
                <a:gd name="T17" fmla="*/ 25 h 77"/>
                <a:gd name="T18" fmla="*/ 29 w 58"/>
                <a:gd name="T19" fmla="*/ 15 h 77"/>
                <a:gd name="T20" fmla="*/ 20 w 58"/>
                <a:gd name="T21" fmla="*/ 22 h 77"/>
                <a:gd name="T22" fmla="*/ 27 w 58"/>
                <a:gd name="T23" fmla="*/ 29 h 77"/>
                <a:gd name="T24" fmla="*/ 37 w 58"/>
                <a:gd name="T25" fmla="*/ 31 h 77"/>
                <a:gd name="T26" fmla="*/ 58 w 58"/>
                <a:gd name="T27" fmla="*/ 53 h 77"/>
                <a:gd name="T28" fmla="*/ 30 w 58"/>
                <a:gd name="T29" fmla="*/ 77 h 77"/>
                <a:gd name="T30" fmla="*/ 0 w 58"/>
                <a:gd name="T31" fmla="*/ 55 h 77"/>
                <a:gd name="T32" fmla="*/ 17 w 58"/>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7">
                  <a:moveTo>
                    <a:pt x="17" y="51"/>
                  </a:moveTo>
                  <a:cubicBezTo>
                    <a:pt x="17" y="57"/>
                    <a:pt x="22" y="62"/>
                    <a:pt x="30" y="62"/>
                  </a:cubicBezTo>
                  <a:cubicBezTo>
                    <a:pt x="37" y="62"/>
                    <a:pt x="40" y="59"/>
                    <a:pt x="40" y="55"/>
                  </a:cubicBezTo>
                  <a:cubicBezTo>
                    <a:pt x="40" y="51"/>
                    <a:pt x="37" y="49"/>
                    <a:pt x="32" y="48"/>
                  </a:cubicBezTo>
                  <a:cubicBezTo>
                    <a:pt x="22" y="45"/>
                    <a:pt x="22" y="45"/>
                    <a:pt x="22" y="45"/>
                  </a:cubicBezTo>
                  <a:cubicBezTo>
                    <a:pt x="8" y="42"/>
                    <a:pt x="2" y="34"/>
                    <a:pt x="2" y="24"/>
                  </a:cubicBezTo>
                  <a:cubicBezTo>
                    <a:pt x="2" y="11"/>
                    <a:pt x="13" y="0"/>
                    <a:pt x="29" y="0"/>
                  </a:cubicBezTo>
                  <a:cubicBezTo>
                    <a:pt x="50" y="0"/>
                    <a:pt x="56" y="13"/>
                    <a:pt x="57" y="21"/>
                  </a:cubicBezTo>
                  <a:cubicBezTo>
                    <a:pt x="41" y="25"/>
                    <a:pt x="41" y="25"/>
                    <a:pt x="41" y="25"/>
                  </a:cubicBezTo>
                  <a:cubicBezTo>
                    <a:pt x="40" y="21"/>
                    <a:pt x="37" y="15"/>
                    <a:pt x="29" y="15"/>
                  </a:cubicBezTo>
                  <a:cubicBezTo>
                    <a:pt x="24" y="15"/>
                    <a:pt x="20" y="18"/>
                    <a:pt x="20" y="22"/>
                  </a:cubicBezTo>
                  <a:cubicBezTo>
                    <a:pt x="20" y="26"/>
                    <a:pt x="23" y="28"/>
                    <a:pt x="27" y="29"/>
                  </a:cubicBezTo>
                  <a:cubicBezTo>
                    <a:pt x="37" y="31"/>
                    <a:pt x="37" y="31"/>
                    <a:pt x="37" y="31"/>
                  </a:cubicBezTo>
                  <a:cubicBezTo>
                    <a:pt x="51" y="34"/>
                    <a:pt x="58" y="43"/>
                    <a:pt x="58" y="53"/>
                  </a:cubicBezTo>
                  <a:cubicBezTo>
                    <a:pt x="58" y="65"/>
                    <a:pt x="49" y="77"/>
                    <a:pt x="30" y="77"/>
                  </a:cubicBezTo>
                  <a:cubicBezTo>
                    <a:pt x="8" y="77"/>
                    <a:pt x="1" y="63"/>
                    <a:pt x="0" y="55"/>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4" name="Freeform 24">
              <a:extLst>
                <a:ext uri="{FF2B5EF4-FFF2-40B4-BE49-F238E27FC236}">
                  <a16:creationId xmlns:a16="http://schemas.microsoft.com/office/drawing/2014/main" id="{196F6681-A0F7-43DA-9FB0-7326189915E6}"/>
                </a:ext>
              </a:extLst>
            </p:cNvPr>
            <p:cNvSpPr>
              <a:spLocks/>
            </p:cNvSpPr>
            <p:nvPr/>
          </p:nvSpPr>
          <p:spPr bwMode="auto">
            <a:xfrm>
              <a:off x="4489" y="1900"/>
              <a:ext cx="461"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9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20 w 110"/>
                <a:gd name="T35" fmla="*/ 32 h 75"/>
                <a:gd name="T36" fmla="*/ 20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8" y="5"/>
                    <a:pt x="61" y="12"/>
                  </a:cubicBezTo>
                  <a:cubicBezTo>
                    <a:pt x="67" y="4"/>
                    <a:pt x="75" y="0"/>
                    <a:pt x="84" y="0"/>
                  </a:cubicBezTo>
                  <a:cubicBezTo>
                    <a:pt x="98" y="0"/>
                    <a:pt x="110" y="8"/>
                    <a:pt x="110" y="28"/>
                  </a:cubicBezTo>
                  <a:cubicBezTo>
                    <a:pt x="110" y="75"/>
                    <a:pt x="110" y="75"/>
                    <a:pt x="110" y="75"/>
                  </a:cubicBezTo>
                  <a:cubicBezTo>
                    <a:pt x="91" y="75"/>
                    <a:pt x="91" y="75"/>
                    <a:pt x="91" y="75"/>
                  </a:cubicBezTo>
                  <a:cubicBezTo>
                    <a:pt x="91" y="32"/>
                    <a:pt x="91" y="32"/>
                    <a:pt x="91" y="32"/>
                  </a:cubicBezTo>
                  <a:cubicBezTo>
                    <a:pt x="91" y="24"/>
                    <a:pt x="88" y="18"/>
                    <a:pt x="79"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5" y="18"/>
                    <a:pt x="20" y="24"/>
                    <a:pt x="20" y="32"/>
                  </a:cubicBezTo>
                  <a:cubicBezTo>
                    <a:pt x="20" y="75"/>
                    <a:pt x="20" y="75"/>
                    <a:pt x="20"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5" name="Freeform 25">
              <a:extLst>
                <a:ext uri="{FF2B5EF4-FFF2-40B4-BE49-F238E27FC236}">
                  <a16:creationId xmlns:a16="http://schemas.microsoft.com/office/drawing/2014/main" id="{AE103BA3-0FD2-4695-872A-0788BE8391E8}"/>
                </a:ext>
              </a:extLst>
            </p:cNvPr>
            <p:cNvSpPr>
              <a:spLocks noEditPoints="1"/>
            </p:cNvSpPr>
            <p:nvPr/>
          </p:nvSpPr>
          <p:spPr bwMode="auto">
            <a:xfrm>
              <a:off x="4987" y="1900"/>
              <a:ext cx="314" cy="322"/>
            </a:xfrm>
            <a:custGeom>
              <a:avLst/>
              <a:gdLst>
                <a:gd name="T0" fmla="*/ 56 w 75"/>
                <a:gd name="T1" fmla="*/ 65 h 77"/>
                <a:gd name="T2" fmla="*/ 35 w 75"/>
                <a:gd name="T3" fmla="*/ 77 h 77"/>
                <a:gd name="T4" fmla="*/ 0 w 75"/>
                <a:gd name="T5" fmla="*/ 38 h 77"/>
                <a:gd name="T6" fmla="*/ 35 w 75"/>
                <a:gd name="T7" fmla="*/ 0 h 77"/>
                <a:gd name="T8" fmla="*/ 55 w 75"/>
                <a:gd name="T9" fmla="*/ 11 h 77"/>
                <a:gd name="T10" fmla="*/ 55 w 75"/>
                <a:gd name="T11" fmla="*/ 2 h 77"/>
                <a:gd name="T12" fmla="*/ 74 w 75"/>
                <a:gd name="T13" fmla="*/ 2 h 77"/>
                <a:gd name="T14" fmla="*/ 74 w 75"/>
                <a:gd name="T15" fmla="*/ 62 h 77"/>
                <a:gd name="T16" fmla="*/ 75 w 75"/>
                <a:gd name="T17" fmla="*/ 75 h 77"/>
                <a:gd name="T18" fmla="*/ 56 w 75"/>
                <a:gd name="T19" fmla="*/ 75 h 77"/>
                <a:gd name="T20" fmla="*/ 56 w 75"/>
                <a:gd name="T21" fmla="*/ 66 h 77"/>
                <a:gd name="T22" fmla="*/ 56 w 75"/>
                <a:gd name="T23" fmla="*/ 65 h 77"/>
                <a:gd name="T24" fmla="*/ 38 w 75"/>
                <a:gd name="T25" fmla="*/ 60 h 77"/>
                <a:gd name="T26" fmla="*/ 55 w 75"/>
                <a:gd name="T27" fmla="*/ 38 h 77"/>
                <a:gd name="T28" fmla="*/ 38 w 75"/>
                <a:gd name="T29" fmla="*/ 17 h 77"/>
                <a:gd name="T30" fmla="*/ 20 w 75"/>
                <a:gd name="T31" fmla="*/ 38 h 77"/>
                <a:gd name="T32" fmla="*/ 38 w 75"/>
                <a:gd name="T33"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7">
                  <a:moveTo>
                    <a:pt x="56" y="65"/>
                  </a:moveTo>
                  <a:cubicBezTo>
                    <a:pt x="52" y="72"/>
                    <a:pt x="45" y="77"/>
                    <a:pt x="35" y="77"/>
                  </a:cubicBezTo>
                  <a:cubicBezTo>
                    <a:pt x="14" y="77"/>
                    <a:pt x="0" y="60"/>
                    <a:pt x="0" y="38"/>
                  </a:cubicBezTo>
                  <a:cubicBezTo>
                    <a:pt x="0" y="17"/>
                    <a:pt x="14" y="0"/>
                    <a:pt x="35" y="0"/>
                  </a:cubicBezTo>
                  <a:cubicBezTo>
                    <a:pt x="48" y="0"/>
                    <a:pt x="54" y="7"/>
                    <a:pt x="55" y="11"/>
                  </a:cubicBezTo>
                  <a:cubicBezTo>
                    <a:pt x="55" y="2"/>
                    <a:pt x="55" y="2"/>
                    <a:pt x="55" y="2"/>
                  </a:cubicBezTo>
                  <a:cubicBezTo>
                    <a:pt x="74" y="2"/>
                    <a:pt x="74" y="2"/>
                    <a:pt x="74" y="2"/>
                  </a:cubicBezTo>
                  <a:cubicBezTo>
                    <a:pt x="74" y="62"/>
                    <a:pt x="74" y="62"/>
                    <a:pt x="74" y="62"/>
                  </a:cubicBezTo>
                  <a:cubicBezTo>
                    <a:pt x="74" y="68"/>
                    <a:pt x="75" y="73"/>
                    <a:pt x="75" y="75"/>
                  </a:cubicBezTo>
                  <a:cubicBezTo>
                    <a:pt x="56" y="75"/>
                    <a:pt x="56" y="75"/>
                    <a:pt x="56" y="75"/>
                  </a:cubicBezTo>
                  <a:cubicBezTo>
                    <a:pt x="56" y="73"/>
                    <a:pt x="56" y="69"/>
                    <a:pt x="56" y="66"/>
                  </a:cubicBezTo>
                  <a:lnTo>
                    <a:pt x="56" y="65"/>
                  </a:lnTo>
                  <a:close/>
                  <a:moveTo>
                    <a:pt x="38" y="60"/>
                  </a:moveTo>
                  <a:cubicBezTo>
                    <a:pt x="48" y="60"/>
                    <a:pt x="55" y="51"/>
                    <a:pt x="55" y="38"/>
                  </a:cubicBezTo>
                  <a:cubicBezTo>
                    <a:pt x="55" y="25"/>
                    <a:pt x="48" y="17"/>
                    <a:pt x="38" y="17"/>
                  </a:cubicBezTo>
                  <a:cubicBezTo>
                    <a:pt x="27" y="17"/>
                    <a:pt x="20" y="25"/>
                    <a:pt x="20" y="38"/>
                  </a:cubicBezTo>
                  <a:cubicBezTo>
                    <a:pt x="20" y="51"/>
                    <a:pt x="27" y="60"/>
                    <a:pt x="38"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6" name="Freeform 26">
              <a:extLst>
                <a:ext uri="{FF2B5EF4-FFF2-40B4-BE49-F238E27FC236}">
                  <a16:creationId xmlns:a16="http://schemas.microsoft.com/office/drawing/2014/main" id="{201197E5-8FAC-452E-BEB0-BEA4B964D475}"/>
                </a:ext>
              </a:extLst>
            </p:cNvPr>
            <p:cNvSpPr>
              <a:spLocks/>
            </p:cNvSpPr>
            <p:nvPr/>
          </p:nvSpPr>
          <p:spPr bwMode="auto">
            <a:xfrm>
              <a:off x="5360" y="1765"/>
              <a:ext cx="297" cy="449"/>
            </a:xfrm>
            <a:custGeom>
              <a:avLst/>
              <a:gdLst>
                <a:gd name="T0" fmla="*/ 171 w 297"/>
                <a:gd name="T1" fmla="*/ 273 h 449"/>
                <a:gd name="T2" fmla="*/ 297 w 297"/>
                <a:gd name="T3" fmla="*/ 449 h 449"/>
                <a:gd name="T4" fmla="*/ 196 w 297"/>
                <a:gd name="T5" fmla="*/ 449 h 449"/>
                <a:gd name="T6" fmla="*/ 117 w 297"/>
                <a:gd name="T7" fmla="*/ 332 h 449"/>
                <a:gd name="T8" fmla="*/ 83 w 297"/>
                <a:gd name="T9" fmla="*/ 365 h 449"/>
                <a:gd name="T10" fmla="*/ 83 w 297"/>
                <a:gd name="T11" fmla="*/ 449 h 449"/>
                <a:gd name="T12" fmla="*/ 0 w 297"/>
                <a:gd name="T13" fmla="*/ 449 h 449"/>
                <a:gd name="T14" fmla="*/ 0 w 297"/>
                <a:gd name="T15" fmla="*/ 0 h 449"/>
                <a:gd name="T16" fmla="*/ 83 w 297"/>
                <a:gd name="T17" fmla="*/ 0 h 449"/>
                <a:gd name="T18" fmla="*/ 83 w 297"/>
                <a:gd name="T19" fmla="*/ 256 h 449"/>
                <a:gd name="T20" fmla="*/ 188 w 297"/>
                <a:gd name="T21" fmla="*/ 143 h 449"/>
                <a:gd name="T22" fmla="*/ 293 w 297"/>
                <a:gd name="T23" fmla="*/ 143 h 449"/>
                <a:gd name="T24" fmla="*/ 171 w 297"/>
                <a:gd name="T25" fmla="*/ 27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449">
                  <a:moveTo>
                    <a:pt x="171" y="273"/>
                  </a:moveTo>
                  <a:lnTo>
                    <a:pt x="297" y="449"/>
                  </a:lnTo>
                  <a:lnTo>
                    <a:pt x="196" y="449"/>
                  </a:lnTo>
                  <a:lnTo>
                    <a:pt x="117" y="332"/>
                  </a:lnTo>
                  <a:lnTo>
                    <a:pt x="83" y="365"/>
                  </a:lnTo>
                  <a:lnTo>
                    <a:pt x="83" y="449"/>
                  </a:lnTo>
                  <a:lnTo>
                    <a:pt x="0" y="449"/>
                  </a:lnTo>
                  <a:lnTo>
                    <a:pt x="0" y="0"/>
                  </a:lnTo>
                  <a:lnTo>
                    <a:pt x="83" y="0"/>
                  </a:lnTo>
                  <a:lnTo>
                    <a:pt x="83" y="256"/>
                  </a:lnTo>
                  <a:lnTo>
                    <a:pt x="188" y="143"/>
                  </a:lnTo>
                  <a:lnTo>
                    <a:pt x="293" y="143"/>
                  </a:lnTo>
                  <a:lnTo>
                    <a:pt x="171" y="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7" name="Freeform 27">
              <a:extLst>
                <a:ext uri="{FF2B5EF4-FFF2-40B4-BE49-F238E27FC236}">
                  <a16:creationId xmlns:a16="http://schemas.microsoft.com/office/drawing/2014/main" id="{0BE0B683-5BEB-4360-942D-B150ACA7B6C3}"/>
                </a:ext>
              </a:extLst>
            </p:cNvPr>
            <p:cNvSpPr>
              <a:spLocks noEditPoints="1"/>
            </p:cNvSpPr>
            <p:nvPr/>
          </p:nvSpPr>
          <p:spPr bwMode="auto">
            <a:xfrm>
              <a:off x="5644" y="1900"/>
              <a:ext cx="298" cy="322"/>
            </a:xfrm>
            <a:custGeom>
              <a:avLst/>
              <a:gdLst>
                <a:gd name="T0" fmla="*/ 70 w 71"/>
                <a:gd name="T1" fmla="*/ 54 h 77"/>
                <a:gd name="T2" fmla="*/ 37 w 71"/>
                <a:gd name="T3" fmla="*/ 77 h 77"/>
                <a:gd name="T4" fmla="*/ 0 w 71"/>
                <a:gd name="T5" fmla="*/ 38 h 77"/>
                <a:gd name="T6" fmla="*/ 35 w 71"/>
                <a:gd name="T7" fmla="*/ 0 h 77"/>
                <a:gd name="T8" fmla="*/ 71 w 71"/>
                <a:gd name="T9" fmla="*/ 38 h 77"/>
                <a:gd name="T10" fmla="*/ 71 w 71"/>
                <a:gd name="T11" fmla="*/ 44 h 77"/>
                <a:gd name="T12" fmla="*/ 19 w 71"/>
                <a:gd name="T13" fmla="*/ 44 h 77"/>
                <a:gd name="T14" fmla="*/ 37 w 71"/>
                <a:gd name="T15" fmla="*/ 60 h 77"/>
                <a:gd name="T16" fmla="*/ 54 w 71"/>
                <a:gd name="T17" fmla="*/ 49 h 77"/>
                <a:gd name="T18" fmla="*/ 70 w 71"/>
                <a:gd name="T19" fmla="*/ 54 h 77"/>
                <a:gd name="T20" fmla="*/ 52 w 71"/>
                <a:gd name="T21" fmla="*/ 30 h 77"/>
                <a:gd name="T22" fmla="*/ 36 w 71"/>
                <a:gd name="T23" fmla="*/ 16 h 77"/>
                <a:gd name="T24" fmla="*/ 19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3"/>
                    <a:pt x="0" y="38"/>
                  </a:cubicBezTo>
                  <a:cubicBezTo>
                    <a:pt x="0" y="15"/>
                    <a:pt x="17" y="0"/>
                    <a:pt x="35" y="0"/>
                  </a:cubicBezTo>
                  <a:cubicBezTo>
                    <a:pt x="58" y="0"/>
                    <a:pt x="71" y="14"/>
                    <a:pt x="71" y="38"/>
                  </a:cubicBezTo>
                  <a:cubicBezTo>
                    <a:pt x="71" y="40"/>
                    <a:pt x="71" y="43"/>
                    <a:pt x="71" y="44"/>
                  </a:cubicBezTo>
                  <a:cubicBezTo>
                    <a:pt x="19" y="44"/>
                    <a:pt x="19" y="44"/>
                    <a:pt x="19" y="44"/>
                  </a:cubicBezTo>
                  <a:cubicBezTo>
                    <a:pt x="19" y="53"/>
                    <a:pt x="28" y="60"/>
                    <a:pt x="37" y="60"/>
                  </a:cubicBezTo>
                  <a:cubicBezTo>
                    <a:pt x="46" y="60"/>
                    <a:pt x="51" y="55"/>
                    <a:pt x="54" y="49"/>
                  </a:cubicBezTo>
                  <a:lnTo>
                    <a:pt x="70" y="54"/>
                  </a:lnTo>
                  <a:close/>
                  <a:moveTo>
                    <a:pt x="52" y="30"/>
                  </a:moveTo>
                  <a:cubicBezTo>
                    <a:pt x="52" y="23"/>
                    <a:pt x="47" y="16"/>
                    <a:pt x="36" y="16"/>
                  </a:cubicBezTo>
                  <a:cubicBezTo>
                    <a:pt x="26" y="16"/>
                    <a:pt x="20" y="24"/>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8" name="Freeform 28">
              <a:extLst>
                <a:ext uri="{FF2B5EF4-FFF2-40B4-BE49-F238E27FC236}">
                  <a16:creationId xmlns:a16="http://schemas.microsoft.com/office/drawing/2014/main" id="{901F8550-E45A-4D05-9EA3-94429577520A}"/>
                </a:ext>
              </a:extLst>
            </p:cNvPr>
            <p:cNvSpPr>
              <a:spLocks/>
            </p:cNvSpPr>
            <p:nvPr/>
          </p:nvSpPr>
          <p:spPr bwMode="auto">
            <a:xfrm>
              <a:off x="2790" y="2855"/>
              <a:ext cx="280" cy="311"/>
            </a:xfrm>
            <a:custGeom>
              <a:avLst/>
              <a:gdLst>
                <a:gd name="T0" fmla="*/ 48 w 67"/>
                <a:gd name="T1" fmla="*/ 64 h 74"/>
                <a:gd name="T2" fmla="*/ 28 w 67"/>
                <a:gd name="T3" fmla="*/ 74 h 74"/>
                <a:gd name="T4" fmla="*/ 0 w 67"/>
                <a:gd name="T5" fmla="*/ 46 h 74"/>
                <a:gd name="T6" fmla="*/ 0 w 67"/>
                <a:gd name="T7" fmla="*/ 0 h 74"/>
                <a:gd name="T8" fmla="*/ 20 w 67"/>
                <a:gd name="T9" fmla="*/ 0 h 74"/>
                <a:gd name="T10" fmla="*/ 20 w 67"/>
                <a:gd name="T11" fmla="*/ 42 h 74"/>
                <a:gd name="T12" fmla="*/ 33 w 67"/>
                <a:gd name="T13" fmla="*/ 56 h 74"/>
                <a:gd name="T14" fmla="*/ 47 w 67"/>
                <a:gd name="T15" fmla="*/ 42 h 74"/>
                <a:gd name="T16" fmla="*/ 47 w 67"/>
                <a:gd name="T17" fmla="*/ 0 h 74"/>
                <a:gd name="T18" fmla="*/ 66 w 67"/>
                <a:gd name="T19" fmla="*/ 0 h 74"/>
                <a:gd name="T20" fmla="*/ 66 w 67"/>
                <a:gd name="T21" fmla="*/ 59 h 74"/>
                <a:gd name="T22" fmla="*/ 67 w 67"/>
                <a:gd name="T23" fmla="*/ 72 h 74"/>
                <a:gd name="T24" fmla="*/ 48 w 67"/>
                <a:gd name="T25" fmla="*/ 72 h 74"/>
                <a:gd name="T26" fmla="*/ 48 w 67"/>
                <a:gd name="T27"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4">
                  <a:moveTo>
                    <a:pt x="48" y="64"/>
                  </a:moveTo>
                  <a:cubicBezTo>
                    <a:pt x="44" y="71"/>
                    <a:pt x="35" y="74"/>
                    <a:pt x="28" y="74"/>
                  </a:cubicBezTo>
                  <a:cubicBezTo>
                    <a:pt x="10" y="74"/>
                    <a:pt x="0" y="61"/>
                    <a:pt x="0" y="46"/>
                  </a:cubicBezTo>
                  <a:cubicBezTo>
                    <a:pt x="0" y="0"/>
                    <a:pt x="0" y="0"/>
                    <a:pt x="0" y="0"/>
                  </a:cubicBezTo>
                  <a:cubicBezTo>
                    <a:pt x="20" y="0"/>
                    <a:pt x="20" y="0"/>
                    <a:pt x="20" y="0"/>
                  </a:cubicBezTo>
                  <a:cubicBezTo>
                    <a:pt x="20" y="42"/>
                    <a:pt x="20" y="42"/>
                    <a:pt x="20" y="42"/>
                  </a:cubicBezTo>
                  <a:cubicBezTo>
                    <a:pt x="20" y="50"/>
                    <a:pt x="24" y="56"/>
                    <a:pt x="33" y="56"/>
                  </a:cubicBezTo>
                  <a:cubicBezTo>
                    <a:pt x="42" y="56"/>
                    <a:pt x="47" y="50"/>
                    <a:pt x="47" y="42"/>
                  </a:cubicBezTo>
                  <a:cubicBezTo>
                    <a:pt x="47" y="0"/>
                    <a:pt x="47" y="0"/>
                    <a:pt x="47" y="0"/>
                  </a:cubicBezTo>
                  <a:cubicBezTo>
                    <a:pt x="66" y="0"/>
                    <a:pt x="66" y="0"/>
                    <a:pt x="66" y="0"/>
                  </a:cubicBezTo>
                  <a:cubicBezTo>
                    <a:pt x="66" y="59"/>
                    <a:pt x="66" y="59"/>
                    <a:pt x="66" y="59"/>
                  </a:cubicBezTo>
                  <a:cubicBezTo>
                    <a:pt x="66" y="65"/>
                    <a:pt x="67" y="70"/>
                    <a:pt x="67" y="72"/>
                  </a:cubicBezTo>
                  <a:cubicBezTo>
                    <a:pt x="48" y="72"/>
                    <a:pt x="48" y="72"/>
                    <a:pt x="48" y="72"/>
                  </a:cubicBezTo>
                  <a:cubicBezTo>
                    <a:pt x="48" y="71"/>
                    <a:pt x="48" y="67"/>
                    <a:pt x="48"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9" name="Freeform 29">
              <a:extLst>
                <a:ext uri="{FF2B5EF4-FFF2-40B4-BE49-F238E27FC236}">
                  <a16:creationId xmlns:a16="http://schemas.microsoft.com/office/drawing/2014/main" id="{872A1435-40B5-4C75-B2EA-EBE6D35BA753}"/>
                </a:ext>
              </a:extLst>
            </p:cNvPr>
            <p:cNvSpPr>
              <a:spLocks/>
            </p:cNvSpPr>
            <p:nvPr/>
          </p:nvSpPr>
          <p:spPr bwMode="auto">
            <a:xfrm>
              <a:off x="3104" y="2847"/>
              <a:ext cx="242" cy="319"/>
            </a:xfrm>
            <a:custGeom>
              <a:avLst/>
              <a:gdLst>
                <a:gd name="T0" fmla="*/ 17 w 58"/>
                <a:gd name="T1" fmla="*/ 50 h 76"/>
                <a:gd name="T2" fmla="*/ 30 w 58"/>
                <a:gd name="T3" fmla="*/ 61 h 76"/>
                <a:gd name="T4" fmla="*/ 40 w 58"/>
                <a:gd name="T5" fmla="*/ 54 h 76"/>
                <a:gd name="T6" fmla="*/ 32 w 58"/>
                <a:gd name="T7" fmla="*/ 47 h 76"/>
                <a:gd name="T8" fmla="*/ 22 w 58"/>
                <a:gd name="T9" fmla="*/ 45 h 76"/>
                <a:gd name="T10" fmla="*/ 2 w 58"/>
                <a:gd name="T11" fmla="*/ 23 h 76"/>
                <a:gd name="T12" fmla="*/ 29 w 58"/>
                <a:gd name="T13" fmla="*/ 0 h 76"/>
                <a:gd name="T14" fmla="*/ 57 w 58"/>
                <a:gd name="T15" fmla="*/ 21 h 76"/>
                <a:gd name="T16" fmla="*/ 41 w 58"/>
                <a:gd name="T17" fmla="*/ 24 h 76"/>
                <a:gd name="T18" fmla="*/ 29 w 58"/>
                <a:gd name="T19" fmla="*/ 15 h 76"/>
                <a:gd name="T20" fmla="*/ 20 w 58"/>
                <a:gd name="T21" fmla="*/ 22 h 76"/>
                <a:gd name="T22" fmla="*/ 26 w 58"/>
                <a:gd name="T23" fmla="*/ 28 h 76"/>
                <a:gd name="T24" fmla="*/ 37 w 58"/>
                <a:gd name="T25" fmla="*/ 30 h 76"/>
                <a:gd name="T26" fmla="*/ 58 w 58"/>
                <a:gd name="T27" fmla="*/ 53 h 76"/>
                <a:gd name="T28" fmla="*/ 30 w 58"/>
                <a:gd name="T29" fmla="*/ 76 h 76"/>
                <a:gd name="T30" fmla="*/ 0 w 58"/>
                <a:gd name="T31" fmla="*/ 54 h 76"/>
                <a:gd name="T32" fmla="*/ 17 w 58"/>
                <a:gd name="T33"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6">
                  <a:moveTo>
                    <a:pt x="17" y="50"/>
                  </a:moveTo>
                  <a:cubicBezTo>
                    <a:pt x="17" y="56"/>
                    <a:pt x="21" y="61"/>
                    <a:pt x="30" y="61"/>
                  </a:cubicBezTo>
                  <a:cubicBezTo>
                    <a:pt x="36" y="61"/>
                    <a:pt x="40" y="58"/>
                    <a:pt x="40" y="54"/>
                  </a:cubicBezTo>
                  <a:cubicBezTo>
                    <a:pt x="40" y="51"/>
                    <a:pt x="37" y="48"/>
                    <a:pt x="32" y="47"/>
                  </a:cubicBezTo>
                  <a:cubicBezTo>
                    <a:pt x="22" y="45"/>
                    <a:pt x="22" y="45"/>
                    <a:pt x="22" y="45"/>
                  </a:cubicBezTo>
                  <a:cubicBezTo>
                    <a:pt x="8" y="42"/>
                    <a:pt x="2" y="34"/>
                    <a:pt x="2" y="23"/>
                  </a:cubicBezTo>
                  <a:cubicBezTo>
                    <a:pt x="2" y="10"/>
                    <a:pt x="13" y="0"/>
                    <a:pt x="29" y="0"/>
                  </a:cubicBezTo>
                  <a:cubicBezTo>
                    <a:pt x="50" y="0"/>
                    <a:pt x="56" y="13"/>
                    <a:pt x="57" y="21"/>
                  </a:cubicBezTo>
                  <a:cubicBezTo>
                    <a:pt x="41" y="24"/>
                    <a:pt x="41" y="24"/>
                    <a:pt x="41" y="24"/>
                  </a:cubicBezTo>
                  <a:cubicBezTo>
                    <a:pt x="40" y="20"/>
                    <a:pt x="37" y="15"/>
                    <a:pt x="29" y="15"/>
                  </a:cubicBezTo>
                  <a:cubicBezTo>
                    <a:pt x="24" y="15"/>
                    <a:pt x="20" y="18"/>
                    <a:pt x="20" y="22"/>
                  </a:cubicBezTo>
                  <a:cubicBezTo>
                    <a:pt x="20" y="25"/>
                    <a:pt x="22" y="27"/>
                    <a:pt x="26" y="28"/>
                  </a:cubicBezTo>
                  <a:cubicBezTo>
                    <a:pt x="37" y="30"/>
                    <a:pt x="37" y="30"/>
                    <a:pt x="37" y="30"/>
                  </a:cubicBezTo>
                  <a:cubicBezTo>
                    <a:pt x="51" y="33"/>
                    <a:pt x="58" y="42"/>
                    <a:pt x="58" y="53"/>
                  </a:cubicBezTo>
                  <a:cubicBezTo>
                    <a:pt x="58" y="64"/>
                    <a:pt x="49" y="76"/>
                    <a:pt x="30" y="76"/>
                  </a:cubicBezTo>
                  <a:cubicBezTo>
                    <a:pt x="8" y="76"/>
                    <a:pt x="1" y="62"/>
                    <a:pt x="0" y="54"/>
                  </a:cubicBezTo>
                  <a:lnTo>
                    <a:pt x="1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0" name="Background Photo 1">
              <a:extLst>
                <a:ext uri="{FF2B5EF4-FFF2-40B4-BE49-F238E27FC236}">
                  <a16:creationId xmlns:a16="http://schemas.microsoft.com/office/drawing/2014/main" id="{531317A7-78AF-4F2C-A19A-650A2D064412}"/>
                </a:ext>
              </a:extLst>
            </p:cNvPr>
            <p:cNvSpPr>
              <a:spLocks noChangeArrowheads="1"/>
            </p:cNvSpPr>
            <p:nvPr/>
          </p:nvSpPr>
          <p:spPr bwMode="auto">
            <a:xfrm>
              <a:off x="986" y="600"/>
              <a:ext cx="958"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1" name="Photo 1-Frederic_Martinez">
              <a:extLst>
                <a:ext uri="{FF2B5EF4-FFF2-40B4-BE49-F238E27FC236}">
                  <a16:creationId xmlns:a16="http://schemas.microsoft.com/office/drawing/2014/main" id="{123EE077-6577-4612-8C01-53E310BE9B6E}"/>
                </a:ext>
              </a:extLst>
            </p:cNvPr>
            <p:cNvSpPr>
              <a:spLocks noChangeArrowheads="1"/>
            </p:cNvSpPr>
            <p:nvPr userDrawn="1"/>
          </p:nvSpPr>
          <p:spPr bwMode="auto">
            <a:xfrm>
              <a:off x="982" y="600"/>
              <a:ext cx="958" cy="960"/>
            </a:xfrm>
            <a:prstGeom prst="ellipse">
              <a:avLst/>
            </a:pr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2" name="Backgrouind Photo 2">
              <a:extLst>
                <a:ext uri="{FF2B5EF4-FFF2-40B4-BE49-F238E27FC236}">
                  <a16:creationId xmlns:a16="http://schemas.microsoft.com/office/drawing/2014/main" id="{41FB72F7-7C9A-4170-A31C-60B73B77A353}"/>
                </a:ext>
              </a:extLst>
            </p:cNvPr>
            <p:cNvSpPr>
              <a:spLocks noChangeArrowheads="1"/>
            </p:cNvSpPr>
            <p:nvPr/>
          </p:nvSpPr>
          <p:spPr bwMode="auto">
            <a:xfrm>
              <a:off x="6502" y="1560"/>
              <a:ext cx="959" cy="960"/>
            </a:xfrm>
            <a:prstGeom prst="ellipse">
              <a:avLst/>
            </a:prstGeom>
            <a:solidFill>
              <a:srgbClr val="C7C9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3" name="Photo 2-Katelyn_Young">
              <a:extLst>
                <a:ext uri="{FF2B5EF4-FFF2-40B4-BE49-F238E27FC236}">
                  <a16:creationId xmlns:a16="http://schemas.microsoft.com/office/drawing/2014/main" id="{DE19BCB2-C23D-4D3C-8CF6-3064DA9A09DB}"/>
                </a:ext>
              </a:extLst>
            </p:cNvPr>
            <p:cNvSpPr>
              <a:spLocks noChangeArrowheads="1"/>
            </p:cNvSpPr>
            <p:nvPr userDrawn="1"/>
          </p:nvSpPr>
          <p:spPr bwMode="auto">
            <a:xfrm>
              <a:off x="6501" y="1558"/>
              <a:ext cx="959" cy="960"/>
            </a:xfrm>
            <a:prstGeom prst="ellipse">
              <a:avLst/>
            </a:pr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4" name="Background Photo 3">
              <a:extLst>
                <a:ext uri="{FF2B5EF4-FFF2-40B4-BE49-F238E27FC236}">
                  <a16:creationId xmlns:a16="http://schemas.microsoft.com/office/drawing/2014/main" id="{5A005DB9-54A4-40F3-B5FE-68385551740E}"/>
                </a:ext>
              </a:extLst>
            </p:cNvPr>
            <p:cNvSpPr>
              <a:spLocks noChangeArrowheads="1"/>
            </p:cNvSpPr>
            <p:nvPr/>
          </p:nvSpPr>
          <p:spPr bwMode="auto">
            <a:xfrm>
              <a:off x="3949" y="2520"/>
              <a:ext cx="959" cy="96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5" name="Photo 3-Tracey_Hamilton">
              <a:extLst>
                <a:ext uri="{FF2B5EF4-FFF2-40B4-BE49-F238E27FC236}">
                  <a16:creationId xmlns:a16="http://schemas.microsoft.com/office/drawing/2014/main" id="{2ACCC906-0448-4C82-A5C8-E5106F5E8366}"/>
                </a:ext>
              </a:extLst>
            </p:cNvPr>
            <p:cNvSpPr>
              <a:spLocks noChangeArrowheads="1"/>
            </p:cNvSpPr>
            <p:nvPr userDrawn="1"/>
          </p:nvSpPr>
          <p:spPr bwMode="auto">
            <a:xfrm>
              <a:off x="3946" y="2524"/>
              <a:ext cx="959" cy="960"/>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96" name="Logo SSQ insurance WHITE">
            <a:extLst>
              <a:ext uri="{FF2B5EF4-FFF2-40B4-BE49-F238E27FC236}">
                <a16:creationId xmlns:a16="http://schemas.microsoft.com/office/drawing/2014/main" id="{85CE3D94-7E0E-4601-9B13-BB1565CB8C7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9473" y="457200"/>
            <a:ext cx="1444752" cy="753644"/>
          </a:xfrm>
          <a:prstGeom prst="rect">
            <a:avLst/>
          </a:prstGeom>
        </p:spPr>
      </p:pic>
    </p:spTree>
    <p:extLst>
      <p:ext uri="{BB962C8B-B14F-4D97-AF65-F5344CB8AC3E}">
        <p14:creationId xmlns:p14="http://schemas.microsoft.com/office/powerpoint/2010/main" val="31905175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GRAY background">
    <p:bg>
      <p:bgPr>
        <a:solidFill>
          <a:schemeClr val="accent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81912"/>
            <a:ext cx="11509952" cy="2856476"/>
          </a:xfrm>
        </p:spPr>
        <p:txBody>
          <a:bodyPr lIns="0" tIns="0" rIns="0" bIns="0" anchor="b">
            <a:normAutofit/>
          </a:bodyPr>
          <a:lstStyle>
            <a:lvl1pPr algn="ctr">
              <a:defRPr sz="6000" spc="-150" baseline="0"/>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p:ph type="subTitle" idx="1"/>
          </p:nvPr>
        </p:nvSpPr>
        <p:spPr>
          <a:xfrm>
            <a:off x="341024" y="4462272"/>
            <a:ext cx="11509952" cy="208005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35" name="English Signature">
            <a:extLst>
              <a:ext uri="{FF2B5EF4-FFF2-40B4-BE49-F238E27FC236}">
                <a16:creationId xmlns:a16="http://schemas.microsoft.com/office/drawing/2014/main" id="{5419E7CC-BCB2-42EA-AF8C-C19E0274DA18}"/>
              </a:ext>
            </a:extLst>
          </p:cNvPr>
          <p:cNvGrpSpPr>
            <a:grpSpLocks noChangeAspect="1"/>
          </p:cNvGrpSpPr>
          <p:nvPr userDrawn="1"/>
        </p:nvGrpSpPr>
        <p:grpSpPr bwMode="auto">
          <a:xfrm>
            <a:off x="9279714" y="459780"/>
            <a:ext cx="2576024" cy="996546"/>
            <a:chOff x="6" y="600"/>
            <a:chExt cx="7455" cy="2884"/>
          </a:xfrm>
        </p:grpSpPr>
        <p:sp>
          <p:nvSpPr>
            <p:cNvPr id="36" name="AutoShape 3">
              <a:extLst>
                <a:ext uri="{FF2B5EF4-FFF2-40B4-BE49-F238E27FC236}">
                  <a16:creationId xmlns:a16="http://schemas.microsoft.com/office/drawing/2014/main" id="{6A96B018-E07D-4995-AAB3-8F29FC5E7FD0}"/>
                </a:ext>
              </a:extLst>
            </p:cNvPr>
            <p:cNvSpPr>
              <a:spLocks noChangeAspect="1" noChangeArrowheads="1" noTextEdit="1"/>
            </p:cNvSpPr>
            <p:nvPr/>
          </p:nvSpPr>
          <p:spPr bwMode="auto">
            <a:xfrm>
              <a:off x="6" y="600"/>
              <a:ext cx="7455"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7" name="Oval 8">
              <a:extLst>
                <a:ext uri="{FF2B5EF4-FFF2-40B4-BE49-F238E27FC236}">
                  <a16:creationId xmlns:a16="http://schemas.microsoft.com/office/drawing/2014/main" id="{225014B3-6C04-46B8-ADEF-EEBA99D89C46}"/>
                </a:ext>
              </a:extLst>
            </p:cNvPr>
            <p:cNvSpPr>
              <a:spLocks noChangeArrowheads="1"/>
            </p:cNvSpPr>
            <p:nvPr/>
          </p:nvSpPr>
          <p:spPr bwMode="auto">
            <a:xfrm>
              <a:off x="6" y="600"/>
              <a:ext cx="959"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8" name="Oval 9">
              <a:extLst>
                <a:ext uri="{FF2B5EF4-FFF2-40B4-BE49-F238E27FC236}">
                  <a16:creationId xmlns:a16="http://schemas.microsoft.com/office/drawing/2014/main" id="{F270B05D-7FAE-49B4-9A60-BBA3C0E54AB4}"/>
                </a:ext>
              </a:extLst>
            </p:cNvPr>
            <p:cNvSpPr>
              <a:spLocks noChangeArrowheads="1"/>
            </p:cNvSpPr>
            <p:nvPr/>
          </p:nvSpPr>
          <p:spPr bwMode="auto">
            <a:xfrm>
              <a:off x="4929" y="2520"/>
              <a:ext cx="958" cy="960"/>
            </a:xfrm>
            <a:prstGeom prst="ellipse">
              <a:avLst/>
            </a:prstGeom>
            <a:solidFill>
              <a:srgbClr val="F3D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9" name="Freeform 10">
              <a:extLst>
                <a:ext uri="{FF2B5EF4-FFF2-40B4-BE49-F238E27FC236}">
                  <a16:creationId xmlns:a16="http://schemas.microsoft.com/office/drawing/2014/main" id="{8077668C-9D97-475B-A036-5418454DBF4F}"/>
                </a:ext>
              </a:extLst>
            </p:cNvPr>
            <p:cNvSpPr>
              <a:spLocks/>
            </p:cNvSpPr>
            <p:nvPr/>
          </p:nvSpPr>
          <p:spPr bwMode="auto">
            <a:xfrm>
              <a:off x="1965" y="600"/>
              <a:ext cx="4517" cy="960"/>
            </a:xfrm>
            <a:custGeom>
              <a:avLst/>
              <a:gdLst>
                <a:gd name="T0" fmla="*/ 115 w 1079"/>
                <a:gd name="T1" fmla="*/ 229 h 229"/>
                <a:gd name="T2" fmla="*/ 0 w 1079"/>
                <a:gd name="T3" fmla="*/ 114 h 229"/>
                <a:gd name="T4" fmla="*/ 115 w 1079"/>
                <a:gd name="T5" fmla="*/ 0 h 229"/>
                <a:gd name="T6" fmla="*/ 965 w 1079"/>
                <a:gd name="T7" fmla="*/ 0 h 229"/>
                <a:gd name="T8" fmla="*/ 1079 w 1079"/>
                <a:gd name="T9" fmla="*/ 114 h 229"/>
                <a:gd name="T10" fmla="*/ 965 w 1079"/>
                <a:gd name="T11" fmla="*/ 229 h 229"/>
                <a:gd name="T12" fmla="*/ 115 w 107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079" h="229">
                  <a:moveTo>
                    <a:pt x="115" y="229"/>
                  </a:moveTo>
                  <a:cubicBezTo>
                    <a:pt x="51" y="229"/>
                    <a:pt x="0" y="178"/>
                    <a:pt x="0" y="114"/>
                  </a:cubicBezTo>
                  <a:cubicBezTo>
                    <a:pt x="0" y="51"/>
                    <a:pt x="51" y="0"/>
                    <a:pt x="115" y="0"/>
                  </a:cubicBezTo>
                  <a:cubicBezTo>
                    <a:pt x="965" y="0"/>
                    <a:pt x="965" y="0"/>
                    <a:pt x="965" y="0"/>
                  </a:cubicBezTo>
                  <a:cubicBezTo>
                    <a:pt x="1028" y="0"/>
                    <a:pt x="1079" y="51"/>
                    <a:pt x="1079" y="114"/>
                  </a:cubicBezTo>
                  <a:cubicBezTo>
                    <a:pt x="1079" y="178"/>
                    <a:pt x="1028" y="229"/>
                    <a:pt x="965" y="229"/>
                  </a:cubicBezTo>
                  <a:lnTo>
                    <a:pt x="115" y="229"/>
                  </a:lnTo>
                  <a:close/>
                </a:path>
              </a:pathLst>
            </a:custGeom>
            <a:solidFill>
              <a:srgbClr val="006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0" name="Freeform 11">
              <a:extLst>
                <a:ext uri="{FF2B5EF4-FFF2-40B4-BE49-F238E27FC236}">
                  <a16:creationId xmlns:a16="http://schemas.microsoft.com/office/drawing/2014/main" id="{80782707-18C2-43D4-A463-B797C4FC9B99}"/>
                </a:ext>
              </a:extLst>
            </p:cNvPr>
            <p:cNvSpPr>
              <a:spLocks/>
            </p:cNvSpPr>
            <p:nvPr/>
          </p:nvSpPr>
          <p:spPr bwMode="auto">
            <a:xfrm>
              <a:off x="3945" y="1560"/>
              <a:ext cx="2537" cy="960"/>
            </a:xfrm>
            <a:custGeom>
              <a:avLst/>
              <a:gdLst>
                <a:gd name="T0" fmla="*/ 115 w 606"/>
                <a:gd name="T1" fmla="*/ 229 h 229"/>
                <a:gd name="T2" fmla="*/ 0 w 606"/>
                <a:gd name="T3" fmla="*/ 114 h 229"/>
                <a:gd name="T4" fmla="*/ 115 w 606"/>
                <a:gd name="T5" fmla="*/ 0 h 229"/>
                <a:gd name="T6" fmla="*/ 492 w 606"/>
                <a:gd name="T7" fmla="*/ 0 h 229"/>
                <a:gd name="T8" fmla="*/ 606 w 606"/>
                <a:gd name="T9" fmla="*/ 114 h 229"/>
                <a:gd name="T10" fmla="*/ 492 w 606"/>
                <a:gd name="T11" fmla="*/ 229 h 229"/>
                <a:gd name="T12" fmla="*/ 115 w 606"/>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06" h="229">
                  <a:moveTo>
                    <a:pt x="115" y="229"/>
                  </a:moveTo>
                  <a:cubicBezTo>
                    <a:pt x="51" y="229"/>
                    <a:pt x="0" y="178"/>
                    <a:pt x="0" y="114"/>
                  </a:cubicBezTo>
                  <a:cubicBezTo>
                    <a:pt x="0" y="51"/>
                    <a:pt x="51" y="0"/>
                    <a:pt x="115" y="0"/>
                  </a:cubicBezTo>
                  <a:cubicBezTo>
                    <a:pt x="492" y="0"/>
                    <a:pt x="492" y="0"/>
                    <a:pt x="492" y="0"/>
                  </a:cubicBezTo>
                  <a:cubicBezTo>
                    <a:pt x="555" y="0"/>
                    <a:pt x="606" y="51"/>
                    <a:pt x="606" y="114"/>
                  </a:cubicBezTo>
                  <a:cubicBezTo>
                    <a:pt x="606" y="178"/>
                    <a:pt x="555" y="229"/>
                    <a:pt x="492" y="229"/>
                  </a:cubicBezTo>
                  <a:lnTo>
                    <a:pt x="115" y="229"/>
                  </a:lnTo>
                  <a:close/>
                </a:path>
              </a:pathLst>
            </a:custGeom>
            <a:solidFill>
              <a:srgbClr val="7BC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1" name="Freeform 12">
              <a:extLst>
                <a:ext uri="{FF2B5EF4-FFF2-40B4-BE49-F238E27FC236}">
                  <a16:creationId xmlns:a16="http://schemas.microsoft.com/office/drawing/2014/main" id="{0E68025B-430A-49C8-B241-E09AFBE160BD}"/>
                </a:ext>
              </a:extLst>
            </p:cNvPr>
            <p:cNvSpPr>
              <a:spLocks/>
            </p:cNvSpPr>
            <p:nvPr/>
          </p:nvSpPr>
          <p:spPr bwMode="auto">
            <a:xfrm>
              <a:off x="2212" y="2520"/>
              <a:ext cx="1712" cy="960"/>
            </a:xfrm>
            <a:custGeom>
              <a:avLst/>
              <a:gdLst>
                <a:gd name="T0" fmla="*/ 114 w 409"/>
                <a:gd name="T1" fmla="*/ 229 h 229"/>
                <a:gd name="T2" fmla="*/ 0 w 409"/>
                <a:gd name="T3" fmla="*/ 114 h 229"/>
                <a:gd name="T4" fmla="*/ 114 w 409"/>
                <a:gd name="T5" fmla="*/ 0 h 229"/>
                <a:gd name="T6" fmla="*/ 295 w 409"/>
                <a:gd name="T7" fmla="*/ 0 h 229"/>
                <a:gd name="T8" fmla="*/ 409 w 409"/>
                <a:gd name="T9" fmla="*/ 114 h 229"/>
                <a:gd name="T10" fmla="*/ 295 w 409"/>
                <a:gd name="T11" fmla="*/ 229 h 229"/>
                <a:gd name="T12" fmla="*/ 114 w 40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409" h="229">
                  <a:moveTo>
                    <a:pt x="114" y="229"/>
                  </a:moveTo>
                  <a:cubicBezTo>
                    <a:pt x="51" y="229"/>
                    <a:pt x="0" y="178"/>
                    <a:pt x="0" y="114"/>
                  </a:cubicBezTo>
                  <a:cubicBezTo>
                    <a:pt x="0" y="51"/>
                    <a:pt x="51" y="0"/>
                    <a:pt x="114" y="0"/>
                  </a:cubicBezTo>
                  <a:cubicBezTo>
                    <a:pt x="295" y="0"/>
                    <a:pt x="295" y="0"/>
                    <a:pt x="295" y="0"/>
                  </a:cubicBezTo>
                  <a:cubicBezTo>
                    <a:pt x="358" y="0"/>
                    <a:pt x="409" y="51"/>
                    <a:pt x="409" y="114"/>
                  </a:cubicBezTo>
                  <a:cubicBezTo>
                    <a:pt x="409" y="178"/>
                    <a:pt x="358" y="229"/>
                    <a:pt x="295" y="229"/>
                  </a:cubicBezTo>
                  <a:lnTo>
                    <a:pt x="114" y="229"/>
                  </a:lnTo>
                  <a:close/>
                </a:path>
              </a:pathLst>
            </a:custGeom>
            <a:solidFill>
              <a:srgbClr val="0EA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2" name="Freeform 13">
              <a:extLst>
                <a:ext uri="{FF2B5EF4-FFF2-40B4-BE49-F238E27FC236}">
                  <a16:creationId xmlns:a16="http://schemas.microsoft.com/office/drawing/2014/main" id="{E87701AB-B6ED-4376-8525-7F863A0D5E95}"/>
                </a:ext>
              </a:extLst>
            </p:cNvPr>
            <p:cNvSpPr>
              <a:spLocks/>
            </p:cNvSpPr>
            <p:nvPr/>
          </p:nvSpPr>
          <p:spPr bwMode="auto">
            <a:xfrm>
              <a:off x="2526" y="923"/>
              <a:ext cx="301" cy="323"/>
            </a:xfrm>
            <a:custGeom>
              <a:avLst/>
              <a:gdLst>
                <a:gd name="T0" fmla="*/ 20 w 72"/>
                <a:gd name="T1" fmla="*/ 39 h 77"/>
                <a:gd name="T2" fmla="*/ 38 w 72"/>
                <a:gd name="T3" fmla="*/ 59 h 77"/>
                <a:gd name="T4" fmla="*/ 55 w 72"/>
                <a:gd name="T5" fmla="*/ 47 h 77"/>
                <a:gd name="T6" fmla="*/ 72 w 72"/>
                <a:gd name="T7" fmla="*/ 53 h 77"/>
                <a:gd name="T8" fmla="*/ 38 w 72"/>
                <a:gd name="T9" fmla="*/ 77 h 77"/>
                <a:gd name="T10" fmla="*/ 0 w 72"/>
                <a:gd name="T11" fmla="*/ 39 h 77"/>
                <a:gd name="T12" fmla="*/ 38 w 72"/>
                <a:gd name="T13" fmla="*/ 0 h 77"/>
                <a:gd name="T14" fmla="*/ 72 w 72"/>
                <a:gd name="T15" fmla="*/ 25 h 77"/>
                <a:gd name="T16" fmla="*/ 54 w 72"/>
                <a:gd name="T17" fmla="*/ 30 h 77"/>
                <a:gd name="T18" fmla="*/ 38 w 72"/>
                <a:gd name="T19" fmla="*/ 18 h 77"/>
                <a:gd name="T20" fmla="*/ 20 w 72"/>
                <a:gd name="T21"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7">
                  <a:moveTo>
                    <a:pt x="20" y="39"/>
                  </a:moveTo>
                  <a:cubicBezTo>
                    <a:pt x="20" y="52"/>
                    <a:pt x="28" y="59"/>
                    <a:pt x="38" y="59"/>
                  </a:cubicBezTo>
                  <a:cubicBezTo>
                    <a:pt x="48" y="59"/>
                    <a:pt x="53" y="52"/>
                    <a:pt x="55" y="47"/>
                  </a:cubicBezTo>
                  <a:cubicBezTo>
                    <a:pt x="72" y="53"/>
                    <a:pt x="72" y="53"/>
                    <a:pt x="72" y="53"/>
                  </a:cubicBezTo>
                  <a:cubicBezTo>
                    <a:pt x="69" y="65"/>
                    <a:pt x="58" y="77"/>
                    <a:pt x="38" y="77"/>
                  </a:cubicBezTo>
                  <a:cubicBezTo>
                    <a:pt x="17" y="77"/>
                    <a:pt x="0" y="61"/>
                    <a:pt x="0" y="39"/>
                  </a:cubicBezTo>
                  <a:cubicBezTo>
                    <a:pt x="0" y="16"/>
                    <a:pt x="17" y="0"/>
                    <a:pt x="38" y="0"/>
                  </a:cubicBezTo>
                  <a:cubicBezTo>
                    <a:pt x="57" y="0"/>
                    <a:pt x="69" y="12"/>
                    <a:pt x="72" y="25"/>
                  </a:cubicBezTo>
                  <a:cubicBezTo>
                    <a:pt x="54" y="30"/>
                    <a:pt x="54" y="30"/>
                    <a:pt x="54" y="30"/>
                  </a:cubicBezTo>
                  <a:cubicBezTo>
                    <a:pt x="52" y="24"/>
                    <a:pt x="48" y="18"/>
                    <a:pt x="38" y="18"/>
                  </a:cubicBezTo>
                  <a:cubicBezTo>
                    <a:pt x="28" y="18"/>
                    <a:pt x="20" y="25"/>
                    <a:pt x="2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3" name="Freeform 14">
              <a:extLst>
                <a:ext uri="{FF2B5EF4-FFF2-40B4-BE49-F238E27FC236}">
                  <a16:creationId xmlns:a16="http://schemas.microsoft.com/office/drawing/2014/main" id="{5B4B14F2-EB68-4EB0-A0D8-15029CF93E09}"/>
                </a:ext>
              </a:extLst>
            </p:cNvPr>
            <p:cNvSpPr>
              <a:spLocks noEditPoints="1"/>
            </p:cNvSpPr>
            <p:nvPr/>
          </p:nvSpPr>
          <p:spPr bwMode="auto">
            <a:xfrm>
              <a:off x="2836" y="923"/>
              <a:ext cx="318" cy="323"/>
            </a:xfrm>
            <a:custGeom>
              <a:avLst/>
              <a:gdLst>
                <a:gd name="T0" fmla="*/ 76 w 76"/>
                <a:gd name="T1" fmla="*/ 39 h 77"/>
                <a:gd name="T2" fmla="*/ 38 w 76"/>
                <a:gd name="T3" fmla="*/ 77 h 77"/>
                <a:gd name="T4" fmla="*/ 0 w 76"/>
                <a:gd name="T5" fmla="*/ 39 h 77"/>
                <a:gd name="T6" fmla="*/ 38 w 76"/>
                <a:gd name="T7" fmla="*/ 0 h 77"/>
                <a:gd name="T8" fmla="*/ 76 w 76"/>
                <a:gd name="T9" fmla="*/ 39 h 77"/>
                <a:gd name="T10" fmla="*/ 57 w 76"/>
                <a:gd name="T11" fmla="*/ 39 h 77"/>
                <a:gd name="T12" fmla="*/ 38 w 76"/>
                <a:gd name="T13" fmla="*/ 18 h 77"/>
                <a:gd name="T14" fmla="*/ 20 w 76"/>
                <a:gd name="T15" fmla="*/ 39 h 77"/>
                <a:gd name="T16" fmla="*/ 38 w 76"/>
                <a:gd name="T17" fmla="*/ 59 h 77"/>
                <a:gd name="T18" fmla="*/ 57 w 76"/>
                <a:gd name="T19"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76" y="39"/>
                  </a:moveTo>
                  <a:cubicBezTo>
                    <a:pt x="76" y="61"/>
                    <a:pt x="60" y="77"/>
                    <a:pt x="38" y="77"/>
                  </a:cubicBezTo>
                  <a:cubicBezTo>
                    <a:pt x="17" y="77"/>
                    <a:pt x="0" y="61"/>
                    <a:pt x="0" y="39"/>
                  </a:cubicBezTo>
                  <a:cubicBezTo>
                    <a:pt x="0" y="16"/>
                    <a:pt x="17" y="0"/>
                    <a:pt x="38" y="0"/>
                  </a:cubicBezTo>
                  <a:cubicBezTo>
                    <a:pt x="60" y="0"/>
                    <a:pt x="76" y="16"/>
                    <a:pt x="76" y="39"/>
                  </a:cubicBezTo>
                  <a:close/>
                  <a:moveTo>
                    <a:pt x="57" y="39"/>
                  </a:moveTo>
                  <a:cubicBezTo>
                    <a:pt x="57" y="25"/>
                    <a:pt x="48" y="18"/>
                    <a:pt x="38" y="18"/>
                  </a:cubicBezTo>
                  <a:cubicBezTo>
                    <a:pt x="29" y="18"/>
                    <a:pt x="20" y="25"/>
                    <a:pt x="20" y="39"/>
                  </a:cubicBezTo>
                  <a:cubicBezTo>
                    <a:pt x="20" y="52"/>
                    <a:pt x="29" y="59"/>
                    <a:pt x="38" y="59"/>
                  </a:cubicBezTo>
                  <a:cubicBezTo>
                    <a:pt x="48" y="59"/>
                    <a:pt x="57" y="52"/>
                    <a:pt x="57"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4" name="Freeform 15">
              <a:extLst>
                <a:ext uri="{FF2B5EF4-FFF2-40B4-BE49-F238E27FC236}">
                  <a16:creationId xmlns:a16="http://schemas.microsoft.com/office/drawing/2014/main" id="{86A45F95-9E16-4872-B19D-4FE791CA132E}"/>
                </a:ext>
              </a:extLst>
            </p:cNvPr>
            <p:cNvSpPr>
              <a:spLocks/>
            </p:cNvSpPr>
            <p:nvPr/>
          </p:nvSpPr>
          <p:spPr bwMode="auto">
            <a:xfrm>
              <a:off x="3196" y="923"/>
              <a:ext cx="460" cy="314"/>
            </a:xfrm>
            <a:custGeom>
              <a:avLst/>
              <a:gdLst>
                <a:gd name="T0" fmla="*/ 0 w 110"/>
                <a:gd name="T1" fmla="*/ 75 h 75"/>
                <a:gd name="T2" fmla="*/ 0 w 110"/>
                <a:gd name="T3" fmla="*/ 2 h 75"/>
                <a:gd name="T4" fmla="*/ 18 w 110"/>
                <a:gd name="T5" fmla="*/ 2 h 75"/>
                <a:gd name="T6" fmla="*/ 18 w 110"/>
                <a:gd name="T7" fmla="*/ 11 h 75"/>
                <a:gd name="T8" fmla="*/ 39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8" y="2"/>
                    <a:pt x="18" y="2"/>
                    <a:pt x="18" y="2"/>
                  </a:cubicBezTo>
                  <a:cubicBezTo>
                    <a:pt x="18" y="11"/>
                    <a:pt x="18" y="11"/>
                    <a:pt x="18" y="11"/>
                  </a:cubicBezTo>
                  <a:cubicBezTo>
                    <a:pt x="22" y="4"/>
                    <a:pt x="32" y="0"/>
                    <a:pt x="39" y="0"/>
                  </a:cubicBezTo>
                  <a:cubicBezTo>
                    <a:pt x="49" y="0"/>
                    <a:pt x="57" y="5"/>
                    <a:pt x="61" y="12"/>
                  </a:cubicBezTo>
                  <a:cubicBezTo>
                    <a:pt x="67" y="4"/>
                    <a:pt x="74"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5" name="Freeform 16">
              <a:extLst>
                <a:ext uri="{FF2B5EF4-FFF2-40B4-BE49-F238E27FC236}">
                  <a16:creationId xmlns:a16="http://schemas.microsoft.com/office/drawing/2014/main" id="{5EE90198-6A06-4216-B7A1-2BBF734276CE}"/>
                </a:ext>
              </a:extLst>
            </p:cNvPr>
            <p:cNvSpPr>
              <a:spLocks/>
            </p:cNvSpPr>
            <p:nvPr/>
          </p:nvSpPr>
          <p:spPr bwMode="auto">
            <a:xfrm>
              <a:off x="3715" y="923"/>
              <a:ext cx="460"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8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19 w 110"/>
                <a:gd name="T35" fmla="*/ 32 h 75"/>
                <a:gd name="T36" fmla="*/ 19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7" y="5"/>
                    <a:pt x="61" y="12"/>
                  </a:cubicBezTo>
                  <a:cubicBezTo>
                    <a:pt x="67" y="4"/>
                    <a:pt x="75" y="0"/>
                    <a:pt x="84" y="0"/>
                  </a:cubicBezTo>
                  <a:cubicBezTo>
                    <a:pt x="97" y="0"/>
                    <a:pt x="110" y="8"/>
                    <a:pt x="110" y="28"/>
                  </a:cubicBezTo>
                  <a:cubicBezTo>
                    <a:pt x="110" y="75"/>
                    <a:pt x="110" y="75"/>
                    <a:pt x="110" y="75"/>
                  </a:cubicBezTo>
                  <a:cubicBezTo>
                    <a:pt x="91" y="75"/>
                    <a:pt x="91" y="75"/>
                    <a:pt x="91" y="75"/>
                  </a:cubicBezTo>
                  <a:cubicBezTo>
                    <a:pt x="91" y="32"/>
                    <a:pt x="91" y="32"/>
                    <a:pt x="91" y="32"/>
                  </a:cubicBezTo>
                  <a:cubicBezTo>
                    <a:pt x="91" y="24"/>
                    <a:pt x="87" y="18"/>
                    <a:pt x="78"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4" y="18"/>
                    <a:pt x="19" y="24"/>
                    <a:pt x="19" y="32"/>
                  </a:cubicBezTo>
                  <a:cubicBezTo>
                    <a:pt x="19" y="75"/>
                    <a:pt x="19" y="75"/>
                    <a:pt x="19"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6" name="Freeform 17">
              <a:extLst>
                <a:ext uri="{FF2B5EF4-FFF2-40B4-BE49-F238E27FC236}">
                  <a16:creationId xmlns:a16="http://schemas.microsoft.com/office/drawing/2014/main" id="{8E28407B-B115-47AD-88EF-E7099D6C2DB4}"/>
                </a:ext>
              </a:extLst>
            </p:cNvPr>
            <p:cNvSpPr>
              <a:spLocks/>
            </p:cNvSpPr>
            <p:nvPr/>
          </p:nvSpPr>
          <p:spPr bwMode="auto">
            <a:xfrm>
              <a:off x="4230" y="931"/>
              <a:ext cx="276" cy="315"/>
            </a:xfrm>
            <a:custGeom>
              <a:avLst/>
              <a:gdLst>
                <a:gd name="T0" fmla="*/ 47 w 66"/>
                <a:gd name="T1" fmla="*/ 65 h 75"/>
                <a:gd name="T2" fmla="*/ 27 w 66"/>
                <a:gd name="T3" fmla="*/ 75 h 75"/>
                <a:gd name="T4" fmla="*/ 0 w 66"/>
                <a:gd name="T5" fmla="*/ 46 h 75"/>
                <a:gd name="T6" fmla="*/ 0 w 66"/>
                <a:gd name="T7" fmla="*/ 0 h 75"/>
                <a:gd name="T8" fmla="*/ 19 w 66"/>
                <a:gd name="T9" fmla="*/ 0 h 75"/>
                <a:gd name="T10" fmla="*/ 19 w 66"/>
                <a:gd name="T11" fmla="*/ 42 h 75"/>
                <a:gd name="T12" fmla="*/ 33 w 66"/>
                <a:gd name="T13" fmla="*/ 57 h 75"/>
                <a:gd name="T14" fmla="*/ 46 w 66"/>
                <a:gd name="T15" fmla="*/ 42 h 75"/>
                <a:gd name="T16" fmla="*/ 46 w 66"/>
                <a:gd name="T17" fmla="*/ 0 h 75"/>
                <a:gd name="T18" fmla="*/ 66 w 66"/>
                <a:gd name="T19" fmla="*/ 0 h 75"/>
                <a:gd name="T20" fmla="*/ 66 w 66"/>
                <a:gd name="T21" fmla="*/ 60 h 75"/>
                <a:gd name="T22" fmla="*/ 66 w 66"/>
                <a:gd name="T23" fmla="*/ 73 h 75"/>
                <a:gd name="T24" fmla="*/ 48 w 66"/>
                <a:gd name="T25" fmla="*/ 73 h 75"/>
                <a:gd name="T26" fmla="*/ 47 w 66"/>
                <a:gd name="T2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75">
                  <a:moveTo>
                    <a:pt x="47" y="65"/>
                  </a:moveTo>
                  <a:cubicBezTo>
                    <a:pt x="43" y="72"/>
                    <a:pt x="35" y="75"/>
                    <a:pt x="27" y="75"/>
                  </a:cubicBezTo>
                  <a:cubicBezTo>
                    <a:pt x="10" y="75"/>
                    <a:pt x="0" y="62"/>
                    <a:pt x="0" y="46"/>
                  </a:cubicBezTo>
                  <a:cubicBezTo>
                    <a:pt x="0" y="0"/>
                    <a:pt x="0" y="0"/>
                    <a:pt x="0" y="0"/>
                  </a:cubicBezTo>
                  <a:cubicBezTo>
                    <a:pt x="19" y="0"/>
                    <a:pt x="19" y="0"/>
                    <a:pt x="19" y="0"/>
                  </a:cubicBezTo>
                  <a:cubicBezTo>
                    <a:pt x="19" y="42"/>
                    <a:pt x="19" y="42"/>
                    <a:pt x="19" y="42"/>
                  </a:cubicBezTo>
                  <a:cubicBezTo>
                    <a:pt x="19" y="50"/>
                    <a:pt x="23" y="57"/>
                    <a:pt x="33" y="57"/>
                  </a:cubicBezTo>
                  <a:cubicBezTo>
                    <a:pt x="41" y="57"/>
                    <a:pt x="46" y="51"/>
                    <a:pt x="46" y="42"/>
                  </a:cubicBezTo>
                  <a:cubicBezTo>
                    <a:pt x="46" y="0"/>
                    <a:pt x="46" y="0"/>
                    <a:pt x="46" y="0"/>
                  </a:cubicBezTo>
                  <a:cubicBezTo>
                    <a:pt x="66" y="0"/>
                    <a:pt x="66" y="0"/>
                    <a:pt x="66" y="0"/>
                  </a:cubicBezTo>
                  <a:cubicBezTo>
                    <a:pt x="66" y="60"/>
                    <a:pt x="66" y="60"/>
                    <a:pt x="66" y="60"/>
                  </a:cubicBezTo>
                  <a:cubicBezTo>
                    <a:pt x="66" y="65"/>
                    <a:pt x="66" y="70"/>
                    <a:pt x="66" y="73"/>
                  </a:cubicBezTo>
                  <a:cubicBezTo>
                    <a:pt x="48" y="73"/>
                    <a:pt x="48" y="73"/>
                    <a:pt x="48" y="73"/>
                  </a:cubicBezTo>
                  <a:cubicBezTo>
                    <a:pt x="48" y="71"/>
                    <a:pt x="47" y="68"/>
                    <a:pt x="4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7" name="Freeform 18">
              <a:extLst>
                <a:ext uri="{FF2B5EF4-FFF2-40B4-BE49-F238E27FC236}">
                  <a16:creationId xmlns:a16="http://schemas.microsoft.com/office/drawing/2014/main" id="{ADF86D5A-A4B8-4C44-9C2C-BC593CC4FC23}"/>
                </a:ext>
              </a:extLst>
            </p:cNvPr>
            <p:cNvSpPr>
              <a:spLocks/>
            </p:cNvSpPr>
            <p:nvPr/>
          </p:nvSpPr>
          <p:spPr bwMode="auto">
            <a:xfrm>
              <a:off x="4569" y="927"/>
              <a:ext cx="276" cy="310"/>
            </a:xfrm>
            <a:custGeom>
              <a:avLst/>
              <a:gdLst>
                <a:gd name="T0" fmla="*/ 19 w 66"/>
                <a:gd name="T1" fmla="*/ 74 h 74"/>
                <a:gd name="T2" fmla="*/ 0 w 66"/>
                <a:gd name="T3" fmla="*/ 74 h 74"/>
                <a:gd name="T4" fmla="*/ 0 w 66"/>
                <a:gd name="T5" fmla="*/ 1 h 74"/>
                <a:gd name="T6" fmla="*/ 19 w 66"/>
                <a:gd name="T7" fmla="*/ 1 h 74"/>
                <a:gd name="T8" fmla="*/ 19 w 66"/>
                <a:gd name="T9" fmla="*/ 10 h 74"/>
                <a:gd name="T10" fmla="*/ 40 w 66"/>
                <a:gd name="T11" fmla="*/ 0 h 74"/>
                <a:gd name="T12" fmla="*/ 66 w 66"/>
                <a:gd name="T13" fmla="*/ 28 h 74"/>
                <a:gd name="T14" fmla="*/ 66 w 66"/>
                <a:gd name="T15" fmla="*/ 74 h 74"/>
                <a:gd name="T16" fmla="*/ 46 w 66"/>
                <a:gd name="T17" fmla="*/ 74 h 74"/>
                <a:gd name="T18" fmla="*/ 46 w 66"/>
                <a:gd name="T19" fmla="*/ 32 h 74"/>
                <a:gd name="T20" fmla="*/ 33 w 66"/>
                <a:gd name="T21" fmla="*/ 17 h 74"/>
                <a:gd name="T22" fmla="*/ 19 w 66"/>
                <a:gd name="T23" fmla="*/ 32 h 74"/>
                <a:gd name="T24" fmla="*/ 19 w 66"/>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4">
                  <a:moveTo>
                    <a:pt x="19" y="74"/>
                  </a:moveTo>
                  <a:cubicBezTo>
                    <a:pt x="0" y="74"/>
                    <a:pt x="0" y="74"/>
                    <a:pt x="0" y="74"/>
                  </a:cubicBezTo>
                  <a:cubicBezTo>
                    <a:pt x="0" y="1"/>
                    <a:pt x="0" y="1"/>
                    <a:pt x="0" y="1"/>
                  </a:cubicBezTo>
                  <a:cubicBezTo>
                    <a:pt x="19" y="1"/>
                    <a:pt x="19" y="1"/>
                    <a:pt x="19" y="1"/>
                  </a:cubicBezTo>
                  <a:cubicBezTo>
                    <a:pt x="19" y="10"/>
                    <a:pt x="19" y="10"/>
                    <a:pt x="19" y="10"/>
                  </a:cubicBezTo>
                  <a:cubicBezTo>
                    <a:pt x="23" y="3"/>
                    <a:pt x="32" y="0"/>
                    <a:pt x="40" y="0"/>
                  </a:cubicBezTo>
                  <a:cubicBezTo>
                    <a:pt x="57" y="0"/>
                    <a:pt x="66" y="12"/>
                    <a:pt x="66" y="28"/>
                  </a:cubicBezTo>
                  <a:cubicBezTo>
                    <a:pt x="66" y="74"/>
                    <a:pt x="66" y="74"/>
                    <a:pt x="66" y="74"/>
                  </a:cubicBezTo>
                  <a:cubicBezTo>
                    <a:pt x="46" y="74"/>
                    <a:pt x="46" y="74"/>
                    <a:pt x="46" y="74"/>
                  </a:cubicBezTo>
                  <a:cubicBezTo>
                    <a:pt x="46" y="32"/>
                    <a:pt x="46" y="32"/>
                    <a:pt x="46" y="32"/>
                  </a:cubicBezTo>
                  <a:cubicBezTo>
                    <a:pt x="46" y="23"/>
                    <a:pt x="42" y="17"/>
                    <a:pt x="33" y="17"/>
                  </a:cubicBezTo>
                  <a:cubicBezTo>
                    <a:pt x="24" y="17"/>
                    <a:pt x="19" y="24"/>
                    <a:pt x="19" y="32"/>
                  </a:cubicBezTo>
                  <a:lnTo>
                    <a:pt x="1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9" name="Freeform 19">
              <a:extLst>
                <a:ext uri="{FF2B5EF4-FFF2-40B4-BE49-F238E27FC236}">
                  <a16:creationId xmlns:a16="http://schemas.microsoft.com/office/drawing/2014/main" id="{EE2A15CD-9881-4B0D-9156-5B65079EE186}"/>
                </a:ext>
              </a:extLst>
            </p:cNvPr>
            <p:cNvSpPr>
              <a:spLocks noEditPoints="1"/>
            </p:cNvSpPr>
            <p:nvPr/>
          </p:nvSpPr>
          <p:spPr bwMode="auto">
            <a:xfrm>
              <a:off x="4891"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5 h 108"/>
                <a:gd name="T14" fmla="*/ 22 w 24"/>
                <a:gd name="T15" fmla="*/ 35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3" y="108"/>
                  </a:moveTo>
                  <a:cubicBezTo>
                    <a:pt x="3" y="35"/>
                    <a:pt x="3" y="35"/>
                    <a:pt x="3" y="35"/>
                  </a:cubicBezTo>
                  <a:cubicBezTo>
                    <a:pt x="22" y="35"/>
                    <a:pt x="22" y="35"/>
                    <a:pt x="22" y="35"/>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0" name="Freeform 20">
              <a:extLst>
                <a:ext uri="{FF2B5EF4-FFF2-40B4-BE49-F238E27FC236}">
                  <a16:creationId xmlns:a16="http://schemas.microsoft.com/office/drawing/2014/main" id="{B52EA47E-01B3-4551-809F-44A2C4A84694}"/>
                </a:ext>
              </a:extLst>
            </p:cNvPr>
            <p:cNvSpPr>
              <a:spLocks/>
            </p:cNvSpPr>
            <p:nvPr/>
          </p:nvSpPr>
          <p:spPr bwMode="auto">
            <a:xfrm>
              <a:off x="5012" y="843"/>
              <a:ext cx="197" cy="398"/>
            </a:xfrm>
            <a:custGeom>
              <a:avLst/>
              <a:gdLst>
                <a:gd name="T0" fmla="*/ 32 w 47"/>
                <a:gd name="T1" fmla="*/ 21 h 95"/>
                <a:gd name="T2" fmla="*/ 47 w 47"/>
                <a:gd name="T3" fmla="*/ 21 h 95"/>
                <a:gd name="T4" fmla="*/ 47 w 47"/>
                <a:gd name="T5" fmla="*/ 39 h 95"/>
                <a:gd name="T6" fmla="*/ 32 w 47"/>
                <a:gd name="T7" fmla="*/ 39 h 95"/>
                <a:gd name="T8" fmla="*/ 32 w 47"/>
                <a:gd name="T9" fmla="*/ 69 h 95"/>
                <a:gd name="T10" fmla="*/ 41 w 47"/>
                <a:gd name="T11" fmla="*/ 77 h 95"/>
                <a:gd name="T12" fmla="*/ 47 w 47"/>
                <a:gd name="T13" fmla="*/ 77 h 95"/>
                <a:gd name="T14" fmla="*/ 47 w 47"/>
                <a:gd name="T15" fmla="*/ 93 h 95"/>
                <a:gd name="T16" fmla="*/ 36 w 47"/>
                <a:gd name="T17" fmla="*/ 95 h 95"/>
                <a:gd name="T18" fmla="*/ 13 w 47"/>
                <a:gd name="T19" fmla="*/ 72 h 95"/>
                <a:gd name="T20" fmla="*/ 13 w 47"/>
                <a:gd name="T21" fmla="*/ 39 h 95"/>
                <a:gd name="T22" fmla="*/ 0 w 47"/>
                <a:gd name="T23" fmla="*/ 39 h 95"/>
                <a:gd name="T24" fmla="*/ 0 w 47"/>
                <a:gd name="T25" fmla="*/ 21 h 95"/>
                <a:gd name="T26" fmla="*/ 3 w 47"/>
                <a:gd name="T27" fmla="*/ 21 h 95"/>
                <a:gd name="T28" fmla="*/ 15 w 47"/>
                <a:gd name="T29" fmla="*/ 10 h 95"/>
                <a:gd name="T30" fmla="*/ 15 w 47"/>
                <a:gd name="T31" fmla="*/ 0 h 95"/>
                <a:gd name="T32" fmla="*/ 32 w 47"/>
                <a:gd name="T33" fmla="*/ 0 h 95"/>
                <a:gd name="T34" fmla="*/ 32 w 47"/>
                <a:gd name="T3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1"/>
                  </a:moveTo>
                  <a:cubicBezTo>
                    <a:pt x="47" y="21"/>
                    <a:pt x="47" y="21"/>
                    <a:pt x="47" y="21"/>
                  </a:cubicBezTo>
                  <a:cubicBezTo>
                    <a:pt x="47" y="39"/>
                    <a:pt x="47" y="39"/>
                    <a:pt x="47" y="39"/>
                  </a:cubicBezTo>
                  <a:cubicBezTo>
                    <a:pt x="32" y="39"/>
                    <a:pt x="32" y="39"/>
                    <a:pt x="32" y="39"/>
                  </a:cubicBezTo>
                  <a:cubicBezTo>
                    <a:pt x="32" y="69"/>
                    <a:pt x="32" y="69"/>
                    <a:pt x="32" y="69"/>
                  </a:cubicBezTo>
                  <a:cubicBezTo>
                    <a:pt x="32" y="75"/>
                    <a:pt x="35" y="77"/>
                    <a:pt x="41" y="77"/>
                  </a:cubicBezTo>
                  <a:cubicBezTo>
                    <a:pt x="43" y="77"/>
                    <a:pt x="46" y="77"/>
                    <a:pt x="47" y="77"/>
                  </a:cubicBezTo>
                  <a:cubicBezTo>
                    <a:pt x="47" y="93"/>
                    <a:pt x="47" y="93"/>
                    <a:pt x="47" y="93"/>
                  </a:cubicBezTo>
                  <a:cubicBezTo>
                    <a:pt x="45" y="94"/>
                    <a:pt x="41" y="95"/>
                    <a:pt x="36" y="95"/>
                  </a:cubicBezTo>
                  <a:cubicBezTo>
                    <a:pt x="22" y="95"/>
                    <a:pt x="13" y="86"/>
                    <a:pt x="13" y="72"/>
                  </a:cubicBezTo>
                  <a:cubicBezTo>
                    <a:pt x="13" y="39"/>
                    <a:pt x="13" y="39"/>
                    <a:pt x="13" y="39"/>
                  </a:cubicBezTo>
                  <a:cubicBezTo>
                    <a:pt x="0" y="39"/>
                    <a:pt x="0" y="39"/>
                    <a:pt x="0" y="39"/>
                  </a:cubicBezTo>
                  <a:cubicBezTo>
                    <a:pt x="0" y="21"/>
                    <a:pt x="0" y="21"/>
                    <a:pt x="0" y="21"/>
                  </a:cubicBezTo>
                  <a:cubicBezTo>
                    <a:pt x="3" y="21"/>
                    <a:pt x="3" y="21"/>
                    <a:pt x="3" y="21"/>
                  </a:cubicBezTo>
                  <a:cubicBezTo>
                    <a:pt x="11" y="21"/>
                    <a:pt x="15" y="16"/>
                    <a:pt x="15" y="10"/>
                  </a:cubicBezTo>
                  <a:cubicBezTo>
                    <a:pt x="15" y="0"/>
                    <a:pt x="15" y="0"/>
                    <a:pt x="15"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1" name="Freeform 21">
              <a:extLst>
                <a:ext uri="{FF2B5EF4-FFF2-40B4-BE49-F238E27FC236}">
                  <a16:creationId xmlns:a16="http://schemas.microsoft.com/office/drawing/2014/main" id="{D7068576-4C9D-471D-8AF9-755383BE2A4B}"/>
                </a:ext>
              </a:extLst>
            </p:cNvPr>
            <p:cNvSpPr>
              <a:spLocks noEditPoints="1"/>
            </p:cNvSpPr>
            <p:nvPr/>
          </p:nvSpPr>
          <p:spPr bwMode="auto">
            <a:xfrm>
              <a:off x="5243" y="784"/>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5 h 108"/>
                <a:gd name="T14" fmla="*/ 22 w 24"/>
                <a:gd name="T15" fmla="*/ 35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5"/>
                    <a:pt x="24" y="12"/>
                  </a:cubicBezTo>
                  <a:cubicBezTo>
                    <a:pt x="24" y="18"/>
                    <a:pt x="19" y="24"/>
                    <a:pt x="12" y="24"/>
                  </a:cubicBezTo>
                  <a:cubicBezTo>
                    <a:pt x="6" y="24"/>
                    <a:pt x="0" y="18"/>
                    <a:pt x="0" y="12"/>
                  </a:cubicBezTo>
                  <a:cubicBezTo>
                    <a:pt x="0" y="5"/>
                    <a:pt x="6" y="0"/>
                    <a:pt x="12" y="0"/>
                  </a:cubicBezTo>
                  <a:close/>
                  <a:moveTo>
                    <a:pt x="2" y="108"/>
                  </a:moveTo>
                  <a:cubicBezTo>
                    <a:pt x="2" y="35"/>
                    <a:pt x="2" y="35"/>
                    <a:pt x="2" y="35"/>
                  </a:cubicBezTo>
                  <a:cubicBezTo>
                    <a:pt x="22" y="35"/>
                    <a:pt x="22" y="35"/>
                    <a:pt x="22" y="35"/>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2" name="Freeform 22">
              <a:extLst>
                <a:ext uri="{FF2B5EF4-FFF2-40B4-BE49-F238E27FC236}">
                  <a16:creationId xmlns:a16="http://schemas.microsoft.com/office/drawing/2014/main" id="{5A2FC0C3-0F6A-4FF8-9EEA-42470E3840A3}"/>
                </a:ext>
              </a:extLst>
            </p:cNvPr>
            <p:cNvSpPr>
              <a:spLocks noEditPoints="1"/>
            </p:cNvSpPr>
            <p:nvPr/>
          </p:nvSpPr>
          <p:spPr bwMode="auto">
            <a:xfrm>
              <a:off x="5372" y="923"/>
              <a:ext cx="302" cy="323"/>
            </a:xfrm>
            <a:custGeom>
              <a:avLst/>
              <a:gdLst>
                <a:gd name="T0" fmla="*/ 71 w 72"/>
                <a:gd name="T1" fmla="*/ 54 h 77"/>
                <a:gd name="T2" fmla="*/ 38 w 72"/>
                <a:gd name="T3" fmla="*/ 77 h 77"/>
                <a:gd name="T4" fmla="*/ 0 w 72"/>
                <a:gd name="T5" fmla="*/ 38 h 77"/>
                <a:gd name="T6" fmla="*/ 36 w 72"/>
                <a:gd name="T7" fmla="*/ 0 h 77"/>
                <a:gd name="T8" fmla="*/ 72 w 72"/>
                <a:gd name="T9" fmla="*/ 38 h 77"/>
                <a:gd name="T10" fmla="*/ 71 w 72"/>
                <a:gd name="T11" fmla="*/ 44 h 77"/>
                <a:gd name="T12" fmla="*/ 20 w 72"/>
                <a:gd name="T13" fmla="*/ 44 h 77"/>
                <a:gd name="T14" fmla="*/ 38 w 72"/>
                <a:gd name="T15" fmla="*/ 60 h 77"/>
                <a:gd name="T16" fmla="*/ 54 w 72"/>
                <a:gd name="T17" fmla="*/ 49 h 77"/>
                <a:gd name="T18" fmla="*/ 71 w 72"/>
                <a:gd name="T19" fmla="*/ 54 h 77"/>
                <a:gd name="T20" fmla="*/ 52 w 72"/>
                <a:gd name="T21" fmla="*/ 30 h 77"/>
                <a:gd name="T22" fmla="*/ 36 w 72"/>
                <a:gd name="T23" fmla="*/ 16 h 77"/>
                <a:gd name="T24" fmla="*/ 20 w 72"/>
                <a:gd name="T25" fmla="*/ 30 h 77"/>
                <a:gd name="T26" fmla="*/ 52 w 72"/>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7">
                  <a:moveTo>
                    <a:pt x="71" y="54"/>
                  </a:moveTo>
                  <a:cubicBezTo>
                    <a:pt x="67" y="66"/>
                    <a:pt x="56" y="77"/>
                    <a:pt x="38" y="77"/>
                  </a:cubicBezTo>
                  <a:cubicBezTo>
                    <a:pt x="18" y="77"/>
                    <a:pt x="0" y="63"/>
                    <a:pt x="0" y="38"/>
                  </a:cubicBezTo>
                  <a:cubicBezTo>
                    <a:pt x="0" y="15"/>
                    <a:pt x="18" y="0"/>
                    <a:pt x="36" y="0"/>
                  </a:cubicBezTo>
                  <a:cubicBezTo>
                    <a:pt x="58" y="0"/>
                    <a:pt x="72" y="14"/>
                    <a:pt x="72" y="38"/>
                  </a:cubicBezTo>
                  <a:cubicBezTo>
                    <a:pt x="72" y="40"/>
                    <a:pt x="71" y="43"/>
                    <a:pt x="71" y="44"/>
                  </a:cubicBezTo>
                  <a:cubicBezTo>
                    <a:pt x="20" y="44"/>
                    <a:pt x="20" y="44"/>
                    <a:pt x="20" y="44"/>
                  </a:cubicBezTo>
                  <a:cubicBezTo>
                    <a:pt x="20" y="53"/>
                    <a:pt x="28" y="60"/>
                    <a:pt x="38" y="60"/>
                  </a:cubicBezTo>
                  <a:cubicBezTo>
                    <a:pt x="47" y="60"/>
                    <a:pt x="52" y="56"/>
                    <a:pt x="54" y="49"/>
                  </a:cubicBezTo>
                  <a:lnTo>
                    <a:pt x="71" y="54"/>
                  </a:lnTo>
                  <a:close/>
                  <a:moveTo>
                    <a:pt x="52" y="30"/>
                  </a:moveTo>
                  <a:cubicBezTo>
                    <a:pt x="52" y="23"/>
                    <a:pt x="47" y="16"/>
                    <a:pt x="36" y="16"/>
                  </a:cubicBezTo>
                  <a:cubicBezTo>
                    <a:pt x="26" y="16"/>
                    <a:pt x="21" y="24"/>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3" name="Freeform 23">
              <a:extLst>
                <a:ext uri="{FF2B5EF4-FFF2-40B4-BE49-F238E27FC236}">
                  <a16:creationId xmlns:a16="http://schemas.microsoft.com/office/drawing/2014/main" id="{752EDDC4-32BB-42FF-87C4-6FC081EB00F7}"/>
                </a:ext>
              </a:extLst>
            </p:cNvPr>
            <p:cNvSpPr>
              <a:spLocks/>
            </p:cNvSpPr>
            <p:nvPr/>
          </p:nvSpPr>
          <p:spPr bwMode="auto">
            <a:xfrm>
              <a:off x="5686" y="923"/>
              <a:ext cx="243" cy="323"/>
            </a:xfrm>
            <a:custGeom>
              <a:avLst/>
              <a:gdLst>
                <a:gd name="T0" fmla="*/ 17 w 58"/>
                <a:gd name="T1" fmla="*/ 51 h 77"/>
                <a:gd name="T2" fmla="*/ 30 w 58"/>
                <a:gd name="T3" fmla="*/ 62 h 77"/>
                <a:gd name="T4" fmla="*/ 40 w 58"/>
                <a:gd name="T5" fmla="*/ 55 h 77"/>
                <a:gd name="T6" fmla="*/ 32 w 58"/>
                <a:gd name="T7" fmla="*/ 48 h 77"/>
                <a:gd name="T8" fmla="*/ 22 w 58"/>
                <a:gd name="T9" fmla="*/ 45 h 77"/>
                <a:gd name="T10" fmla="*/ 2 w 58"/>
                <a:gd name="T11" fmla="*/ 24 h 77"/>
                <a:gd name="T12" fmla="*/ 29 w 58"/>
                <a:gd name="T13" fmla="*/ 0 h 77"/>
                <a:gd name="T14" fmla="*/ 57 w 58"/>
                <a:gd name="T15" fmla="*/ 21 h 77"/>
                <a:gd name="T16" fmla="*/ 41 w 58"/>
                <a:gd name="T17" fmla="*/ 25 h 77"/>
                <a:gd name="T18" fmla="*/ 29 w 58"/>
                <a:gd name="T19" fmla="*/ 15 h 77"/>
                <a:gd name="T20" fmla="*/ 20 w 58"/>
                <a:gd name="T21" fmla="*/ 22 h 77"/>
                <a:gd name="T22" fmla="*/ 27 w 58"/>
                <a:gd name="T23" fmla="*/ 29 h 77"/>
                <a:gd name="T24" fmla="*/ 37 w 58"/>
                <a:gd name="T25" fmla="*/ 31 h 77"/>
                <a:gd name="T26" fmla="*/ 58 w 58"/>
                <a:gd name="T27" fmla="*/ 53 h 77"/>
                <a:gd name="T28" fmla="*/ 30 w 58"/>
                <a:gd name="T29" fmla="*/ 77 h 77"/>
                <a:gd name="T30" fmla="*/ 0 w 58"/>
                <a:gd name="T31" fmla="*/ 55 h 77"/>
                <a:gd name="T32" fmla="*/ 17 w 58"/>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7">
                  <a:moveTo>
                    <a:pt x="17" y="51"/>
                  </a:moveTo>
                  <a:cubicBezTo>
                    <a:pt x="17" y="57"/>
                    <a:pt x="22" y="62"/>
                    <a:pt x="30" y="62"/>
                  </a:cubicBezTo>
                  <a:cubicBezTo>
                    <a:pt x="37" y="62"/>
                    <a:pt x="40" y="59"/>
                    <a:pt x="40" y="55"/>
                  </a:cubicBezTo>
                  <a:cubicBezTo>
                    <a:pt x="40" y="51"/>
                    <a:pt x="37" y="49"/>
                    <a:pt x="32" y="48"/>
                  </a:cubicBezTo>
                  <a:cubicBezTo>
                    <a:pt x="22" y="45"/>
                    <a:pt x="22" y="45"/>
                    <a:pt x="22" y="45"/>
                  </a:cubicBezTo>
                  <a:cubicBezTo>
                    <a:pt x="8" y="42"/>
                    <a:pt x="2" y="34"/>
                    <a:pt x="2" y="24"/>
                  </a:cubicBezTo>
                  <a:cubicBezTo>
                    <a:pt x="2" y="11"/>
                    <a:pt x="13" y="0"/>
                    <a:pt x="29" y="0"/>
                  </a:cubicBezTo>
                  <a:cubicBezTo>
                    <a:pt x="50" y="0"/>
                    <a:pt x="56" y="13"/>
                    <a:pt x="57" y="21"/>
                  </a:cubicBezTo>
                  <a:cubicBezTo>
                    <a:pt x="41" y="25"/>
                    <a:pt x="41" y="25"/>
                    <a:pt x="41" y="25"/>
                  </a:cubicBezTo>
                  <a:cubicBezTo>
                    <a:pt x="40" y="21"/>
                    <a:pt x="37" y="15"/>
                    <a:pt x="29" y="15"/>
                  </a:cubicBezTo>
                  <a:cubicBezTo>
                    <a:pt x="24" y="15"/>
                    <a:pt x="20" y="18"/>
                    <a:pt x="20" y="22"/>
                  </a:cubicBezTo>
                  <a:cubicBezTo>
                    <a:pt x="20" y="26"/>
                    <a:pt x="23" y="28"/>
                    <a:pt x="27" y="29"/>
                  </a:cubicBezTo>
                  <a:cubicBezTo>
                    <a:pt x="37" y="31"/>
                    <a:pt x="37" y="31"/>
                    <a:pt x="37" y="31"/>
                  </a:cubicBezTo>
                  <a:cubicBezTo>
                    <a:pt x="51" y="34"/>
                    <a:pt x="58" y="43"/>
                    <a:pt x="58" y="53"/>
                  </a:cubicBezTo>
                  <a:cubicBezTo>
                    <a:pt x="58" y="65"/>
                    <a:pt x="49" y="77"/>
                    <a:pt x="30" y="77"/>
                  </a:cubicBezTo>
                  <a:cubicBezTo>
                    <a:pt x="8" y="77"/>
                    <a:pt x="1" y="63"/>
                    <a:pt x="0" y="55"/>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4" name="Freeform 24">
              <a:extLst>
                <a:ext uri="{FF2B5EF4-FFF2-40B4-BE49-F238E27FC236}">
                  <a16:creationId xmlns:a16="http://schemas.microsoft.com/office/drawing/2014/main" id="{33ACE286-683B-4BC7-929C-70348680138D}"/>
                </a:ext>
              </a:extLst>
            </p:cNvPr>
            <p:cNvSpPr>
              <a:spLocks/>
            </p:cNvSpPr>
            <p:nvPr/>
          </p:nvSpPr>
          <p:spPr bwMode="auto">
            <a:xfrm>
              <a:off x="4489" y="1900"/>
              <a:ext cx="461" cy="314"/>
            </a:xfrm>
            <a:custGeom>
              <a:avLst/>
              <a:gdLst>
                <a:gd name="T0" fmla="*/ 0 w 110"/>
                <a:gd name="T1" fmla="*/ 75 h 75"/>
                <a:gd name="T2" fmla="*/ 0 w 110"/>
                <a:gd name="T3" fmla="*/ 2 h 75"/>
                <a:gd name="T4" fmla="*/ 19 w 110"/>
                <a:gd name="T5" fmla="*/ 2 h 75"/>
                <a:gd name="T6" fmla="*/ 19 w 110"/>
                <a:gd name="T7" fmla="*/ 11 h 75"/>
                <a:gd name="T8" fmla="*/ 40 w 110"/>
                <a:gd name="T9" fmla="*/ 0 h 75"/>
                <a:gd name="T10" fmla="*/ 61 w 110"/>
                <a:gd name="T11" fmla="*/ 12 h 75"/>
                <a:gd name="T12" fmla="*/ 84 w 110"/>
                <a:gd name="T13" fmla="*/ 0 h 75"/>
                <a:gd name="T14" fmla="*/ 110 w 110"/>
                <a:gd name="T15" fmla="*/ 28 h 75"/>
                <a:gd name="T16" fmla="*/ 110 w 110"/>
                <a:gd name="T17" fmla="*/ 75 h 75"/>
                <a:gd name="T18" fmla="*/ 91 w 110"/>
                <a:gd name="T19" fmla="*/ 75 h 75"/>
                <a:gd name="T20" fmla="*/ 91 w 110"/>
                <a:gd name="T21" fmla="*/ 32 h 75"/>
                <a:gd name="T22" fmla="*/ 79 w 110"/>
                <a:gd name="T23" fmla="*/ 18 h 75"/>
                <a:gd name="T24" fmla="*/ 65 w 110"/>
                <a:gd name="T25" fmla="*/ 32 h 75"/>
                <a:gd name="T26" fmla="*/ 65 w 110"/>
                <a:gd name="T27" fmla="*/ 75 h 75"/>
                <a:gd name="T28" fmla="*/ 46 w 110"/>
                <a:gd name="T29" fmla="*/ 75 h 75"/>
                <a:gd name="T30" fmla="*/ 46 w 110"/>
                <a:gd name="T31" fmla="*/ 32 h 75"/>
                <a:gd name="T32" fmla="*/ 33 w 110"/>
                <a:gd name="T33" fmla="*/ 18 h 75"/>
                <a:gd name="T34" fmla="*/ 20 w 110"/>
                <a:gd name="T35" fmla="*/ 32 h 75"/>
                <a:gd name="T36" fmla="*/ 20 w 110"/>
                <a:gd name="T37" fmla="*/ 75 h 75"/>
                <a:gd name="T38" fmla="*/ 0 w 110"/>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75">
                  <a:moveTo>
                    <a:pt x="0" y="75"/>
                  </a:moveTo>
                  <a:cubicBezTo>
                    <a:pt x="0" y="2"/>
                    <a:pt x="0" y="2"/>
                    <a:pt x="0" y="2"/>
                  </a:cubicBezTo>
                  <a:cubicBezTo>
                    <a:pt x="19" y="2"/>
                    <a:pt x="19" y="2"/>
                    <a:pt x="19" y="2"/>
                  </a:cubicBezTo>
                  <a:cubicBezTo>
                    <a:pt x="19" y="11"/>
                    <a:pt x="19" y="11"/>
                    <a:pt x="19" y="11"/>
                  </a:cubicBezTo>
                  <a:cubicBezTo>
                    <a:pt x="23" y="4"/>
                    <a:pt x="32" y="0"/>
                    <a:pt x="40" y="0"/>
                  </a:cubicBezTo>
                  <a:cubicBezTo>
                    <a:pt x="50" y="0"/>
                    <a:pt x="58" y="5"/>
                    <a:pt x="61" y="12"/>
                  </a:cubicBezTo>
                  <a:cubicBezTo>
                    <a:pt x="67" y="4"/>
                    <a:pt x="75" y="0"/>
                    <a:pt x="84" y="0"/>
                  </a:cubicBezTo>
                  <a:cubicBezTo>
                    <a:pt x="98" y="0"/>
                    <a:pt x="110" y="8"/>
                    <a:pt x="110" y="28"/>
                  </a:cubicBezTo>
                  <a:cubicBezTo>
                    <a:pt x="110" y="75"/>
                    <a:pt x="110" y="75"/>
                    <a:pt x="110" y="75"/>
                  </a:cubicBezTo>
                  <a:cubicBezTo>
                    <a:pt x="91" y="75"/>
                    <a:pt x="91" y="75"/>
                    <a:pt x="91" y="75"/>
                  </a:cubicBezTo>
                  <a:cubicBezTo>
                    <a:pt x="91" y="32"/>
                    <a:pt x="91" y="32"/>
                    <a:pt x="91" y="32"/>
                  </a:cubicBezTo>
                  <a:cubicBezTo>
                    <a:pt x="91" y="24"/>
                    <a:pt x="88" y="18"/>
                    <a:pt x="79" y="18"/>
                  </a:cubicBezTo>
                  <a:cubicBezTo>
                    <a:pt x="70" y="18"/>
                    <a:pt x="65" y="25"/>
                    <a:pt x="65" y="32"/>
                  </a:cubicBezTo>
                  <a:cubicBezTo>
                    <a:pt x="65" y="75"/>
                    <a:pt x="65" y="75"/>
                    <a:pt x="65" y="75"/>
                  </a:cubicBezTo>
                  <a:cubicBezTo>
                    <a:pt x="46" y="75"/>
                    <a:pt x="46" y="75"/>
                    <a:pt x="46" y="75"/>
                  </a:cubicBezTo>
                  <a:cubicBezTo>
                    <a:pt x="46" y="32"/>
                    <a:pt x="46" y="32"/>
                    <a:pt x="46" y="32"/>
                  </a:cubicBezTo>
                  <a:cubicBezTo>
                    <a:pt x="46" y="24"/>
                    <a:pt x="42" y="18"/>
                    <a:pt x="33" y="18"/>
                  </a:cubicBezTo>
                  <a:cubicBezTo>
                    <a:pt x="25" y="18"/>
                    <a:pt x="20" y="24"/>
                    <a:pt x="20" y="32"/>
                  </a:cubicBezTo>
                  <a:cubicBezTo>
                    <a:pt x="20" y="75"/>
                    <a:pt x="20" y="75"/>
                    <a:pt x="20" y="7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5" name="Freeform 25">
              <a:extLst>
                <a:ext uri="{FF2B5EF4-FFF2-40B4-BE49-F238E27FC236}">
                  <a16:creationId xmlns:a16="http://schemas.microsoft.com/office/drawing/2014/main" id="{0D37E0CD-7BA5-4905-AA75-1FBB728162A2}"/>
                </a:ext>
              </a:extLst>
            </p:cNvPr>
            <p:cNvSpPr>
              <a:spLocks noEditPoints="1"/>
            </p:cNvSpPr>
            <p:nvPr/>
          </p:nvSpPr>
          <p:spPr bwMode="auto">
            <a:xfrm>
              <a:off x="4987" y="1900"/>
              <a:ext cx="314" cy="322"/>
            </a:xfrm>
            <a:custGeom>
              <a:avLst/>
              <a:gdLst>
                <a:gd name="T0" fmla="*/ 56 w 75"/>
                <a:gd name="T1" fmla="*/ 65 h 77"/>
                <a:gd name="T2" fmla="*/ 35 w 75"/>
                <a:gd name="T3" fmla="*/ 77 h 77"/>
                <a:gd name="T4" fmla="*/ 0 w 75"/>
                <a:gd name="T5" fmla="*/ 38 h 77"/>
                <a:gd name="T6" fmla="*/ 35 w 75"/>
                <a:gd name="T7" fmla="*/ 0 h 77"/>
                <a:gd name="T8" fmla="*/ 55 w 75"/>
                <a:gd name="T9" fmla="*/ 11 h 77"/>
                <a:gd name="T10" fmla="*/ 55 w 75"/>
                <a:gd name="T11" fmla="*/ 2 h 77"/>
                <a:gd name="T12" fmla="*/ 74 w 75"/>
                <a:gd name="T13" fmla="*/ 2 h 77"/>
                <a:gd name="T14" fmla="*/ 74 w 75"/>
                <a:gd name="T15" fmla="*/ 62 h 77"/>
                <a:gd name="T16" fmla="*/ 75 w 75"/>
                <a:gd name="T17" fmla="*/ 75 h 77"/>
                <a:gd name="T18" fmla="*/ 56 w 75"/>
                <a:gd name="T19" fmla="*/ 75 h 77"/>
                <a:gd name="T20" fmla="*/ 56 w 75"/>
                <a:gd name="T21" fmla="*/ 66 h 77"/>
                <a:gd name="T22" fmla="*/ 56 w 75"/>
                <a:gd name="T23" fmla="*/ 65 h 77"/>
                <a:gd name="T24" fmla="*/ 38 w 75"/>
                <a:gd name="T25" fmla="*/ 60 h 77"/>
                <a:gd name="T26" fmla="*/ 55 w 75"/>
                <a:gd name="T27" fmla="*/ 38 h 77"/>
                <a:gd name="T28" fmla="*/ 38 w 75"/>
                <a:gd name="T29" fmla="*/ 17 h 77"/>
                <a:gd name="T30" fmla="*/ 20 w 75"/>
                <a:gd name="T31" fmla="*/ 38 h 77"/>
                <a:gd name="T32" fmla="*/ 38 w 75"/>
                <a:gd name="T33"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7">
                  <a:moveTo>
                    <a:pt x="56" y="65"/>
                  </a:moveTo>
                  <a:cubicBezTo>
                    <a:pt x="52" y="72"/>
                    <a:pt x="45" y="77"/>
                    <a:pt x="35" y="77"/>
                  </a:cubicBezTo>
                  <a:cubicBezTo>
                    <a:pt x="14" y="77"/>
                    <a:pt x="0" y="60"/>
                    <a:pt x="0" y="38"/>
                  </a:cubicBezTo>
                  <a:cubicBezTo>
                    <a:pt x="0" y="17"/>
                    <a:pt x="14" y="0"/>
                    <a:pt x="35" y="0"/>
                  </a:cubicBezTo>
                  <a:cubicBezTo>
                    <a:pt x="48" y="0"/>
                    <a:pt x="54" y="7"/>
                    <a:pt x="55" y="11"/>
                  </a:cubicBezTo>
                  <a:cubicBezTo>
                    <a:pt x="55" y="2"/>
                    <a:pt x="55" y="2"/>
                    <a:pt x="55" y="2"/>
                  </a:cubicBezTo>
                  <a:cubicBezTo>
                    <a:pt x="74" y="2"/>
                    <a:pt x="74" y="2"/>
                    <a:pt x="74" y="2"/>
                  </a:cubicBezTo>
                  <a:cubicBezTo>
                    <a:pt x="74" y="62"/>
                    <a:pt x="74" y="62"/>
                    <a:pt x="74" y="62"/>
                  </a:cubicBezTo>
                  <a:cubicBezTo>
                    <a:pt x="74" y="68"/>
                    <a:pt x="75" y="73"/>
                    <a:pt x="75" y="75"/>
                  </a:cubicBezTo>
                  <a:cubicBezTo>
                    <a:pt x="56" y="75"/>
                    <a:pt x="56" y="75"/>
                    <a:pt x="56" y="75"/>
                  </a:cubicBezTo>
                  <a:cubicBezTo>
                    <a:pt x="56" y="73"/>
                    <a:pt x="56" y="69"/>
                    <a:pt x="56" y="66"/>
                  </a:cubicBezTo>
                  <a:lnTo>
                    <a:pt x="56" y="65"/>
                  </a:lnTo>
                  <a:close/>
                  <a:moveTo>
                    <a:pt x="38" y="60"/>
                  </a:moveTo>
                  <a:cubicBezTo>
                    <a:pt x="48" y="60"/>
                    <a:pt x="55" y="51"/>
                    <a:pt x="55" y="38"/>
                  </a:cubicBezTo>
                  <a:cubicBezTo>
                    <a:pt x="55" y="25"/>
                    <a:pt x="48" y="17"/>
                    <a:pt x="38" y="17"/>
                  </a:cubicBezTo>
                  <a:cubicBezTo>
                    <a:pt x="27" y="17"/>
                    <a:pt x="20" y="25"/>
                    <a:pt x="20" y="38"/>
                  </a:cubicBezTo>
                  <a:cubicBezTo>
                    <a:pt x="20" y="51"/>
                    <a:pt x="27" y="60"/>
                    <a:pt x="38"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6" name="Freeform 26">
              <a:extLst>
                <a:ext uri="{FF2B5EF4-FFF2-40B4-BE49-F238E27FC236}">
                  <a16:creationId xmlns:a16="http://schemas.microsoft.com/office/drawing/2014/main" id="{238E598B-A193-4643-9729-DBB31DE9ED67}"/>
                </a:ext>
              </a:extLst>
            </p:cNvPr>
            <p:cNvSpPr>
              <a:spLocks/>
            </p:cNvSpPr>
            <p:nvPr/>
          </p:nvSpPr>
          <p:spPr bwMode="auto">
            <a:xfrm>
              <a:off x="5360" y="1765"/>
              <a:ext cx="297" cy="449"/>
            </a:xfrm>
            <a:custGeom>
              <a:avLst/>
              <a:gdLst>
                <a:gd name="T0" fmla="*/ 171 w 297"/>
                <a:gd name="T1" fmla="*/ 273 h 449"/>
                <a:gd name="T2" fmla="*/ 297 w 297"/>
                <a:gd name="T3" fmla="*/ 449 h 449"/>
                <a:gd name="T4" fmla="*/ 196 w 297"/>
                <a:gd name="T5" fmla="*/ 449 h 449"/>
                <a:gd name="T6" fmla="*/ 117 w 297"/>
                <a:gd name="T7" fmla="*/ 332 h 449"/>
                <a:gd name="T8" fmla="*/ 83 w 297"/>
                <a:gd name="T9" fmla="*/ 365 h 449"/>
                <a:gd name="T10" fmla="*/ 83 w 297"/>
                <a:gd name="T11" fmla="*/ 449 h 449"/>
                <a:gd name="T12" fmla="*/ 0 w 297"/>
                <a:gd name="T13" fmla="*/ 449 h 449"/>
                <a:gd name="T14" fmla="*/ 0 w 297"/>
                <a:gd name="T15" fmla="*/ 0 h 449"/>
                <a:gd name="T16" fmla="*/ 83 w 297"/>
                <a:gd name="T17" fmla="*/ 0 h 449"/>
                <a:gd name="T18" fmla="*/ 83 w 297"/>
                <a:gd name="T19" fmla="*/ 256 h 449"/>
                <a:gd name="T20" fmla="*/ 188 w 297"/>
                <a:gd name="T21" fmla="*/ 143 h 449"/>
                <a:gd name="T22" fmla="*/ 293 w 297"/>
                <a:gd name="T23" fmla="*/ 143 h 449"/>
                <a:gd name="T24" fmla="*/ 171 w 297"/>
                <a:gd name="T25" fmla="*/ 27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449">
                  <a:moveTo>
                    <a:pt x="171" y="273"/>
                  </a:moveTo>
                  <a:lnTo>
                    <a:pt x="297" y="449"/>
                  </a:lnTo>
                  <a:lnTo>
                    <a:pt x="196" y="449"/>
                  </a:lnTo>
                  <a:lnTo>
                    <a:pt x="117" y="332"/>
                  </a:lnTo>
                  <a:lnTo>
                    <a:pt x="83" y="365"/>
                  </a:lnTo>
                  <a:lnTo>
                    <a:pt x="83" y="449"/>
                  </a:lnTo>
                  <a:lnTo>
                    <a:pt x="0" y="449"/>
                  </a:lnTo>
                  <a:lnTo>
                    <a:pt x="0" y="0"/>
                  </a:lnTo>
                  <a:lnTo>
                    <a:pt x="83" y="0"/>
                  </a:lnTo>
                  <a:lnTo>
                    <a:pt x="83" y="256"/>
                  </a:lnTo>
                  <a:lnTo>
                    <a:pt x="188" y="143"/>
                  </a:lnTo>
                  <a:lnTo>
                    <a:pt x="293" y="143"/>
                  </a:lnTo>
                  <a:lnTo>
                    <a:pt x="171" y="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7" name="Freeform 27">
              <a:extLst>
                <a:ext uri="{FF2B5EF4-FFF2-40B4-BE49-F238E27FC236}">
                  <a16:creationId xmlns:a16="http://schemas.microsoft.com/office/drawing/2014/main" id="{94DB456B-E06D-41E7-B4AF-483EE65C4B1E}"/>
                </a:ext>
              </a:extLst>
            </p:cNvPr>
            <p:cNvSpPr>
              <a:spLocks noEditPoints="1"/>
            </p:cNvSpPr>
            <p:nvPr/>
          </p:nvSpPr>
          <p:spPr bwMode="auto">
            <a:xfrm>
              <a:off x="5644" y="1900"/>
              <a:ext cx="298" cy="322"/>
            </a:xfrm>
            <a:custGeom>
              <a:avLst/>
              <a:gdLst>
                <a:gd name="T0" fmla="*/ 70 w 71"/>
                <a:gd name="T1" fmla="*/ 54 h 77"/>
                <a:gd name="T2" fmla="*/ 37 w 71"/>
                <a:gd name="T3" fmla="*/ 77 h 77"/>
                <a:gd name="T4" fmla="*/ 0 w 71"/>
                <a:gd name="T5" fmla="*/ 38 h 77"/>
                <a:gd name="T6" fmla="*/ 35 w 71"/>
                <a:gd name="T7" fmla="*/ 0 h 77"/>
                <a:gd name="T8" fmla="*/ 71 w 71"/>
                <a:gd name="T9" fmla="*/ 38 h 77"/>
                <a:gd name="T10" fmla="*/ 71 w 71"/>
                <a:gd name="T11" fmla="*/ 44 h 77"/>
                <a:gd name="T12" fmla="*/ 19 w 71"/>
                <a:gd name="T13" fmla="*/ 44 h 77"/>
                <a:gd name="T14" fmla="*/ 37 w 71"/>
                <a:gd name="T15" fmla="*/ 60 h 77"/>
                <a:gd name="T16" fmla="*/ 54 w 71"/>
                <a:gd name="T17" fmla="*/ 49 h 77"/>
                <a:gd name="T18" fmla="*/ 70 w 71"/>
                <a:gd name="T19" fmla="*/ 54 h 77"/>
                <a:gd name="T20" fmla="*/ 52 w 71"/>
                <a:gd name="T21" fmla="*/ 30 h 77"/>
                <a:gd name="T22" fmla="*/ 36 w 71"/>
                <a:gd name="T23" fmla="*/ 16 h 77"/>
                <a:gd name="T24" fmla="*/ 19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3"/>
                    <a:pt x="0" y="38"/>
                  </a:cubicBezTo>
                  <a:cubicBezTo>
                    <a:pt x="0" y="15"/>
                    <a:pt x="17" y="0"/>
                    <a:pt x="35" y="0"/>
                  </a:cubicBezTo>
                  <a:cubicBezTo>
                    <a:pt x="58" y="0"/>
                    <a:pt x="71" y="14"/>
                    <a:pt x="71" y="38"/>
                  </a:cubicBezTo>
                  <a:cubicBezTo>
                    <a:pt x="71" y="40"/>
                    <a:pt x="71" y="43"/>
                    <a:pt x="71" y="44"/>
                  </a:cubicBezTo>
                  <a:cubicBezTo>
                    <a:pt x="19" y="44"/>
                    <a:pt x="19" y="44"/>
                    <a:pt x="19" y="44"/>
                  </a:cubicBezTo>
                  <a:cubicBezTo>
                    <a:pt x="19" y="53"/>
                    <a:pt x="28" y="60"/>
                    <a:pt x="37" y="60"/>
                  </a:cubicBezTo>
                  <a:cubicBezTo>
                    <a:pt x="46" y="60"/>
                    <a:pt x="51" y="55"/>
                    <a:pt x="54" y="49"/>
                  </a:cubicBezTo>
                  <a:lnTo>
                    <a:pt x="70" y="54"/>
                  </a:lnTo>
                  <a:close/>
                  <a:moveTo>
                    <a:pt x="52" y="30"/>
                  </a:moveTo>
                  <a:cubicBezTo>
                    <a:pt x="52" y="23"/>
                    <a:pt x="47" y="16"/>
                    <a:pt x="36" y="16"/>
                  </a:cubicBezTo>
                  <a:cubicBezTo>
                    <a:pt x="26" y="16"/>
                    <a:pt x="20" y="24"/>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8" name="Freeform 28">
              <a:extLst>
                <a:ext uri="{FF2B5EF4-FFF2-40B4-BE49-F238E27FC236}">
                  <a16:creationId xmlns:a16="http://schemas.microsoft.com/office/drawing/2014/main" id="{28CDEBA0-D1D9-47F4-ACC0-469BD97D06C2}"/>
                </a:ext>
              </a:extLst>
            </p:cNvPr>
            <p:cNvSpPr>
              <a:spLocks/>
            </p:cNvSpPr>
            <p:nvPr/>
          </p:nvSpPr>
          <p:spPr bwMode="auto">
            <a:xfrm>
              <a:off x="2790" y="2855"/>
              <a:ext cx="280" cy="311"/>
            </a:xfrm>
            <a:custGeom>
              <a:avLst/>
              <a:gdLst>
                <a:gd name="T0" fmla="*/ 48 w 67"/>
                <a:gd name="T1" fmla="*/ 64 h 74"/>
                <a:gd name="T2" fmla="*/ 28 w 67"/>
                <a:gd name="T3" fmla="*/ 74 h 74"/>
                <a:gd name="T4" fmla="*/ 0 w 67"/>
                <a:gd name="T5" fmla="*/ 46 h 74"/>
                <a:gd name="T6" fmla="*/ 0 w 67"/>
                <a:gd name="T7" fmla="*/ 0 h 74"/>
                <a:gd name="T8" fmla="*/ 20 w 67"/>
                <a:gd name="T9" fmla="*/ 0 h 74"/>
                <a:gd name="T10" fmla="*/ 20 w 67"/>
                <a:gd name="T11" fmla="*/ 42 h 74"/>
                <a:gd name="T12" fmla="*/ 33 w 67"/>
                <a:gd name="T13" fmla="*/ 56 h 74"/>
                <a:gd name="T14" fmla="*/ 47 w 67"/>
                <a:gd name="T15" fmla="*/ 42 h 74"/>
                <a:gd name="T16" fmla="*/ 47 w 67"/>
                <a:gd name="T17" fmla="*/ 0 h 74"/>
                <a:gd name="T18" fmla="*/ 66 w 67"/>
                <a:gd name="T19" fmla="*/ 0 h 74"/>
                <a:gd name="T20" fmla="*/ 66 w 67"/>
                <a:gd name="T21" fmla="*/ 59 h 74"/>
                <a:gd name="T22" fmla="*/ 67 w 67"/>
                <a:gd name="T23" fmla="*/ 72 h 74"/>
                <a:gd name="T24" fmla="*/ 48 w 67"/>
                <a:gd name="T25" fmla="*/ 72 h 74"/>
                <a:gd name="T26" fmla="*/ 48 w 67"/>
                <a:gd name="T27"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4">
                  <a:moveTo>
                    <a:pt x="48" y="64"/>
                  </a:moveTo>
                  <a:cubicBezTo>
                    <a:pt x="44" y="71"/>
                    <a:pt x="35" y="74"/>
                    <a:pt x="28" y="74"/>
                  </a:cubicBezTo>
                  <a:cubicBezTo>
                    <a:pt x="10" y="74"/>
                    <a:pt x="0" y="61"/>
                    <a:pt x="0" y="46"/>
                  </a:cubicBezTo>
                  <a:cubicBezTo>
                    <a:pt x="0" y="0"/>
                    <a:pt x="0" y="0"/>
                    <a:pt x="0" y="0"/>
                  </a:cubicBezTo>
                  <a:cubicBezTo>
                    <a:pt x="20" y="0"/>
                    <a:pt x="20" y="0"/>
                    <a:pt x="20" y="0"/>
                  </a:cubicBezTo>
                  <a:cubicBezTo>
                    <a:pt x="20" y="42"/>
                    <a:pt x="20" y="42"/>
                    <a:pt x="20" y="42"/>
                  </a:cubicBezTo>
                  <a:cubicBezTo>
                    <a:pt x="20" y="50"/>
                    <a:pt x="24" y="56"/>
                    <a:pt x="33" y="56"/>
                  </a:cubicBezTo>
                  <a:cubicBezTo>
                    <a:pt x="42" y="56"/>
                    <a:pt x="47" y="50"/>
                    <a:pt x="47" y="42"/>
                  </a:cubicBezTo>
                  <a:cubicBezTo>
                    <a:pt x="47" y="0"/>
                    <a:pt x="47" y="0"/>
                    <a:pt x="47" y="0"/>
                  </a:cubicBezTo>
                  <a:cubicBezTo>
                    <a:pt x="66" y="0"/>
                    <a:pt x="66" y="0"/>
                    <a:pt x="66" y="0"/>
                  </a:cubicBezTo>
                  <a:cubicBezTo>
                    <a:pt x="66" y="59"/>
                    <a:pt x="66" y="59"/>
                    <a:pt x="66" y="59"/>
                  </a:cubicBezTo>
                  <a:cubicBezTo>
                    <a:pt x="66" y="65"/>
                    <a:pt x="67" y="70"/>
                    <a:pt x="67" y="72"/>
                  </a:cubicBezTo>
                  <a:cubicBezTo>
                    <a:pt x="48" y="72"/>
                    <a:pt x="48" y="72"/>
                    <a:pt x="48" y="72"/>
                  </a:cubicBezTo>
                  <a:cubicBezTo>
                    <a:pt x="48" y="71"/>
                    <a:pt x="48" y="67"/>
                    <a:pt x="48"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9" name="Freeform 29">
              <a:extLst>
                <a:ext uri="{FF2B5EF4-FFF2-40B4-BE49-F238E27FC236}">
                  <a16:creationId xmlns:a16="http://schemas.microsoft.com/office/drawing/2014/main" id="{D8908334-CC10-4BBA-8E33-6C32818E4A84}"/>
                </a:ext>
              </a:extLst>
            </p:cNvPr>
            <p:cNvSpPr>
              <a:spLocks/>
            </p:cNvSpPr>
            <p:nvPr/>
          </p:nvSpPr>
          <p:spPr bwMode="auto">
            <a:xfrm>
              <a:off x="3104" y="2847"/>
              <a:ext cx="242" cy="319"/>
            </a:xfrm>
            <a:custGeom>
              <a:avLst/>
              <a:gdLst>
                <a:gd name="T0" fmla="*/ 17 w 58"/>
                <a:gd name="T1" fmla="*/ 50 h 76"/>
                <a:gd name="T2" fmla="*/ 30 w 58"/>
                <a:gd name="T3" fmla="*/ 61 h 76"/>
                <a:gd name="T4" fmla="*/ 40 w 58"/>
                <a:gd name="T5" fmla="*/ 54 h 76"/>
                <a:gd name="T6" fmla="*/ 32 w 58"/>
                <a:gd name="T7" fmla="*/ 47 h 76"/>
                <a:gd name="T8" fmla="*/ 22 w 58"/>
                <a:gd name="T9" fmla="*/ 45 h 76"/>
                <a:gd name="T10" fmla="*/ 2 w 58"/>
                <a:gd name="T11" fmla="*/ 23 h 76"/>
                <a:gd name="T12" fmla="*/ 29 w 58"/>
                <a:gd name="T13" fmla="*/ 0 h 76"/>
                <a:gd name="T14" fmla="*/ 57 w 58"/>
                <a:gd name="T15" fmla="*/ 21 h 76"/>
                <a:gd name="T16" fmla="*/ 41 w 58"/>
                <a:gd name="T17" fmla="*/ 24 h 76"/>
                <a:gd name="T18" fmla="*/ 29 w 58"/>
                <a:gd name="T19" fmla="*/ 15 h 76"/>
                <a:gd name="T20" fmla="*/ 20 w 58"/>
                <a:gd name="T21" fmla="*/ 22 h 76"/>
                <a:gd name="T22" fmla="*/ 26 w 58"/>
                <a:gd name="T23" fmla="*/ 28 h 76"/>
                <a:gd name="T24" fmla="*/ 37 w 58"/>
                <a:gd name="T25" fmla="*/ 30 h 76"/>
                <a:gd name="T26" fmla="*/ 58 w 58"/>
                <a:gd name="T27" fmla="*/ 53 h 76"/>
                <a:gd name="T28" fmla="*/ 30 w 58"/>
                <a:gd name="T29" fmla="*/ 76 h 76"/>
                <a:gd name="T30" fmla="*/ 0 w 58"/>
                <a:gd name="T31" fmla="*/ 54 h 76"/>
                <a:gd name="T32" fmla="*/ 17 w 58"/>
                <a:gd name="T33"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6">
                  <a:moveTo>
                    <a:pt x="17" y="50"/>
                  </a:moveTo>
                  <a:cubicBezTo>
                    <a:pt x="17" y="56"/>
                    <a:pt x="21" y="61"/>
                    <a:pt x="30" y="61"/>
                  </a:cubicBezTo>
                  <a:cubicBezTo>
                    <a:pt x="36" y="61"/>
                    <a:pt x="40" y="58"/>
                    <a:pt x="40" y="54"/>
                  </a:cubicBezTo>
                  <a:cubicBezTo>
                    <a:pt x="40" y="51"/>
                    <a:pt x="37" y="48"/>
                    <a:pt x="32" y="47"/>
                  </a:cubicBezTo>
                  <a:cubicBezTo>
                    <a:pt x="22" y="45"/>
                    <a:pt x="22" y="45"/>
                    <a:pt x="22" y="45"/>
                  </a:cubicBezTo>
                  <a:cubicBezTo>
                    <a:pt x="8" y="42"/>
                    <a:pt x="2" y="34"/>
                    <a:pt x="2" y="23"/>
                  </a:cubicBezTo>
                  <a:cubicBezTo>
                    <a:pt x="2" y="10"/>
                    <a:pt x="13" y="0"/>
                    <a:pt x="29" y="0"/>
                  </a:cubicBezTo>
                  <a:cubicBezTo>
                    <a:pt x="50" y="0"/>
                    <a:pt x="56" y="13"/>
                    <a:pt x="57" y="21"/>
                  </a:cubicBezTo>
                  <a:cubicBezTo>
                    <a:pt x="41" y="24"/>
                    <a:pt x="41" y="24"/>
                    <a:pt x="41" y="24"/>
                  </a:cubicBezTo>
                  <a:cubicBezTo>
                    <a:pt x="40" y="20"/>
                    <a:pt x="37" y="15"/>
                    <a:pt x="29" y="15"/>
                  </a:cubicBezTo>
                  <a:cubicBezTo>
                    <a:pt x="24" y="15"/>
                    <a:pt x="20" y="18"/>
                    <a:pt x="20" y="22"/>
                  </a:cubicBezTo>
                  <a:cubicBezTo>
                    <a:pt x="20" y="25"/>
                    <a:pt x="22" y="27"/>
                    <a:pt x="26" y="28"/>
                  </a:cubicBezTo>
                  <a:cubicBezTo>
                    <a:pt x="37" y="30"/>
                    <a:pt x="37" y="30"/>
                    <a:pt x="37" y="30"/>
                  </a:cubicBezTo>
                  <a:cubicBezTo>
                    <a:pt x="51" y="33"/>
                    <a:pt x="58" y="42"/>
                    <a:pt x="58" y="53"/>
                  </a:cubicBezTo>
                  <a:cubicBezTo>
                    <a:pt x="58" y="64"/>
                    <a:pt x="49" y="76"/>
                    <a:pt x="30" y="76"/>
                  </a:cubicBezTo>
                  <a:cubicBezTo>
                    <a:pt x="8" y="76"/>
                    <a:pt x="1" y="62"/>
                    <a:pt x="0" y="54"/>
                  </a:cubicBezTo>
                  <a:lnTo>
                    <a:pt x="1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0" name="Background Photo 1">
              <a:extLst>
                <a:ext uri="{FF2B5EF4-FFF2-40B4-BE49-F238E27FC236}">
                  <a16:creationId xmlns:a16="http://schemas.microsoft.com/office/drawing/2014/main" id="{C804CE6C-8A76-4395-8B9A-DB06CB3B663F}"/>
                </a:ext>
              </a:extLst>
            </p:cNvPr>
            <p:cNvSpPr>
              <a:spLocks noChangeArrowheads="1"/>
            </p:cNvSpPr>
            <p:nvPr/>
          </p:nvSpPr>
          <p:spPr bwMode="auto">
            <a:xfrm>
              <a:off x="986" y="600"/>
              <a:ext cx="958" cy="960"/>
            </a:xfrm>
            <a:prstGeom prst="ellipse">
              <a:avLst/>
            </a:prstGeom>
            <a:solidFill>
              <a:srgbClr val="7BC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1" name="Photo 1-Frederic_Martinez">
              <a:extLst>
                <a:ext uri="{FF2B5EF4-FFF2-40B4-BE49-F238E27FC236}">
                  <a16:creationId xmlns:a16="http://schemas.microsoft.com/office/drawing/2014/main" id="{ADB6BAF8-B432-4BAA-9C01-BDE294CE006A}"/>
                </a:ext>
              </a:extLst>
            </p:cNvPr>
            <p:cNvSpPr>
              <a:spLocks noChangeArrowheads="1"/>
            </p:cNvSpPr>
            <p:nvPr userDrawn="1"/>
          </p:nvSpPr>
          <p:spPr bwMode="auto">
            <a:xfrm>
              <a:off x="982" y="600"/>
              <a:ext cx="958" cy="960"/>
            </a:xfrm>
            <a:prstGeom prst="ellipse">
              <a:avLst/>
            </a:pr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2" name="Backgrouind Photo 2">
              <a:extLst>
                <a:ext uri="{FF2B5EF4-FFF2-40B4-BE49-F238E27FC236}">
                  <a16:creationId xmlns:a16="http://schemas.microsoft.com/office/drawing/2014/main" id="{8A735B39-0C7C-40F1-84C6-8787413F543E}"/>
                </a:ext>
              </a:extLst>
            </p:cNvPr>
            <p:cNvSpPr>
              <a:spLocks noChangeArrowheads="1"/>
            </p:cNvSpPr>
            <p:nvPr/>
          </p:nvSpPr>
          <p:spPr bwMode="auto">
            <a:xfrm>
              <a:off x="6502" y="1560"/>
              <a:ext cx="959" cy="960"/>
            </a:xfrm>
            <a:prstGeom prst="ellipse">
              <a:avLst/>
            </a:prstGeom>
            <a:solidFill>
              <a:srgbClr val="C7C9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3" name="Photo 2-Katelyn_Young">
              <a:extLst>
                <a:ext uri="{FF2B5EF4-FFF2-40B4-BE49-F238E27FC236}">
                  <a16:creationId xmlns:a16="http://schemas.microsoft.com/office/drawing/2014/main" id="{C871C981-00E3-41D4-9C9C-2CD17D4519E1}"/>
                </a:ext>
              </a:extLst>
            </p:cNvPr>
            <p:cNvSpPr>
              <a:spLocks noChangeArrowheads="1"/>
            </p:cNvSpPr>
            <p:nvPr userDrawn="1"/>
          </p:nvSpPr>
          <p:spPr bwMode="auto">
            <a:xfrm>
              <a:off x="6501" y="1558"/>
              <a:ext cx="959" cy="960"/>
            </a:xfrm>
            <a:prstGeom prst="ellipse">
              <a:avLst/>
            </a:pr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4" name="Background Photo 3">
              <a:extLst>
                <a:ext uri="{FF2B5EF4-FFF2-40B4-BE49-F238E27FC236}">
                  <a16:creationId xmlns:a16="http://schemas.microsoft.com/office/drawing/2014/main" id="{2AAB42C7-029C-48CC-B8AE-CB1BF842FC41}"/>
                </a:ext>
              </a:extLst>
            </p:cNvPr>
            <p:cNvSpPr>
              <a:spLocks noChangeArrowheads="1"/>
            </p:cNvSpPr>
            <p:nvPr/>
          </p:nvSpPr>
          <p:spPr bwMode="auto">
            <a:xfrm>
              <a:off x="3949" y="2520"/>
              <a:ext cx="959" cy="960"/>
            </a:xfrm>
            <a:prstGeom prst="ellipse">
              <a:avLst/>
            </a:prstGeom>
            <a:solidFill>
              <a:srgbClr val="65C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5" name="Photo 3-Tracey_Hamilton">
              <a:extLst>
                <a:ext uri="{FF2B5EF4-FFF2-40B4-BE49-F238E27FC236}">
                  <a16:creationId xmlns:a16="http://schemas.microsoft.com/office/drawing/2014/main" id="{AEF96866-F96E-4371-B500-0CFCF623FB90}"/>
                </a:ext>
              </a:extLst>
            </p:cNvPr>
            <p:cNvSpPr>
              <a:spLocks noChangeArrowheads="1"/>
            </p:cNvSpPr>
            <p:nvPr userDrawn="1"/>
          </p:nvSpPr>
          <p:spPr bwMode="auto">
            <a:xfrm>
              <a:off x="3946" y="2524"/>
              <a:ext cx="959" cy="960"/>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96" name="Logo SSQ insurance GREEN 0-105-78">
            <a:extLst>
              <a:ext uri="{FF2B5EF4-FFF2-40B4-BE49-F238E27FC236}">
                <a16:creationId xmlns:a16="http://schemas.microsoft.com/office/drawing/2014/main" id="{75C40BF5-619D-4E2A-A976-19933A6D8B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7472" y="457200"/>
            <a:ext cx="1444752" cy="753644"/>
          </a:xfrm>
          <a:prstGeom prst="rect">
            <a:avLst/>
          </a:prstGeom>
        </p:spPr>
      </p:pic>
    </p:spTree>
    <p:extLst>
      <p:ext uri="{BB962C8B-B14F-4D97-AF65-F5344CB8AC3E}">
        <p14:creationId xmlns:p14="http://schemas.microsoft.com/office/powerpoint/2010/main" val="425436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 of the Section">
    <p:spTree>
      <p:nvGrpSpPr>
        <p:cNvPr id="1" name=""/>
        <p:cNvGrpSpPr/>
        <p:nvPr/>
      </p:nvGrpSpPr>
      <p:grpSpPr>
        <a:xfrm>
          <a:off x="0" y="0"/>
          <a:ext cx="0" cy="0"/>
          <a:chOff x="0" y="0"/>
          <a:chExt cx="0" cy="0"/>
        </a:xfrm>
      </p:grpSpPr>
      <p:grpSp>
        <p:nvGrpSpPr>
          <p:cNvPr id="9" name="Fond 1/2-1/2 Background">
            <a:extLst>
              <a:ext uri="{FF2B5EF4-FFF2-40B4-BE49-F238E27FC236}">
                <a16:creationId xmlns:a16="http://schemas.microsoft.com/office/drawing/2014/main" id="{EFA75F14-4243-4830-8FF6-E92C7B556107}"/>
              </a:ext>
            </a:extLst>
          </p:cNvPr>
          <p:cNvGrpSpPr/>
          <p:nvPr userDrawn="1"/>
        </p:nvGrpSpPr>
        <p:grpSpPr>
          <a:xfrm>
            <a:off x="0" y="0"/>
            <a:ext cx="12192000" cy="6858000"/>
            <a:chOff x="0" y="0"/>
            <a:chExt cx="12192000" cy="6858000"/>
          </a:xfrm>
        </p:grpSpPr>
        <p:sp>
          <p:nvSpPr>
            <p:cNvPr id="8" name="Rectangle 0-105-78">
              <a:extLst>
                <a:ext uri="{FF2B5EF4-FFF2-40B4-BE49-F238E27FC236}">
                  <a16:creationId xmlns:a16="http://schemas.microsoft.com/office/drawing/2014/main" id="{119C1FE9-C765-4247-A527-C6D71153D053}"/>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135-197-151">
              <a:extLst>
                <a:ext uri="{FF2B5EF4-FFF2-40B4-BE49-F238E27FC236}">
                  <a16:creationId xmlns:a16="http://schemas.microsoft.com/office/drawing/2014/main" id="{01A9DE0A-F57F-4D6F-A9CD-4CF44CB4205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itre 1">
            <a:extLst>
              <a:ext uri="{FF2B5EF4-FFF2-40B4-BE49-F238E27FC236}">
                <a16:creationId xmlns:a16="http://schemas.microsoft.com/office/drawing/2014/main" id="{318A0092-C1D5-493C-8652-9F3ACBCB9686}"/>
              </a:ext>
            </a:extLst>
          </p:cNvPr>
          <p:cNvSpPr>
            <a:spLocks noGrp="1"/>
          </p:cNvSpPr>
          <p:nvPr>
            <p:ph type="title" hasCustomPrompt="1"/>
          </p:nvPr>
        </p:nvSpPr>
        <p:spPr>
          <a:xfrm>
            <a:off x="0" y="0"/>
            <a:ext cx="6096000" cy="6858000"/>
          </a:xfrm>
        </p:spPr>
        <p:txBody>
          <a:bodyPr lIns="0" tIns="237744" rIns="548640" bIns="0" anchor="ctr">
            <a:noAutofit/>
          </a:bodyPr>
          <a:lstStyle>
            <a:lvl1pPr algn="ctr">
              <a:lnSpc>
                <a:spcPct val="100000"/>
              </a:lnSpc>
              <a:defRPr sz="29600" spc="-4800" baseline="0"/>
            </a:lvl1pPr>
          </a:lstStyle>
          <a:p>
            <a:r>
              <a:rPr lang="fr-FR"/>
              <a:t>0</a:t>
            </a:r>
            <a:endParaRPr lang="fr-CA"/>
          </a:p>
        </p:txBody>
      </p:sp>
      <p:sp>
        <p:nvSpPr>
          <p:cNvPr id="3" name="Espace réservé du texte 2">
            <a:extLst>
              <a:ext uri="{FF2B5EF4-FFF2-40B4-BE49-F238E27FC236}">
                <a16:creationId xmlns:a16="http://schemas.microsoft.com/office/drawing/2014/main" id="{26974E91-B406-46DD-B4CC-CACAC2E4B2C2}"/>
              </a:ext>
            </a:extLst>
          </p:cNvPr>
          <p:cNvSpPr>
            <a:spLocks noGrp="1"/>
          </p:cNvSpPr>
          <p:nvPr>
            <p:ph type="body" idx="1" hasCustomPrompt="1"/>
          </p:nvPr>
        </p:nvSpPr>
        <p:spPr>
          <a:xfrm>
            <a:off x="6095999" y="881078"/>
            <a:ext cx="6095999" cy="5519804"/>
          </a:xfrm>
        </p:spPr>
        <p:txBody>
          <a:bodyPr lIns="420624" tIns="0" rIns="228600" bIns="365760" anchor="ctr">
            <a:normAutofit/>
          </a:bodyPr>
          <a:lstStyle>
            <a:lvl1pPr marL="0" indent="0">
              <a:lnSpc>
                <a:spcPct val="100000"/>
              </a:lnSpc>
              <a:spcBef>
                <a:spcPts val="0"/>
              </a:spcBef>
              <a:buNone/>
              <a:defRPr sz="5000" spc="-1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pu texte du masque</a:t>
            </a:r>
          </a:p>
        </p:txBody>
      </p:sp>
      <p:sp>
        <p:nvSpPr>
          <p:cNvPr id="4" name="Espace réservé de la date 3">
            <a:extLst>
              <a:ext uri="{FF2B5EF4-FFF2-40B4-BE49-F238E27FC236}">
                <a16:creationId xmlns:a16="http://schemas.microsoft.com/office/drawing/2014/main" id="{82E7AD9B-C59A-438E-A1A9-806B58CAED9B}"/>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78256068-1C00-4BC9-A5CB-3291A2CE4158}"/>
              </a:ext>
            </a:extLst>
          </p:cNvPr>
          <p:cNvSpPr>
            <a:spLocks noGrp="1"/>
          </p:cNvSpPr>
          <p:nvPr>
            <p:ph type="ftr" sz="quarter" idx="11"/>
          </p:nvPr>
        </p:nvSpPr>
        <p:spPr/>
        <p:txBody>
          <a:bodyPr/>
          <a:lstStyle/>
          <a:p>
            <a:r>
              <a:rPr lang="en-US"/>
              <a:t>Title of the SSQ Insurance presentation</a:t>
            </a:r>
            <a:endParaRPr lang="fr-CA"/>
          </a:p>
        </p:txBody>
      </p:sp>
      <p:sp>
        <p:nvSpPr>
          <p:cNvPr id="6" name="Espace réservé du numéro de diapositive 5">
            <a:extLst>
              <a:ext uri="{FF2B5EF4-FFF2-40B4-BE49-F238E27FC236}">
                <a16:creationId xmlns:a16="http://schemas.microsoft.com/office/drawing/2014/main" id="{28B5A312-0A21-426F-B980-ADA60AF24B0D}"/>
              </a:ext>
            </a:extLst>
          </p:cNvPr>
          <p:cNvSpPr>
            <a:spLocks noGrp="1"/>
          </p:cNvSpPr>
          <p:nvPr>
            <p:ph type="sldNum" sz="quarter" idx="12"/>
          </p:nvPr>
        </p:nvSpPr>
        <p:spPr/>
        <p:txBody>
          <a:bodyPr/>
          <a:lstStyle>
            <a:lvl1pPr>
              <a:defRPr>
                <a:solidFill>
                  <a:schemeClr val="bg1"/>
                </a:solidFill>
              </a:defRPr>
            </a:lvl1pPr>
          </a:lstStyle>
          <a:p>
            <a:fld id="{2D2B9FD4-22D1-4784-BC8D-82D569BBB95D}" type="slidenum">
              <a:rPr lang="fr-CA" smtClean="0"/>
              <a:pPr/>
              <a:t>‹N°›</a:t>
            </a:fld>
            <a:endParaRPr lang="fr-CA"/>
          </a:p>
        </p:txBody>
      </p:sp>
      <p:pic>
        <p:nvPicPr>
          <p:cNvPr id="11" name="Logo SSQ insurance WHITE">
            <a:extLst>
              <a:ext uri="{FF2B5EF4-FFF2-40B4-BE49-F238E27FC236}">
                <a16:creationId xmlns:a16="http://schemas.microsoft.com/office/drawing/2014/main" id="{DA757622-C595-423E-A97C-0F9B1018D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4784" y="347472"/>
            <a:ext cx="914400" cy="476990"/>
          </a:xfrm>
          <a:prstGeom prst="rect">
            <a:avLst/>
          </a:prstGeom>
        </p:spPr>
      </p:pic>
    </p:spTree>
    <p:extLst>
      <p:ext uri="{BB962C8B-B14F-4D97-AF65-F5344CB8AC3E}">
        <p14:creationId xmlns:p14="http://schemas.microsoft.com/office/powerpoint/2010/main" val="1474025362"/>
      </p:ext>
    </p:extLst>
  </p:cSld>
  <p:clrMapOvr>
    <a:masterClrMapping/>
  </p:clrMapOvr>
  <p:extLst>
    <p:ext uri="{DCECCB84-F9BA-43D5-87BE-67443E8EF086}">
      <p15:sldGuideLst xmlns:p15="http://schemas.microsoft.com/office/powerpoint/2012/main">
        <p15:guide id="3" orient="horz" pos="1302" userDrawn="1">
          <p15:clr>
            <a:srgbClr val="FBAE40"/>
          </p15:clr>
        </p15:guide>
        <p15:guide id="4" orient="horz" pos="3024" userDrawn="1">
          <p15:clr>
            <a:srgbClr val="FBAE40"/>
          </p15:clr>
        </p15:guide>
        <p15:guide id="5" pos="41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0B7FA-817D-4F87-8FC3-ADB415B5BA11}"/>
              </a:ext>
            </a:extLst>
          </p:cNvPr>
          <p:cNvSpPr>
            <a:spLocks noGrp="1"/>
          </p:cNvSpPr>
          <p:nvPr>
            <p:ph type="title"/>
          </p:nvPr>
        </p:nvSpPr>
        <p:spPr/>
        <p:txBody>
          <a:bodyPr/>
          <a:lstStyle>
            <a:lvl1pPr>
              <a:defRPr baseline="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en-US"/>
              <a:t>Title of the SSQ Insurance presentation</a:t>
            </a:r>
            <a:endParaRPr lang="fr-CA"/>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pic>
        <p:nvPicPr>
          <p:cNvPr id="8" name="Logo SSQ insurance GREEN 0-105-78">
            <a:extLst>
              <a:ext uri="{FF2B5EF4-FFF2-40B4-BE49-F238E27FC236}">
                <a16:creationId xmlns:a16="http://schemas.microsoft.com/office/drawing/2014/main" id="{34AC1524-1F1B-431D-8D8C-95DC2339A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0402" y="345471"/>
            <a:ext cx="914400" cy="476990"/>
          </a:xfrm>
          <a:prstGeom prst="rect">
            <a:avLst/>
          </a:prstGeom>
        </p:spPr>
      </p:pic>
    </p:spTree>
    <p:extLst>
      <p:ext uri="{BB962C8B-B14F-4D97-AF65-F5344CB8AC3E}">
        <p14:creationId xmlns:p14="http://schemas.microsoft.com/office/powerpoint/2010/main" val="3388540523"/>
      </p:ext>
    </p:extLst>
  </p:cSld>
  <p:clrMapOvr>
    <a:masterClrMapping/>
  </p:clrMapOvr>
  <p:extLst>
    <p:ext uri="{DCECCB84-F9BA-43D5-87BE-67443E8EF086}">
      <p15:sldGuideLst xmlns:p15="http://schemas.microsoft.com/office/powerpoint/2012/main">
        <p15:guide id="1" orient="horz" pos="51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0E01E-AFEC-4DC8-B4FC-1F96901AF28A}"/>
              </a:ext>
            </a:extLst>
          </p:cNvPr>
          <p:cNvSpPr>
            <a:spLocks noGrp="1"/>
          </p:cNvSpPr>
          <p:nvPr>
            <p:ph type="title"/>
          </p:nvPr>
        </p:nvSpPr>
        <p:spPr>
          <a:xfrm>
            <a:off x="335381" y="2953368"/>
            <a:ext cx="5608032" cy="3437908"/>
          </a:xfrm>
        </p:spPr>
        <p:txBody>
          <a:bodyPr rIns="91440" anchor="t">
            <a:normAutofit/>
          </a:bodyPr>
          <a:lstStyle>
            <a:lvl1pPr>
              <a:defRPr sz="3600" spc="-50" baseline="0"/>
            </a:lvl1pPr>
          </a:lstStyle>
          <a:p>
            <a:r>
              <a:rPr lang="fr-FR"/>
              <a:t>Modifiez le style du titre</a:t>
            </a:r>
            <a:endParaRPr lang="fr-CA"/>
          </a:p>
        </p:txBody>
      </p:sp>
      <p:sp>
        <p:nvSpPr>
          <p:cNvPr id="4" name="Espace réservé du texte 3">
            <a:extLst>
              <a:ext uri="{FF2B5EF4-FFF2-40B4-BE49-F238E27FC236}">
                <a16:creationId xmlns:a16="http://schemas.microsoft.com/office/drawing/2014/main" id="{E88035EC-6F43-405D-9309-D2355FD19327}"/>
              </a:ext>
            </a:extLst>
          </p:cNvPr>
          <p:cNvSpPr>
            <a:spLocks noGrp="1"/>
          </p:cNvSpPr>
          <p:nvPr>
            <p:ph type="body" sz="half" idx="2"/>
          </p:nvPr>
        </p:nvSpPr>
        <p:spPr>
          <a:xfrm>
            <a:off x="5987366" y="3091082"/>
            <a:ext cx="5856966" cy="3306543"/>
          </a:xfrm>
        </p:spPr>
        <p:txBody>
          <a:bodyPr lIns="91440">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DA09D9BC-3D1E-4F9E-9392-4E9ECC9EF39E}"/>
              </a:ext>
            </a:extLst>
          </p:cNvPr>
          <p:cNvSpPr>
            <a:spLocks noGrp="1"/>
          </p:cNvSpPr>
          <p:nvPr>
            <p:ph type="dt" sz="half" idx="10"/>
          </p:nvPr>
        </p:nvSpPr>
        <p:spPr/>
        <p:txBody>
          <a:bodyPr/>
          <a:lstStyle/>
          <a:p>
            <a:r>
              <a:rPr lang="fr-FR"/>
              <a:t>2017-12-05</a:t>
            </a:r>
            <a:endParaRPr lang="fr-CA"/>
          </a:p>
        </p:txBody>
      </p:sp>
      <p:sp>
        <p:nvSpPr>
          <p:cNvPr id="6" name="Espace réservé du pied de page 5">
            <a:extLst>
              <a:ext uri="{FF2B5EF4-FFF2-40B4-BE49-F238E27FC236}">
                <a16:creationId xmlns:a16="http://schemas.microsoft.com/office/drawing/2014/main" id="{2D8B5755-00E2-4284-9930-2744011694CA}"/>
              </a:ext>
            </a:extLst>
          </p:cNvPr>
          <p:cNvSpPr>
            <a:spLocks noGrp="1"/>
          </p:cNvSpPr>
          <p:nvPr>
            <p:ph type="ftr" sz="quarter" idx="11"/>
          </p:nvPr>
        </p:nvSpPr>
        <p:spPr/>
        <p:txBody>
          <a:bodyPr/>
          <a:lstStyle/>
          <a:p>
            <a:r>
              <a:rPr lang="en-US"/>
              <a:t>Title of the SSQ Insurance presentation</a:t>
            </a:r>
            <a:endParaRPr lang="fr-CA"/>
          </a:p>
        </p:txBody>
      </p:sp>
      <p:sp>
        <p:nvSpPr>
          <p:cNvPr id="7" name="Espace réservé du numéro de diapositive 6">
            <a:extLst>
              <a:ext uri="{FF2B5EF4-FFF2-40B4-BE49-F238E27FC236}">
                <a16:creationId xmlns:a16="http://schemas.microsoft.com/office/drawing/2014/main" id="{F8588101-5216-4BC3-8BAF-49B585DD4F9C}"/>
              </a:ext>
            </a:extLst>
          </p:cNvPr>
          <p:cNvSpPr>
            <a:spLocks noGrp="1"/>
          </p:cNvSpPr>
          <p:nvPr>
            <p:ph type="sldNum" sz="quarter" idx="12"/>
          </p:nvPr>
        </p:nvSpPr>
        <p:spPr/>
        <p:txBody>
          <a:bodyPr/>
          <a:lstStyle/>
          <a:p>
            <a:fld id="{2D2B9FD4-22D1-4784-BC8D-82D569BBB95D}" type="slidenum">
              <a:rPr lang="fr-CA" smtClean="0"/>
              <a:t>‹N°›</a:t>
            </a:fld>
            <a:endParaRPr lang="fr-CA"/>
          </a:p>
        </p:txBody>
      </p:sp>
      <p:pic>
        <p:nvPicPr>
          <p:cNvPr id="8" name="Logo SSQ insurance GREEN 0-105-78">
            <a:extLst>
              <a:ext uri="{FF2B5EF4-FFF2-40B4-BE49-F238E27FC236}">
                <a16:creationId xmlns:a16="http://schemas.microsoft.com/office/drawing/2014/main" id="{8538E9E1-E328-4AAF-A26B-24883F6AA5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0402" y="345471"/>
            <a:ext cx="914400" cy="476990"/>
          </a:xfrm>
          <a:prstGeom prst="rect">
            <a:avLst/>
          </a:prstGeom>
        </p:spPr>
      </p:pic>
    </p:spTree>
    <p:extLst>
      <p:ext uri="{BB962C8B-B14F-4D97-AF65-F5344CB8AC3E}">
        <p14:creationId xmlns:p14="http://schemas.microsoft.com/office/powerpoint/2010/main" val="426550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Separator">
    <p:bg>
      <p:bgPr>
        <a:solidFill>
          <a:schemeClr val="accent5"/>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62100"/>
            <a:ext cx="11509952" cy="2874963"/>
          </a:xfrm>
        </p:spPr>
        <p:txBody>
          <a:bodyPr lIns="0" tIns="0" rIns="0" bIns="0" anchor="b">
            <a:normAutofit/>
          </a:bodyPr>
          <a:lstStyle>
            <a:lvl1pPr algn="ctr">
              <a:defRPr sz="6000" spc="-150" baseline="0">
                <a:solidFill>
                  <a:schemeClr val="tx2"/>
                </a:solidFill>
              </a:defRPr>
            </a:lvl1pPr>
          </a:lstStyle>
          <a:p>
            <a:r>
              <a:rPr lang="fr-FR"/>
              <a:t>Modifiez le style du titre</a:t>
            </a:r>
            <a:endParaRPr lang="fr-CA"/>
          </a:p>
        </p:txBody>
      </p:sp>
      <p:sp>
        <p:nvSpPr>
          <p:cNvPr id="5" name="Espace réservé du pied de page 4">
            <a:extLst>
              <a:ext uri="{FF2B5EF4-FFF2-40B4-BE49-F238E27FC236}">
                <a16:creationId xmlns:a16="http://schemas.microsoft.com/office/drawing/2014/main" id="{B4C9BBC1-7EDB-438D-A002-122C9D93B894}"/>
              </a:ext>
            </a:extLst>
          </p:cNvPr>
          <p:cNvSpPr>
            <a:spLocks noGrp="1"/>
          </p:cNvSpPr>
          <p:nvPr>
            <p:ph type="ftr" sz="quarter" idx="11"/>
          </p:nvPr>
        </p:nvSpPr>
        <p:spPr/>
        <p:txBody>
          <a:bodyPr/>
          <a:lstStyle>
            <a:lvl1pPr>
              <a:defRPr>
                <a:solidFill>
                  <a:schemeClr val="tx2"/>
                </a:solidFill>
              </a:defRPr>
            </a:lvl1pPr>
          </a:lstStyle>
          <a:p>
            <a:r>
              <a:rPr lang="en-US"/>
              <a:t>Title of the SSQ Insurance presentation</a:t>
            </a:r>
            <a:endParaRPr lang="fr-CA"/>
          </a:p>
        </p:txBody>
      </p:sp>
      <p:sp>
        <p:nvSpPr>
          <p:cNvPr id="4" name="Espace réservé de la date 3">
            <a:extLst>
              <a:ext uri="{FF2B5EF4-FFF2-40B4-BE49-F238E27FC236}">
                <a16:creationId xmlns:a16="http://schemas.microsoft.com/office/drawing/2014/main" id="{0A8B51E9-C09B-46FD-8C01-9D0E80575473}"/>
              </a:ext>
            </a:extLst>
          </p:cNvPr>
          <p:cNvSpPr>
            <a:spLocks noGrp="1"/>
          </p:cNvSpPr>
          <p:nvPr>
            <p:ph type="dt" sz="half" idx="10"/>
          </p:nvPr>
        </p:nvSpPr>
        <p:spPr/>
        <p:txBody>
          <a:bodyPr/>
          <a:lstStyle>
            <a:lvl1pPr>
              <a:defRPr>
                <a:solidFill>
                  <a:schemeClr val="tx2"/>
                </a:solidFill>
              </a:defRPr>
            </a:lvl1pPr>
          </a:lstStyle>
          <a:p>
            <a:r>
              <a:rPr lang="fr-FR"/>
              <a:t>2017-12-05</a:t>
            </a:r>
            <a:endParaRPr lang="fr-CA"/>
          </a:p>
        </p:txBody>
      </p:sp>
      <p:sp>
        <p:nvSpPr>
          <p:cNvPr id="6" name="Espace réservé du numéro de diapositive 5">
            <a:extLst>
              <a:ext uri="{FF2B5EF4-FFF2-40B4-BE49-F238E27FC236}">
                <a16:creationId xmlns:a16="http://schemas.microsoft.com/office/drawing/2014/main" id="{ACA27939-A5A7-4F83-B232-B07CF6A1C32F}"/>
              </a:ext>
            </a:extLst>
          </p:cNvPr>
          <p:cNvSpPr>
            <a:spLocks noGrp="1"/>
          </p:cNvSpPr>
          <p:nvPr>
            <p:ph type="sldNum" sz="quarter" idx="12"/>
          </p:nvPr>
        </p:nvSpPr>
        <p:spPr/>
        <p:txBody>
          <a:bodyPr/>
          <a:lstStyle>
            <a:lvl1pPr>
              <a:defRPr>
                <a:solidFill>
                  <a:schemeClr val="tx2"/>
                </a:solidFill>
              </a:defRPr>
            </a:lvl1pPr>
          </a:lstStyle>
          <a:p>
            <a:fld id="{2D2B9FD4-22D1-4784-BC8D-82D569BBB95D}" type="slidenum">
              <a:rPr lang="fr-CA" smtClean="0"/>
              <a:pPr/>
              <a:t>‹N°›</a:t>
            </a:fld>
            <a:endParaRPr lang="fr-CA"/>
          </a:p>
        </p:txBody>
      </p:sp>
      <p:sp>
        <p:nvSpPr>
          <p:cNvPr id="7" name="Espace réservé du texte 2">
            <a:extLst>
              <a:ext uri="{FF2B5EF4-FFF2-40B4-BE49-F238E27FC236}">
                <a16:creationId xmlns:a16="http://schemas.microsoft.com/office/drawing/2014/main" id="{B2A9B649-4B1B-484B-BB04-7E9A5DDFEDCD}"/>
              </a:ext>
            </a:extLst>
          </p:cNvPr>
          <p:cNvSpPr>
            <a:spLocks noGrp="1"/>
          </p:cNvSpPr>
          <p:nvPr>
            <p:ph type="body" idx="1"/>
          </p:nvPr>
        </p:nvSpPr>
        <p:spPr>
          <a:xfrm>
            <a:off x="359963" y="4446588"/>
            <a:ext cx="11459374" cy="1963737"/>
          </a:xfrm>
        </p:spPr>
        <p:txBody>
          <a:bodyPr>
            <a:normAutofit/>
          </a:bodyPr>
          <a:lstStyle>
            <a:lvl1pPr marL="0" indent="0" algn="ctr">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pic>
        <p:nvPicPr>
          <p:cNvPr id="8" name="Logo SSQ insurance GREEN 0-105-78">
            <a:extLst>
              <a:ext uri="{FF2B5EF4-FFF2-40B4-BE49-F238E27FC236}">
                <a16:creationId xmlns:a16="http://schemas.microsoft.com/office/drawing/2014/main" id="{179D0863-3466-47BA-93C0-C3C32D871A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0402" y="345471"/>
            <a:ext cx="914400" cy="476990"/>
          </a:xfrm>
          <a:prstGeom prst="rect">
            <a:avLst/>
          </a:prstGeom>
        </p:spPr>
      </p:pic>
    </p:spTree>
    <p:extLst>
      <p:ext uri="{BB962C8B-B14F-4D97-AF65-F5344CB8AC3E}">
        <p14:creationId xmlns:p14="http://schemas.microsoft.com/office/powerpoint/2010/main" val="1336460638"/>
      </p:ext>
    </p:extLst>
  </p:cSld>
  <p:clrMapOvr>
    <a:masterClrMapping/>
  </p:clrMapOvr>
  <p:extLst>
    <p:ext uri="{DCECCB84-F9BA-43D5-87BE-67443E8EF086}">
      <p15:sldGuideLst xmlns:p15="http://schemas.microsoft.com/office/powerpoint/2012/main">
        <p15:guide id="1" orient="horz" pos="30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3" name="Groupe VIOLET 0,75''" hidden="1">
            <a:extLst>
              <a:ext uri="{FF2B5EF4-FFF2-40B4-BE49-F238E27FC236}">
                <a16:creationId xmlns:a16="http://schemas.microsoft.com/office/drawing/2014/main" id="{781AEBDA-C40C-46A5-89E0-BED0FA6265CD}"/>
              </a:ext>
            </a:extLst>
          </p:cNvPr>
          <p:cNvGrpSpPr/>
          <p:nvPr/>
        </p:nvGrpSpPr>
        <p:grpSpPr>
          <a:xfrm>
            <a:off x="0" y="0"/>
            <a:ext cx="12192001" cy="6858000"/>
            <a:chOff x="0" y="0"/>
            <a:chExt cx="12192001" cy="6858000"/>
          </a:xfrm>
        </p:grpSpPr>
        <p:cxnSp>
          <p:nvCxnSpPr>
            <p:cNvPr id="40" name="Ligne violette 0,75''">
              <a:extLst>
                <a:ext uri="{FF2B5EF4-FFF2-40B4-BE49-F238E27FC236}">
                  <a16:creationId xmlns:a16="http://schemas.microsoft.com/office/drawing/2014/main" id="{1EBC2E80-FEE6-42BD-ACE0-1826EA33A668}"/>
                </a:ext>
              </a:extLst>
            </p:cNvPr>
            <p:cNvCxnSpPr/>
            <p:nvPr userDrawn="1"/>
          </p:nvCxnSpPr>
          <p:spPr>
            <a:xfrm>
              <a:off x="11506591" y="0"/>
              <a:ext cx="0" cy="6858000"/>
            </a:xfrm>
            <a:prstGeom prst="line">
              <a:avLst/>
            </a:prstGeom>
            <a:ln w="127">
              <a:solidFill>
                <a:srgbClr val="7030A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Ligne violette 0,75''">
              <a:extLst>
                <a:ext uri="{FF2B5EF4-FFF2-40B4-BE49-F238E27FC236}">
                  <a16:creationId xmlns:a16="http://schemas.microsoft.com/office/drawing/2014/main" id="{4ADFB283-54C6-4902-9928-DA0003045A82}"/>
                </a:ext>
              </a:extLst>
            </p:cNvPr>
            <p:cNvCxnSpPr/>
            <p:nvPr userDrawn="1"/>
          </p:nvCxnSpPr>
          <p:spPr>
            <a:xfrm>
              <a:off x="685800" y="0"/>
              <a:ext cx="0" cy="6858000"/>
            </a:xfrm>
            <a:prstGeom prst="line">
              <a:avLst/>
            </a:prstGeom>
            <a:ln w="127">
              <a:solidFill>
                <a:srgbClr val="7030A0"/>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Ligne violette 0,75''">
              <a:extLst>
                <a:ext uri="{FF2B5EF4-FFF2-40B4-BE49-F238E27FC236}">
                  <a16:creationId xmlns:a16="http://schemas.microsoft.com/office/drawing/2014/main" id="{9CD80AF8-E965-4ACB-B05F-C587492FB74E}"/>
                </a:ext>
              </a:extLst>
            </p:cNvPr>
            <p:cNvCxnSpPr/>
            <p:nvPr userDrawn="1"/>
          </p:nvCxnSpPr>
          <p:spPr>
            <a:xfrm>
              <a:off x="0" y="685420"/>
              <a:ext cx="12188952" cy="0"/>
            </a:xfrm>
            <a:prstGeom prst="line">
              <a:avLst/>
            </a:prstGeom>
            <a:ln w="127">
              <a:solidFill>
                <a:srgbClr val="7030A0"/>
              </a:solidFill>
              <a:prstDash val="lgDashDot"/>
            </a:ln>
          </p:spPr>
          <p:style>
            <a:lnRef idx="1">
              <a:schemeClr val="accent1"/>
            </a:lnRef>
            <a:fillRef idx="0">
              <a:schemeClr val="accent1"/>
            </a:fillRef>
            <a:effectRef idx="0">
              <a:schemeClr val="accent1"/>
            </a:effectRef>
            <a:fontRef idx="minor">
              <a:schemeClr val="tx1"/>
            </a:fontRef>
          </p:style>
        </p:cxnSp>
        <p:sp>
          <p:nvSpPr>
            <p:cNvPr id="37" name="Bloc violet 0,75''">
              <a:extLst>
                <a:ext uri="{FF2B5EF4-FFF2-40B4-BE49-F238E27FC236}">
                  <a16:creationId xmlns:a16="http://schemas.microsoft.com/office/drawing/2014/main" id="{3B877DD8-97CF-4472-BD71-BD6D31953DCF}"/>
                </a:ext>
              </a:extLst>
            </p:cNvPr>
            <p:cNvSpPr txBox="1"/>
            <p:nvPr userDrawn="1"/>
          </p:nvSpPr>
          <p:spPr>
            <a:xfrm>
              <a:off x="11506591" y="0"/>
              <a:ext cx="685410" cy="685420"/>
            </a:xfrm>
            <a:prstGeom prst="rect">
              <a:avLst/>
            </a:prstGeom>
            <a:solidFill>
              <a:srgbClr val="7030A0">
                <a:alpha val="10000"/>
              </a:srgbClr>
            </a:solidFill>
            <a:ln w="127">
              <a:solidFill>
                <a:srgbClr val="7030A0"/>
              </a:solidFill>
            </a:ln>
          </p:spPr>
          <p:txBody>
            <a:bodyPr wrap="square" lIns="0" tIns="0" rIns="0" bIns="45720" rtlCol="0" anchor="b">
              <a:noAutofit/>
            </a:bodyPr>
            <a:lstStyle/>
            <a:p>
              <a:pPr algn="ctr"/>
              <a:r>
                <a:rPr lang="fr-CA" sz="600">
                  <a:solidFill>
                    <a:srgbClr val="7030A0"/>
                  </a:solidFill>
                </a:rPr>
                <a:t>0,75</a:t>
              </a:r>
            </a:p>
          </p:txBody>
        </p:sp>
        <p:sp>
          <p:nvSpPr>
            <p:cNvPr id="14" name="Bloc violet 0,75''">
              <a:extLst>
                <a:ext uri="{FF2B5EF4-FFF2-40B4-BE49-F238E27FC236}">
                  <a16:creationId xmlns:a16="http://schemas.microsoft.com/office/drawing/2014/main" id="{695DDE36-60A9-43FB-B873-E6A473C43443}"/>
                </a:ext>
              </a:extLst>
            </p:cNvPr>
            <p:cNvSpPr txBox="1"/>
            <p:nvPr userDrawn="1"/>
          </p:nvSpPr>
          <p:spPr>
            <a:xfrm>
              <a:off x="0" y="0"/>
              <a:ext cx="685410" cy="685420"/>
            </a:xfrm>
            <a:prstGeom prst="rect">
              <a:avLst/>
            </a:prstGeom>
            <a:solidFill>
              <a:srgbClr val="7030A0">
                <a:alpha val="10000"/>
              </a:srgbClr>
            </a:solidFill>
            <a:ln w="127">
              <a:solidFill>
                <a:srgbClr val="7030A0"/>
              </a:solidFill>
            </a:ln>
          </p:spPr>
          <p:txBody>
            <a:bodyPr wrap="square" lIns="0" tIns="0" rIns="0" bIns="45720" rtlCol="0" anchor="b">
              <a:noAutofit/>
            </a:bodyPr>
            <a:lstStyle/>
            <a:p>
              <a:pPr algn="ctr"/>
              <a:r>
                <a:rPr lang="fr-CA" sz="600">
                  <a:solidFill>
                    <a:srgbClr val="7030A0"/>
                  </a:solidFill>
                </a:rPr>
                <a:t>0,75</a:t>
              </a:r>
            </a:p>
          </p:txBody>
        </p:sp>
      </p:grpSp>
      <p:grpSp>
        <p:nvGrpSpPr>
          <p:cNvPr id="15" name="Groupe ROSE 0,5''" hidden="1">
            <a:extLst>
              <a:ext uri="{FF2B5EF4-FFF2-40B4-BE49-F238E27FC236}">
                <a16:creationId xmlns:a16="http://schemas.microsoft.com/office/drawing/2014/main" id="{D1D5724F-26C2-486D-AD33-0B1C23EAF80F}"/>
              </a:ext>
            </a:extLst>
          </p:cNvPr>
          <p:cNvGrpSpPr/>
          <p:nvPr/>
        </p:nvGrpSpPr>
        <p:grpSpPr>
          <a:xfrm>
            <a:off x="0" y="-953"/>
            <a:ext cx="12192001" cy="6858953"/>
            <a:chOff x="0" y="-953"/>
            <a:chExt cx="12192001" cy="6858953"/>
          </a:xfrm>
        </p:grpSpPr>
        <p:cxnSp>
          <p:nvCxnSpPr>
            <p:cNvPr id="35" name="Ligne rose 0,5''">
              <a:extLst>
                <a:ext uri="{FF2B5EF4-FFF2-40B4-BE49-F238E27FC236}">
                  <a16:creationId xmlns:a16="http://schemas.microsoft.com/office/drawing/2014/main" id="{5A4A4E47-1EF7-47CE-8ED1-87300FB43A8A}"/>
                </a:ext>
              </a:extLst>
            </p:cNvPr>
            <p:cNvCxnSpPr>
              <a:cxnSpLocks/>
            </p:cNvCxnSpPr>
            <p:nvPr userDrawn="1"/>
          </p:nvCxnSpPr>
          <p:spPr>
            <a:xfrm>
              <a:off x="0" y="6400800"/>
              <a:ext cx="12188952" cy="1334"/>
            </a:xfrm>
            <a:prstGeom prst="line">
              <a:avLst/>
            </a:prstGeom>
            <a:ln w="127">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29" name="Ligne rose 0,5''">
              <a:extLst>
                <a:ext uri="{FF2B5EF4-FFF2-40B4-BE49-F238E27FC236}">
                  <a16:creationId xmlns:a16="http://schemas.microsoft.com/office/drawing/2014/main" id="{F08543DD-69AC-4EC1-9E29-BA5A7095F054}"/>
                </a:ext>
              </a:extLst>
            </p:cNvPr>
            <p:cNvCxnSpPr/>
            <p:nvPr userDrawn="1"/>
          </p:nvCxnSpPr>
          <p:spPr>
            <a:xfrm>
              <a:off x="11734427" y="-953"/>
              <a:ext cx="0" cy="6858000"/>
            </a:xfrm>
            <a:prstGeom prst="line">
              <a:avLst/>
            </a:prstGeom>
            <a:ln w="127">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9" name="Ligne rose 0,5''">
              <a:extLst>
                <a:ext uri="{FF2B5EF4-FFF2-40B4-BE49-F238E27FC236}">
                  <a16:creationId xmlns:a16="http://schemas.microsoft.com/office/drawing/2014/main" id="{AC719B83-29A1-49F0-9955-2E05551BD9A4}"/>
                </a:ext>
              </a:extLst>
            </p:cNvPr>
            <p:cNvCxnSpPr/>
            <p:nvPr userDrawn="1"/>
          </p:nvCxnSpPr>
          <p:spPr>
            <a:xfrm>
              <a:off x="457200" y="0"/>
              <a:ext cx="0" cy="6858000"/>
            </a:xfrm>
            <a:prstGeom prst="line">
              <a:avLst/>
            </a:prstGeom>
            <a:ln w="127">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32" name="Ligne rose 0,5''">
              <a:extLst>
                <a:ext uri="{FF2B5EF4-FFF2-40B4-BE49-F238E27FC236}">
                  <a16:creationId xmlns:a16="http://schemas.microsoft.com/office/drawing/2014/main" id="{9D18B48B-FC43-4C6C-81C9-280037E548D8}"/>
                </a:ext>
              </a:extLst>
            </p:cNvPr>
            <p:cNvCxnSpPr>
              <a:cxnSpLocks/>
              <a:stCxn id="45" idx="1"/>
            </p:cNvCxnSpPr>
            <p:nvPr userDrawn="1"/>
          </p:nvCxnSpPr>
          <p:spPr>
            <a:xfrm>
              <a:off x="0" y="456247"/>
              <a:ext cx="12188952" cy="1334"/>
            </a:xfrm>
            <a:prstGeom prst="line">
              <a:avLst/>
            </a:prstGeom>
            <a:ln w="127">
              <a:solidFill>
                <a:srgbClr val="FF00FF"/>
              </a:solidFill>
              <a:prstDash val="dash"/>
            </a:ln>
          </p:spPr>
          <p:style>
            <a:lnRef idx="1">
              <a:schemeClr val="accent1"/>
            </a:lnRef>
            <a:fillRef idx="0">
              <a:schemeClr val="accent1"/>
            </a:fillRef>
            <a:effectRef idx="0">
              <a:schemeClr val="accent1"/>
            </a:effectRef>
            <a:fontRef idx="minor">
              <a:schemeClr val="tx1"/>
            </a:fontRef>
          </p:style>
        </p:cxnSp>
        <p:sp>
          <p:nvSpPr>
            <p:cNvPr id="38" name="Bloc rose 0,5''">
              <a:extLst>
                <a:ext uri="{FF2B5EF4-FFF2-40B4-BE49-F238E27FC236}">
                  <a16:creationId xmlns:a16="http://schemas.microsoft.com/office/drawing/2014/main" id="{DA567701-B7F7-4EF7-ADE2-764AAF747036}"/>
                </a:ext>
              </a:extLst>
            </p:cNvPr>
            <p:cNvSpPr txBox="1"/>
            <p:nvPr userDrawn="1"/>
          </p:nvSpPr>
          <p:spPr>
            <a:xfrm>
              <a:off x="11734427" y="-953"/>
              <a:ext cx="457574" cy="457581"/>
            </a:xfrm>
            <a:prstGeom prst="rect">
              <a:avLst/>
            </a:prstGeom>
            <a:solidFill>
              <a:srgbClr val="FF00FF">
                <a:alpha val="10000"/>
              </a:srgbClr>
            </a:solidFill>
            <a:ln w="127">
              <a:solidFill>
                <a:srgbClr val="FF00FF"/>
              </a:solidFill>
            </a:ln>
          </p:spPr>
          <p:txBody>
            <a:bodyPr wrap="square" lIns="0" tIns="0" rIns="0" bIns="9144" rtlCol="0" anchor="b">
              <a:noAutofit/>
            </a:bodyPr>
            <a:lstStyle>
              <a:defPPr>
                <a:defRPr lang="fr-FR"/>
              </a:defPPr>
              <a:lvl1pPr algn="ctr">
                <a:defRPr sz="600">
                  <a:solidFill>
                    <a:srgbClr val="FF00FF"/>
                  </a:solidFill>
                </a:defRPr>
              </a:lvl1pPr>
            </a:lstStyle>
            <a:p>
              <a:pPr lvl="0"/>
              <a:r>
                <a:rPr lang="fr-CA" sz="600"/>
                <a:t>0,5</a:t>
              </a:r>
            </a:p>
          </p:txBody>
        </p:sp>
        <p:sp>
          <p:nvSpPr>
            <p:cNvPr id="13" name="Bloc rose 0,5''">
              <a:extLst>
                <a:ext uri="{FF2B5EF4-FFF2-40B4-BE49-F238E27FC236}">
                  <a16:creationId xmlns:a16="http://schemas.microsoft.com/office/drawing/2014/main" id="{FDCDAD04-7B11-4389-A00E-3608FE913E0C}"/>
                </a:ext>
              </a:extLst>
            </p:cNvPr>
            <p:cNvSpPr txBox="1"/>
            <p:nvPr userDrawn="1"/>
          </p:nvSpPr>
          <p:spPr>
            <a:xfrm>
              <a:off x="0" y="-953"/>
              <a:ext cx="457574" cy="457581"/>
            </a:xfrm>
            <a:prstGeom prst="rect">
              <a:avLst/>
            </a:prstGeom>
            <a:solidFill>
              <a:srgbClr val="FF00FF">
                <a:alpha val="10000"/>
              </a:srgbClr>
            </a:solidFill>
            <a:ln w="127">
              <a:solidFill>
                <a:srgbClr val="FF00FF"/>
              </a:solidFill>
            </a:ln>
          </p:spPr>
          <p:txBody>
            <a:bodyPr wrap="square" lIns="0" tIns="0" rIns="0" bIns="9144" rtlCol="0" anchor="b">
              <a:noAutofit/>
            </a:bodyPr>
            <a:lstStyle>
              <a:defPPr>
                <a:defRPr lang="fr-FR"/>
              </a:defPPr>
              <a:lvl1pPr algn="ctr">
                <a:defRPr sz="600">
                  <a:solidFill>
                    <a:srgbClr val="FF00FF"/>
                  </a:solidFill>
                </a:defRPr>
              </a:lvl1pPr>
            </a:lstStyle>
            <a:p>
              <a:pPr lvl="0"/>
              <a:r>
                <a:rPr lang="fr-CA" sz="600"/>
                <a:t>0,5</a:t>
              </a:r>
            </a:p>
          </p:txBody>
        </p:sp>
        <p:sp>
          <p:nvSpPr>
            <p:cNvPr id="33" name="Bloc rose 0,5''">
              <a:extLst>
                <a:ext uri="{FF2B5EF4-FFF2-40B4-BE49-F238E27FC236}">
                  <a16:creationId xmlns:a16="http://schemas.microsoft.com/office/drawing/2014/main" id="{9493F6C8-B962-4FF5-8D37-3B5AC92164B1}"/>
                </a:ext>
              </a:extLst>
            </p:cNvPr>
            <p:cNvSpPr txBox="1"/>
            <p:nvPr userDrawn="1"/>
          </p:nvSpPr>
          <p:spPr>
            <a:xfrm>
              <a:off x="11734427" y="6400129"/>
              <a:ext cx="457574" cy="457581"/>
            </a:xfrm>
            <a:prstGeom prst="rect">
              <a:avLst/>
            </a:prstGeom>
            <a:solidFill>
              <a:srgbClr val="FF00FF">
                <a:alpha val="10000"/>
              </a:srgbClr>
            </a:solidFill>
            <a:ln w="127">
              <a:solidFill>
                <a:srgbClr val="FF00FF"/>
              </a:solidFill>
            </a:ln>
          </p:spPr>
          <p:txBody>
            <a:bodyPr wrap="square" lIns="0" tIns="64008" rIns="0" bIns="9144" rtlCol="0" anchor="t">
              <a:noAutofit/>
            </a:bodyPr>
            <a:lstStyle>
              <a:defPPr>
                <a:defRPr lang="fr-FR"/>
              </a:defPPr>
              <a:lvl1pPr algn="ctr">
                <a:defRPr sz="600">
                  <a:solidFill>
                    <a:srgbClr val="FF00FF"/>
                  </a:solidFill>
                </a:defRPr>
              </a:lvl1pPr>
            </a:lstStyle>
            <a:p>
              <a:pPr lvl="0"/>
              <a:r>
                <a:rPr lang="fr-CA" sz="600"/>
                <a:t>0,5</a:t>
              </a:r>
            </a:p>
          </p:txBody>
        </p:sp>
        <p:sp>
          <p:nvSpPr>
            <p:cNvPr id="34" name="Bloc rose 0,5''">
              <a:extLst>
                <a:ext uri="{FF2B5EF4-FFF2-40B4-BE49-F238E27FC236}">
                  <a16:creationId xmlns:a16="http://schemas.microsoft.com/office/drawing/2014/main" id="{452A7047-359E-4412-89C5-9F5C5836C2C6}"/>
                </a:ext>
              </a:extLst>
            </p:cNvPr>
            <p:cNvSpPr txBox="1"/>
            <p:nvPr userDrawn="1"/>
          </p:nvSpPr>
          <p:spPr>
            <a:xfrm>
              <a:off x="0" y="6400129"/>
              <a:ext cx="457574" cy="457581"/>
            </a:xfrm>
            <a:prstGeom prst="rect">
              <a:avLst/>
            </a:prstGeom>
            <a:solidFill>
              <a:srgbClr val="FF00FF">
                <a:alpha val="10000"/>
              </a:srgbClr>
            </a:solidFill>
            <a:ln w="127">
              <a:solidFill>
                <a:srgbClr val="FF00FF"/>
              </a:solidFill>
            </a:ln>
          </p:spPr>
          <p:txBody>
            <a:bodyPr wrap="square" lIns="0" tIns="64008" rIns="0" bIns="9144" rtlCol="0" anchor="t">
              <a:noAutofit/>
            </a:bodyPr>
            <a:lstStyle>
              <a:defPPr>
                <a:defRPr lang="fr-FR"/>
              </a:defPPr>
              <a:lvl1pPr algn="ctr">
                <a:defRPr sz="600">
                  <a:solidFill>
                    <a:srgbClr val="FF00FF"/>
                  </a:solidFill>
                </a:defRPr>
              </a:lvl1pPr>
            </a:lstStyle>
            <a:p>
              <a:pPr lvl="0"/>
              <a:r>
                <a:rPr lang="fr-CA" sz="600"/>
                <a:t>0,5</a:t>
              </a:r>
            </a:p>
          </p:txBody>
        </p:sp>
      </p:grpSp>
      <p:grpSp>
        <p:nvGrpSpPr>
          <p:cNvPr id="41" name="Groupe VERT 0,25''" hidden="1">
            <a:extLst>
              <a:ext uri="{FF2B5EF4-FFF2-40B4-BE49-F238E27FC236}">
                <a16:creationId xmlns:a16="http://schemas.microsoft.com/office/drawing/2014/main" id="{95F3E8B0-6D6B-4211-93DB-9116FD6CACCC}"/>
              </a:ext>
            </a:extLst>
          </p:cNvPr>
          <p:cNvGrpSpPr/>
          <p:nvPr/>
        </p:nvGrpSpPr>
        <p:grpSpPr>
          <a:xfrm>
            <a:off x="0" y="6629396"/>
            <a:ext cx="12188952" cy="228603"/>
            <a:chOff x="0" y="6629396"/>
            <a:chExt cx="12188952" cy="228603"/>
          </a:xfrm>
        </p:grpSpPr>
        <p:cxnSp>
          <p:nvCxnSpPr>
            <p:cNvPr id="24" name="Ligne verte 0,25''">
              <a:extLst>
                <a:ext uri="{FF2B5EF4-FFF2-40B4-BE49-F238E27FC236}">
                  <a16:creationId xmlns:a16="http://schemas.microsoft.com/office/drawing/2014/main" id="{905FCCF3-D324-4627-8F5C-D84B481CFFFC}"/>
                </a:ext>
              </a:extLst>
            </p:cNvPr>
            <p:cNvCxnSpPr/>
            <p:nvPr userDrawn="1"/>
          </p:nvCxnSpPr>
          <p:spPr>
            <a:xfrm>
              <a:off x="0" y="6629400"/>
              <a:ext cx="12188952" cy="0"/>
            </a:xfrm>
            <a:prstGeom prst="line">
              <a:avLst/>
            </a:prstGeom>
            <a:ln w="127">
              <a:solidFill>
                <a:srgbClr val="92D050"/>
              </a:solidFill>
              <a:prstDash val="lgDashDotDot"/>
            </a:ln>
          </p:spPr>
          <p:style>
            <a:lnRef idx="1">
              <a:schemeClr val="accent1"/>
            </a:lnRef>
            <a:fillRef idx="0">
              <a:schemeClr val="accent1"/>
            </a:fillRef>
            <a:effectRef idx="0">
              <a:schemeClr val="accent1"/>
            </a:effectRef>
            <a:fontRef idx="minor">
              <a:schemeClr val="tx1"/>
            </a:fontRef>
          </p:style>
        </p:cxnSp>
        <p:sp>
          <p:nvSpPr>
            <p:cNvPr id="28" name="Bloc vert 0,25''">
              <a:extLst>
                <a:ext uri="{FF2B5EF4-FFF2-40B4-BE49-F238E27FC236}">
                  <a16:creationId xmlns:a16="http://schemas.microsoft.com/office/drawing/2014/main" id="{52697758-63D5-486D-AF13-794476DE8B96}"/>
                </a:ext>
              </a:extLst>
            </p:cNvPr>
            <p:cNvSpPr txBox="1"/>
            <p:nvPr userDrawn="1"/>
          </p:nvSpPr>
          <p:spPr>
            <a:xfrm>
              <a:off x="11960157" y="6629396"/>
              <a:ext cx="228600" cy="228603"/>
            </a:xfrm>
            <a:prstGeom prst="rect">
              <a:avLst/>
            </a:prstGeom>
            <a:solidFill>
              <a:srgbClr val="DFF1CB"/>
            </a:solidFill>
            <a:ln w="127">
              <a:solidFill>
                <a:srgbClr val="92D050"/>
              </a:solidFill>
            </a:ln>
          </p:spPr>
          <p:txBody>
            <a:bodyPr wrap="square" lIns="0" tIns="0" rIns="0" bIns="0" rtlCol="0" anchor="ctr">
              <a:noAutofit/>
            </a:bodyPr>
            <a:lstStyle/>
            <a:p>
              <a:pPr algn="ctr"/>
              <a:r>
                <a:rPr lang="fr-CA" sz="600">
                  <a:solidFill>
                    <a:srgbClr val="00B050"/>
                  </a:solidFill>
                </a:rPr>
                <a:t>0,25</a:t>
              </a:r>
            </a:p>
          </p:txBody>
        </p:sp>
        <p:sp>
          <p:nvSpPr>
            <p:cNvPr id="25" name="Bloc vert 0,25''">
              <a:extLst>
                <a:ext uri="{FF2B5EF4-FFF2-40B4-BE49-F238E27FC236}">
                  <a16:creationId xmlns:a16="http://schemas.microsoft.com/office/drawing/2014/main" id="{6AC160FA-4F56-4B7A-A733-FF7E3174E112}"/>
                </a:ext>
              </a:extLst>
            </p:cNvPr>
            <p:cNvSpPr txBox="1"/>
            <p:nvPr userDrawn="1"/>
          </p:nvSpPr>
          <p:spPr>
            <a:xfrm>
              <a:off x="1" y="6629396"/>
              <a:ext cx="228600" cy="228603"/>
            </a:xfrm>
            <a:prstGeom prst="rect">
              <a:avLst/>
            </a:prstGeom>
            <a:solidFill>
              <a:srgbClr val="DFF1CB"/>
            </a:solidFill>
            <a:ln w="127">
              <a:solidFill>
                <a:srgbClr val="92D050"/>
              </a:solidFill>
            </a:ln>
          </p:spPr>
          <p:txBody>
            <a:bodyPr wrap="square" lIns="0" tIns="0" rIns="0" bIns="0" rtlCol="0" anchor="ctr">
              <a:noAutofit/>
            </a:bodyPr>
            <a:lstStyle/>
            <a:p>
              <a:pPr algn="ctr"/>
              <a:r>
                <a:rPr lang="fr-CA" sz="600">
                  <a:solidFill>
                    <a:srgbClr val="00B050"/>
                  </a:solidFill>
                </a:rPr>
                <a:t>0,25</a:t>
              </a:r>
            </a:p>
          </p:txBody>
        </p:sp>
      </p:grpSp>
      <p:grpSp>
        <p:nvGrpSpPr>
          <p:cNvPr id="11" name="Groupe  BLEU 0,375''" hidden="1">
            <a:extLst>
              <a:ext uri="{FF2B5EF4-FFF2-40B4-BE49-F238E27FC236}">
                <a16:creationId xmlns:a16="http://schemas.microsoft.com/office/drawing/2014/main" id="{82623D12-765E-442A-84CA-F8B66AF5E8BB}"/>
              </a:ext>
            </a:extLst>
          </p:cNvPr>
          <p:cNvGrpSpPr/>
          <p:nvPr/>
        </p:nvGrpSpPr>
        <p:grpSpPr>
          <a:xfrm>
            <a:off x="0" y="0"/>
            <a:ext cx="12192001" cy="6858000"/>
            <a:chOff x="0" y="0"/>
            <a:chExt cx="12192001" cy="6858000"/>
          </a:xfrm>
        </p:grpSpPr>
        <p:cxnSp>
          <p:nvCxnSpPr>
            <p:cNvPr id="30" name="LIgne bleue 0,375''">
              <a:extLst>
                <a:ext uri="{FF2B5EF4-FFF2-40B4-BE49-F238E27FC236}">
                  <a16:creationId xmlns:a16="http://schemas.microsoft.com/office/drawing/2014/main" id="{834FC230-ADC7-4175-A492-48ADB2E3B1C5}"/>
                </a:ext>
              </a:extLst>
            </p:cNvPr>
            <p:cNvCxnSpPr/>
            <p:nvPr userDrawn="1"/>
          </p:nvCxnSpPr>
          <p:spPr>
            <a:xfrm>
              <a:off x="11844528" y="0"/>
              <a:ext cx="0" cy="6858000"/>
            </a:xfrm>
            <a:prstGeom prst="line">
              <a:avLst/>
            </a:prstGeom>
            <a:ln w="127">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8" name="LIgne bleue 0,375''">
              <a:extLst>
                <a:ext uri="{FF2B5EF4-FFF2-40B4-BE49-F238E27FC236}">
                  <a16:creationId xmlns:a16="http://schemas.microsoft.com/office/drawing/2014/main" id="{4E31BB5B-4972-47A8-B911-5AE561C191A4}"/>
                </a:ext>
              </a:extLst>
            </p:cNvPr>
            <p:cNvCxnSpPr/>
            <p:nvPr userDrawn="1"/>
          </p:nvCxnSpPr>
          <p:spPr>
            <a:xfrm>
              <a:off x="347472" y="0"/>
              <a:ext cx="0" cy="6858000"/>
            </a:xfrm>
            <a:prstGeom prst="line">
              <a:avLst/>
            </a:prstGeom>
            <a:ln w="127">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18" name="Ligne bleue 0,375">
              <a:extLst>
                <a:ext uri="{FF2B5EF4-FFF2-40B4-BE49-F238E27FC236}">
                  <a16:creationId xmlns:a16="http://schemas.microsoft.com/office/drawing/2014/main" id="{A8093167-578D-458E-AEF0-52C3C7E3B301}"/>
                </a:ext>
              </a:extLst>
            </p:cNvPr>
            <p:cNvCxnSpPr/>
            <p:nvPr userDrawn="1"/>
          </p:nvCxnSpPr>
          <p:spPr>
            <a:xfrm>
              <a:off x="3048" y="347472"/>
              <a:ext cx="12188952" cy="0"/>
            </a:xfrm>
            <a:prstGeom prst="line">
              <a:avLst/>
            </a:prstGeom>
            <a:ln w="127">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12" name="Bloc Bleu 0,375''">
              <a:extLst>
                <a:ext uri="{FF2B5EF4-FFF2-40B4-BE49-F238E27FC236}">
                  <a16:creationId xmlns:a16="http://schemas.microsoft.com/office/drawing/2014/main" id="{7E0EFC64-8E98-4273-8C2D-E0D756F715D4}"/>
                </a:ext>
              </a:extLst>
            </p:cNvPr>
            <p:cNvSpPr txBox="1"/>
            <p:nvPr userDrawn="1"/>
          </p:nvSpPr>
          <p:spPr>
            <a:xfrm>
              <a:off x="0" y="0"/>
              <a:ext cx="347467" cy="347472"/>
            </a:xfrm>
            <a:prstGeom prst="rect">
              <a:avLst/>
            </a:prstGeom>
            <a:solidFill>
              <a:srgbClr val="CDF2FF"/>
            </a:solidFill>
            <a:ln w="127">
              <a:solidFill>
                <a:srgbClr val="00B0F0"/>
              </a:solidFill>
            </a:ln>
          </p:spPr>
          <p:txBody>
            <a:bodyPr wrap="square" lIns="0" tIns="0" rIns="0" bIns="0" rtlCol="0" anchor="ctr">
              <a:noAutofit/>
            </a:bodyPr>
            <a:lstStyle>
              <a:defPPr>
                <a:defRPr lang="fr-FR"/>
              </a:defPPr>
              <a:lvl1pPr algn="ctr">
                <a:defRPr sz="600">
                  <a:solidFill>
                    <a:srgbClr val="00B0F0"/>
                  </a:solidFill>
                </a:defRPr>
              </a:lvl1pPr>
            </a:lstStyle>
            <a:p>
              <a:pPr lvl="0"/>
              <a:r>
                <a:rPr lang="fr-CA" sz="600"/>
                <a:t>0,375</a:t>
              </a:r>
            </a:p>
          </p:txBody>
        </p:sp>
        <p:sp>
          <p:nvSpPr>
            <p:cNvPr id="39" name="Bloc bleu 0,375''">
              <a:extLst>
                <a:ext uri="{FF2B5EF4-FFF2-40B4-BE49-F238E27FC236}">
                  <a16:creationId xmlns:a16="http://schemas.microsoft.com/office/drawing/2014/main" id="{2FDA339D-5548-4A5B-AA71-60AF699A3AEB}"/>
                </a:ext>
              </a:extLst>
            </p:cNvPr>
            <p:cNvSpPr txBox="1"/>
            <p:nvPr userDrawn="1"/>
          </p:nvSpPr>
          <p:spPr>
            <a:xfrm>
              <a:off x="11844534" y="0"/>
              <a:ext cx="347467" cy="347472"/>
            </a:xfrm>
            <a:prstGeom prst="rect">
              <a:avLst/>
            </a:prstGeom>
            <a:solidFill>
              <a:srgbClr val="CDF2FF"/>
            </a:solidFill>
            <a:ln w="127">
              <a:solidFill>
                <a:srgbClr val="00B0F0"/>
              </a:solidFill>
            </a:ln>
          </p:spPr>
          <p:txBody>
            <a:bodyPr wrap="square" lIns="0" tIns="0" rIns="0" bIns="0" rtlCol="0" anchor="ctr">
              <a:noAutofit/>
            </a:bodyPr>
            <a:lstStyle>
              <a:defPPr>
                <a:defRPr lang="fr-FR"/>
              </a:defPPr>
              <a:lvl1pPr algn="ctr">
                <a:defRPr sz="600">
                  <a:solidFill>
                    <a:srgbClr val="00B0F0"/>
                  </a:solidFill>
                </a:defRPr>
              </a:lvl1pPr>
            </a:lstStyle>
            <a:p>
              <a:pPr lvl="0"/>
              <a:r>
                <a:rPr lang="fr-CA" sz="600"/>
                <a:t>0,375</a:t>
              </a:r>
            </a:p>
          </p:txBody>
        </p:sp>
      </p:grpSp>
      <p:sp>
        <p:nvSpPr>
          <p:cNvPr id="4" name="Espace réservé de la date 3">
            <a:extLst>
              <a:ext uri="{FF2B5EF4-FFF2-40B4-BE49-F238E27FC236}">
                <a16:creationId xmlns:a16="http://schemas.microsoft.com/office/drawing/2014/main" id="{1B95B41C-E530-4DC5-9802-EF54D319EC40}"/>
              </a:ext>
            </a:extLst>
          </p:cNvPr>
          <p:cNvSpPr>
            <a:spLocks noGrp="1"/>
          </p:cNvSpPr>
          <p:nvPr>
            <p:ph type="dt" sz="half" idx="2"/>
          </p:nvPr>
        </p:nvSpPr>
        <p:spPr>
          <a:xfrm>
            <a:off x="364725" y="6467557"/>
            <a:ext cx="2743200" cy="228600"/>
          </a:xfrm>
          <a:prstGeom prst="rect">
            <a:avLst/>
          </a:prstGeom>
        </p:spPr>
        <p:txBody>
          <a:bodyPr vert="horz" lIns="91440" tIns="45720" rIns="91440" bIns="45720" rtlCol="0" anchor="ctr"/>
          <a:lstStyle>
            <a:lvl1pPr algn="l">
              <a:defRPr sz="1000" b="1">
                <a:solidFill>
                  <a:schemeClr val="tx2"/>
                </a:solidFill>
              </a:defRPr>
            </a:lvl1pPr>
          </a:lstStyle>
          <a:p>
            <a:r>
              <a:rPr lang="fr-FR"/>
              <a:t>2017-12-05</a:t>
            </a:r>
            <a:endParaRPr lang="fr-CA"/>
          </a:p>
        </p:txBody>
      </p:sp>
      <p:sp>
        <p:nvSpPr>
          <p:cNvPr id="6" name="Espace réservé du numéro de diapositive 5">
            <a:extLst>
              <a:ext uri="{FF2B5EF4-FFF2-40B4-BE49-F238E27FC236}">
                <a16:creationId xmlns:a16="http://schemas.microsoft.com/office/drawing/2014/main" id="{63284139-A380-4C27-8981-787E4A37A452}"/>
              </a:ext>
            </a:extLst>
          </p:cNvPr>
          <p:cNvSpPr>
            <a:spLocks noGrp="1"/>
          </p:cNvSpPr>
          <p:nvPr>
            <p:ph type="sldNum" sz="quarter" idx="4"/>
          </p:nvPr>
        </p:nvSpPr>
        <p:spPr>
          <a:xfrm>
            <a:off x="10912641" y="6467557"/>
            <a:ext cx="931691" cy="228600"/>
          </a:xfrm>
          <a:prstGeom prst="rect">
            <a:avLst/>
          </a:prstGeom>
        </p:spPr>
        <p:txBody>
          <a:bodyPr vert="horz" lIns="91440" tIns="45720" rIns="91440" bIns="45720" rtlCol="0" anchor="ctr"/>
          <a:lstStyle>
            <a:lvl1pPr algn="r">
              <a:defRPr sz="1000" b="1">
                <a:solidFill>
                  <a:schemeClr val="tx2"/>
                </a:solidFill>
              </a:defRPr>
            </a:lvl1pPr>
          </a:lstStyle>
          <a:p>
            <a:fld id="{2D2B9FD4-22D1-4784-BC8D-82D569BBB95D}" type="slidenum">
              <a:rPr lang="fr-CA" smtClean="0"/>
              <a:pPr/>
              <a:t>‹N°›</a:t>
            </a:fld>
            <a:endParaRPr lang="fr-CA"/>
          </a:p>
        </p:txBody>
      </p:sp>
      <p:sp>
        <p:nvSpPr>
          <p:cNvPr id="5" name="Espace réservé du pied de page 4">
            <a:extLst>
              <a:ext uri="{FF2B5EF4-FFF2-40B4-BE49-F238E27FC236}">
                <a16:creationId xmlns:a16="http://schemas.microsoft.com/office/drawing/2014/main" id="{37D44DAF-D40E-42DB-A595-D2F01E660BD2}"/>
              </a:ext>
            </a:extLst>
          </p:cNvPr>
          <p:cNvSpPr>
            <a:spLocks noGrp="1"/>
          </p:cNvSpPr>
          <p:nvPr>
            <p:ph type="ftr" sz="quarter" idx="3"/>
          </p:nvPr>
        </p:nvSpPr>
        <p:spPr>
          <a:xfrm>
            <a:off x="359963" y="286956"/>
            <a:ext cx="5736037" cy="287346"/>
          </a:xfrm>
          <a:prstGeom prst="rect">
            <a:avLst/>
          </a:prstGeom>
        </p:spPr>
        <p:txBody>
          <a:bodyPr vert="horz" lIns="91440" tIns="45720" rIns="0" bIns="0" rtlCol="0" anchor="t"/>
          <a:lstStyle>
            <a:lvl1pPr algn="l">
              <a:lnSpc>
                <a:spcPct val="90000"/>
              </a:lnSpc>
              <a:defRPr sz="1000" b="1">
                <a:solidFill>
                  <a:schemeClr val="tx2"/>
                </a:solidFill>
              </a:defRPr>
            </a:lvl1pPr>
          </a:lstStyle>
          <a:p>
            <a:r>
              <a:rPr lang="en-US"/>
              <a:t>Title of the SSQ Insurance presentation</a:t>
            </a:r>
            <a:endParaRPr lang="fr-CA"/>
          </a:p>
        </p:txBody>
      </p:sp>
      <p:sp>
        <p:nvSpPr>
          <p:cNvPr id="2" name="Espace réservé du titre 1">
            <a:extLst>
              <a:ext uri="{FF2B5EF4-FFF2-40B4-BE49-F238E27FC236}">
                <a16:creationId xmlns:a16="http://schemas.microsoft.com/office/drawing/2014/main" id="{29E3B299-8E95-433A-A5FB-F82DCB4E493C}"/>
              </a:ext>
            </a:extLst>
          </p:cNvPr>
          <p:cNvSpPr>
            <a:spLocks noGrp="1"/>
          </p:cNvSpPr>
          <p:nvPr>
            <p:ph type="title"/>
          </p:nvPr>
        </p:nvSpPr>
        <p:spPr>
          <a:xfrm>
            <a:off x="334202" y="566399"/>
            <a:ext cx="11524652" cy="1314483"/>
          </a:xfrm>
          <a:prstGeom prst="rect">
            <a:avLst/>
          </a:prstGeom>
        </p:spPr>
        <p:txBody>
          <a:bodyPr vert="horz" lIns="91440" tIns="45720" rIns="91440" bIns="45720" rtlCol="0" anchor="b" anchorCtr="0">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3663485-4781-4521-B880-4F2D2D1275CF}"/>
              </a:ext>
            </a:extLst>
          </p:cNvPr>
          <p:cNvSpPr>
            <a:spLocks noGrp="1"/>
          </p:cNvSpPr>
          <p:nvPr>
            <p:ph type="body" idx="1"/>
          </p:nvPr>
        </p:nvSpPr>
        <p:spPr>
          <a:xfrm>
            <a:off x="342776" y="1865642"/>
            <a:ext cx="11501080" cy="451925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5" name="Bloc rouge 1''" hidden="1">
            <a:extLst>
              <a:ext uri="{FF2B5EF4-FFF2-40B4-BE49-F238E27FC236}">
                <a16:creationId xmlns:a16="http://schemas.microsoft.com/office/drawing/2014/main" id="{BE64EA3C-2082-4EB9-BF86-489CEB901A13}"/>
              </a:ext>
            </a:extLst>
          </p:cNvPr>
          <p:cNvSpPr/>
          <p:nvPr/>
        </p:nvSpPr>
        <p:spPr>
          <a:xfrm>
            <a:off x="0" y="-953"/>
            <a:ext cx="914400" cy="914400"/>
          </a:xfrm>
          <a:prstGeom prst="rect">
            <a:avLst/>
          </a:prstGeom>
          <a:noFill/>
          <a:ln w="127">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CA" sz="600">
                <a:solidFill>
                  <a:srgbClr val="C00000"/>
                </a:solidFill>
              </a:rPr>
              <a:t>1’’</a:t>
            </a:r>
          </a:p>
        </p:txBody>
      </p:sp>
      <p:cxnSp>
        <p:nvCxnSpPr>
          <p:cNvPr id="49" name="Connecteur droit 48" hidden="1">
            <a:extLst>
              <a:ext uri="{FF2B5EF4-FFF2-40B4-BE49-F238E27FC236}">
                <a16:creationId xmlns:a16="http://schemas.microsoft.com/office/drawing/2014/main" id="{D6EE312A-A759-4E44-B9F9-9CC77CA44071}"/>
              </a:ext>
            </a:extLst>
          </p:cNvPr>
          <p:cNvCxnSpPr/>
          <p:nvPr/>
        </p:nvCxnSpPr>
        <p:spPr>
          <a:xfrm>
            <a:off x="0" y="913447"/>
            <a:ext cx="12188757" cy="0"/>
          </a:xfrm>
          <a:prstGeom prst="line">
            <a:avLst/>
          </a:prstGeom>
          <a:ln w="127">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36" name="Logo SSQ Couvertures" hidden="1">
            <a:extLst>
              <a:ext uri="{FF2B5EF4-FFF2-40B4-BE49-F238E27FC236}">
                <a16:creationId xmlns:a16="http://schemas.microsoft.com/office/drawing/2014/main" id="{1CAAE1A6-C1D8-4794-86E9-3F275431AC7C}"/>
              </a:ext>
            </a:extLst>
          </p:cNvPr>
          <p:cNvSpPr>
            <a:spLocks noChangeAspect="1"/>
          </p:cNvSpPr>
          <p:nvPr/>
        </p:nvSpPr>
        <p:spPr>
          <a:xfrm>
            <a:off x="350839" y="457581"/>
            <a:ext cx="1426464" cy="1426464"/>
          </a:xfrm>
          <a:prstGeom prst="rect">
            <a:avLst/>
          </a:prstGeom>
          <a:solidFill>
            <a:schemeClr val="accent3">
              <a:lumMod val="60000"/>
              <a:lumOff val="40000"/>
              <a:alpha val="5000"/>
            </a:schemeClr>
          </a:solidFill>
          <a:ln w="127"/>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00" b="0">
                <a:solidFill>
                  <a:srgbClr val="00B050"/>
                </a:solidFill>
              </a:rPr>
              <a:t>Logo Couvertures</a:t>
            </a:r>
          </a:p>
        </p:txBody>
      </p:sp>
      <p:sp>
        <p:nvSpPr>
          <p:cNvPr id="42" name="Logo SSQ Diapos" hidden="1">
            <a:extLst>
              <a:ext uri="{FF2B5EF4-FFF2-40B4-BE49-F238E27FC236}">
                <a16:creationId xmlns:a16="http://schemas.microsoft.com/office/drawing/2014/main" id="{5407CEA6-54E2-44A1-8044-1804A5303622}"/>
              </a:ext>
            </a:extLst>
          </p:cNvPr>
          <p:cNvSpPr>
            <a:spLocks noChangeAspect="1"/>
          </p:cNvSpPr>
          <p:nvPr/>
        </p:nvSpPr>
        <p:spPr>
          <a:xfrm>
            <a:off x="10592095" y="346853"/>
            <a:ext cx="1143000" cy="1143000"/>
          </a:xfrm>
          <a:prstGeom prst="rect">
            <a:avLst/>
          </a:prstGeom>
          <a:solidFill>
            <a:srgbClr val="FF0000">
              <a:alpha val="5000"/>
            </a:srgbClr>
          </a:solidFill>
          <a:ln w="127">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00">
                <a:solidFill>
                  <a:srgbClr val="FF0000"/>
                </a:solidFill>
              </a:rPr>
              <a:t>Logo diapos</a:t>
            </a:r>
          </a:p>
        </p:txBody>
      </p:sp>
    </p:spTree>
    <p:extLst>
      <p:ext uri="{BB962C8B-B14F-4D97-AF65-F5344CB8AC3E}">
        <p14:creationId xmlns:p14="http://schemas.microsoft.com/office/powerpoint/2010/main" val="526799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1" r:id="rId3"/>
    <p:sldLayoutId id="2147483662" r:id="rId4"/>
    <p:sldLayoutId id="2147483661" r:id="rId5"/>
    <p:sldLayoutId id="2147483651" r:id="rId6"/>
    <p:sldLayoutId id="2147483650" r:id="rId7"/>
    <p:sldLayoutId id="2147483665" r:id="rId8"/>
    <p:sldLayoutId id="2147483663" r:id="rId9"/>
    <p:sldLayoutId id="2147483674" r:id="rId10"/>
    <p:sldLayoutId id="2147483673" r:id="rId11"/>
    <p:sldLayoutId id="2147483666" r:id="rId12"/>
    <p:sldLayoutId id="2147483675" r:id="rId13"/>
    <p:sldLayoutId id="2147483667" r:id="rId14"/>
    <p:sldLayoutId id="2147483672" r:id="rId15"/>
    <p:sldLayoutId id="2147483654" r:id="rId16"/>
    <p:sldLayoutId id="2147483655" r:id="rId17"/>
  </p:sldLayoutIdLst>
  <p:hf hdr="0" dt="0"/>
  <p:txStyles>
    <p:titleStyle>
      <a:lvl1pPr algn="l" defTabSz="914400" rtl="0" eaLnBrk="1" latinLnBrk="0" hangingPunct="1">
        <a:lnSpc>
          <a:spcPct val="100000"/>
        </a:lnSpc>
        <a:spcBef>
          <a:spcPct val="0"/>
        </a:spcBef>
        <a:buNone/>
        <a:defRPr sz="3600" kern="1200" spc="-1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SzPct val="115000"/>
        <a:buFont typeface="Arial" panose="020B0604020202020204" pitchFamily="34" charset="0"/>
        <a:buChar char="•"/>
        <a:defRPr sz="2400" kern="1200">
          <a:solidFill>
            <a:schemeClr val="tx2"/>
          </a:solidFill>
          <a:latin typeface="+mn-lt"/>
          <a:ea typeface="+mn-ea"/>
          <a:cs typeface="+mn-cs"/>
        </a:defRPr>
      </a:lvl1pPr>
      <a:lvl2pPr marL="628650" indent="-171450" algn="l" defTabSz="914400" rtl="0" eaLnBrk="1" latinLnBrk="0" hangingPunct="1">
        <a:lnSpc>
          <a:spcPct val="100000"/>
        </a:lnSpc>
        <a:spcBef>
          <a:spcPts val="600"/>
        </a:spcBef>
        <a:buSzPct val="110000"/>
        <a:buFont typeface="Arial" panose="020B0604020202020204" pitchFamily="34" charset="0"/>
        <a:buChar char="•"/>
        <a:defRPr sz="2000" kern="1200">
          <a:solidFill>
            <a:schemeClr val="tx2"/>
          </a:solidFill>
          <a:latin typeface="+mn-lt"/>
          <a:ea typeface="+mn-ea"/>
          <a:cs typeface="+mn-cs"/>
        </a:defRPr>
      </a:lvl2pPr>
      <a:lvl3pPr marL="1089025" indent="-174625" algn="l" defTabSz="914400" rtl="0" eaLnBrk="1" latinLnBrk="0" hangingPunct="1">
        <a:lnSpc>
          <a:spcPct val="100000"/>
        </a:lnSpc>
        <a:spcBef>
          <a:spcPts val="600"/>
        </a:spcBef>
        <a:buSzPct val="110000"/>
        <a:buFont typeface="Arial" panose="020B0604020202020204" pitchFamily="34" charset="0"/>
        <a:buChar char="•"/>
        <a:defRPr sz="1800" kern="1200">
          <a:solidFill>
            <a:schemeClr val="tx2"/>
          </a:solidFill>
          <a:latin typeface="+mn-lt"/>
          <a:ea typeface="+mn-ea"/>
          <a:cs typeface="+mn-cs"/>
        </a:defRPr>
      </a:lvl3pPr>
      <a:lvl4pPr marL="1543050" indent="-171450" algn="l" defTabSz="914400" rtl="0" eaLnBrk="1" latinLnBrk="0" hangingPunct="1">
        <a:lnSpc>
          <a:spcPct val="100000"/>
        </a:lnSpc>
        <a:spcBef>
          <a:spcPts val="600"/>
        </a:spcBef>
        <a:buSzPct val="110000"/>
        <a:buFont typeface="Arial" panose="020B0604020202020204" pitchFamily="34" charset="0"/>
        <a:buChar char="•"/>
        <a:defRPr sz="1600" kern="1200">
          <a:solidFill>
            <a:schemeClr val="tx2"/>
          </a:solidFill>
          <a:latin typeface="+mn-lt"/>
          <a:ea typeface="+mn-ea"/>
          <a:cs typeface="+mn-cs"/>
        </a:defRPr>
      </a:lvl4pPr>
      <a:lvl5pPr marL="2003425" indent="-174625" algn="l" defTabSz="914400" rtl="0" eaLnBrk="1" latinLnBrk="0" hangingPunct="1">
        <a:lnSpc>
          <a:spcPct val="100000"/>
        </a:lnSpc>
        <a:spcBef>
          <a:spcPts val="600"/>
        </a:spcBef>
        <a:buSzPct val="110000"/>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 userDrawn="1">
          <p15:clr>
            <a:srgbClr val="F26B43"/>
          </p15:clr>
        </p15:guide>
        <p15:guide id="5" orient="horz" pos="4032" userDrawn="1">
          <p15:clr>
            <a:srgbClr val="F26B43"/>
          </p15:clr>
        </p15:guide>
        <p15:guide id="6" pos="3840" userDrawn="1">
          <p15:clr>
            <a:srgbClr val="F26B43"/>
          </p15:clr>
        </p15:guide>
        <p15:guide id="7" pos="7392" userDrawn="1">
          <p15:clr>
            <a:srgbClr val="F26B43"/>
          </p15:clr>
        </p15:guide>
        <p15:guide id="9" orient="horz" pos="216" userDrawn="1">
          <p15:clr>
            <a:srgbClr val="F26B43"/>
          </p15:clr>
        </p15:guide>
        <p15:guide id="10" pos="219" userDrawn="1">
          <p15:clr>
            <a:srgbClr val="F26B43"/>
          </p15:clr>
        </p15:guide>
        <p15:guide id="11" pos="74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can01.safelinks.protection.outlook.com/?url=https%3A%2F%2Fhubs.ly%2FH0q1V1R0&amp;data=02%7C01%7CJudith.Henri%40ssq.ca%7Cbc949a84e01340091b2008d7ee031b60%7C5ad62f8ada9a4f5eb9c1649756c550ca%7C0%7C0%7C637239569421050659&amp;sdata=gWgmXroq7BuS3VeOKAz%2FPtRchbalh%2BB7P4y7p5RvBx0%3D&amp;reserved=0" TargetMode="External"/><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hyperlink" Target="https://can01.safelinks.protection.outlook.com/?url=https%3A%2F%2Fwellcan.ca%2F&amp;data=02%7C01%7CJudith.Henri%40ssq.ca%7Cbc949a84e01340091b2008d7ee031b60%7C5ad62f8ada9a4f5eb9c1649756c550ca%7C0%7C0%7C637239569421060652&amp;sdata=7pBtJc29k%2B%2FUT4p1dO2coDM84OpV9aYtxivhHcL3C8I%3D&amp;reserved=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nvestmentexecutive.com/news/industry-news/feds-announce-relief-for-retirees-drawing-down-rrif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2E077-B0D0-4C77-87CE-D0C43EB3AA62}"/>
              </a:ext>
            </a:extLst>
          </p:cNvPr>
          <p:cNvSpPr>
            <a:spLocks noGrp="1"/>
          </p:cNvSpPr>
          <p:nvPr>
            <p:ph type="ctrTitle"/>
          </p:nvPr>
        </p:nvSpPr>
        <p:spPr>
          <a:xfrm>
            <a:off x="474188" y="2587928"/>
            <a:ext cx="11509952" cy="1402225"/>
          </a:xfrm>
        </p:spPr>
        <p:txBody>
          <a:bodyPr>
            <a:normAutofit/>
          </a:bodyPr>
          <a:lstStyle/>
          <a:p>
            <a:r>
              <a:rPr lang="fr-CA" sz="7200" b="1" dirty="0">
                <a:cs typeface="Poppins" panose="00000500000000000000" pitchFamily="2" charset="0"/>
              </a:rPr>
              <a:t>Financial Stress</a:t>
            </a:r>
          </a:p>
        </p:txBody>
      </p:sp>
    </p:spTree>
    <p:extLst>
      <p:ext uri="{BB962C8B-B14F-4D97-AF65-F5344CB8AC3E}">
        <p14:creationId xmlns:p14="http://schemas.microsoft.com/office/powerpoint/2010/main" val="239946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10</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2B734A0D-4287-4925-87C7-154C616EED85}"/>
              </a:ext>
            </a:extLst>
          </p:cNvPr>
          <p:cNvSpPr/>
          <p:nvPr/>
        </p:nvSpPr>
        <p:spPr>
          <a:xfrm>
            <a:off x="2775220" y="1088119"/>
            <a:ext cx="8538048" cy="707886"/>
          </a:xfrm>
          <a:prstGeom prst="rect">
            <a:avLst/>
          </a:prstGeom>
        </p:spPr>
        <p:txBody>
          <a:bodyPr wrap="square">
            <a:spAutoFit/>
          </a:bodyPr>
          <a:lstStyle/>
          <a:p>
            <a:r>
              <a:rPr lang="en-US" sz="4000" b="1" dirty="0">
                <a:solidFill>
                  <a:srgbClr val="00694E"/>
                </a:solidFill>
                <a:latin typeface="+mj-lt"/>
                <a:cs typeface="Poppins" panose="00000500000000000000" pitchFamily="2" charset="0"/>
              </a:rPr>
              <a:t>Canadians retirement saving </a:t>
            </a:r>
            <a:endParaRPr lang="fr-CA" sz="4000" b="1" dirty="0">
              <a:solidFill>
                <a:srgbClr val="00694E"/>
              </a:solidFill>
              <a:latin typeface="+mj-lt"/>
              <a:cs typeface="Poppins" panose="00000500000000000000" pitchFamily="2" charset="0"/>
            </a:endParaRPr>
          </a:p>
        </p:txBody>
      </p:sp>
      <p:pic>
        <p:nvPicPr>
          <p:cNvPr id="10" name="Image 9">
            <a:extLst>
              <a:ext uri="{FF2B5EF4-FFF2-40B4-BE49-F238E27FC236}">
                <a16:creationId xmlns:a16="http://schemas.microsoft.com/office/drawing/2014/main" id="{3D560FFA-DEA1-415B-AC0F-CFDF1B0C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060" y="458623"/>
            <a:ext cx="1582159" cy="1582159"/>
          </a:xfrm>
          <a:prstGeom prst="rect">
            <a:avLst/>
          </a:prstGeom>
        </p:spPr>
      </p:pic>
      <p:pic>
        <p:nvPicPr>
          <p:cNvPr id="12" name="Picture 2" descr="Am I saving enough to retire? Vast majority of Canadians just don ...">
            <a:extLst>
              <a:ext uri="{FF2B5EF4-FFF2-40B4-BE49-F238E27FC236}">
                <a16:creationId xmlns:a16="http://schemas.microsoft.com/office/drawing/2014/main" id="{57AD08F8-2EA1-47A4-8576-2B11C8CE21A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370823" y="2308646"/>
            <a:ext cx="9763760" cy="4118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11</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3150621" y="1611948"/>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10" name="Rectangle 9">
            <a:extLst>
              <a:ext uri="{FF2B5EF4-FFF2-40B4-BE49-F238E27FC236}">
                <a16:creationId xmlns:a16="http://schemas.microsoft.com/office/drawing/2014/main" id="{B8207C38-22DF-4934-8A18-5449E6AA6943}"/>
              </a:ext>
            </a:extLst>
          </p:cNvPr>
          <p:cNvSpPr/>
          <p:nvPr/>
        </p:nvSpPr>
        <p:spPr>
          <a:xfrm>
            <a:off x="2682150" y="2060628"/>
            <a:ext cx="7589314" cy="2585323"/>
          </a:xfrm>
          <a:prstGeom prst="rect">
            <a:avLst/>
          </a:prstGeom>
        </p:spPr>
        <p:txBody>
          <a:bodyPr wrap="square">
            <a:spAutoFit/>
          </a:bodyPr>
          <a:lstStyle/>
          <a:p>
            <a:pPr lvl="1"/>
            <a:r>
              <a:rPr lang="fr-CA" sz="5400" b="1" dirty="0">
                <a:solidFill>
                  <a:srgbClr val="00694E"/>
                </a:solidFill>
                <a:latin typeface="+mj-lt"/>
                <a:cs typeface="Poppins" panose="00000500000000000000" pitchFamily="2" charset="0"/>
              </a:rPr>
              <a:t>Is </a:t>
            </a:r>
            <a:r>
              <a:rPr lang="fr-CA" sz="5400" b="1" dirty="0" err="1">
                <a:solidFill>
                  <a:srgbClr val="00694E"/>
                </a:solidFill>
                <a:latin typeface="+mj-lt"/>
                <a:cs typeface="Poppins" panose="00000500000000000000" pitchFamily="2" charset="0"/>
              </a:rPr>
              <a:t>financial</a:t>
            </a:r>
            <a:r>
              <a:rPr lang="fr-CA" sz="5400" b="1" dirty="0">
                <a:solidFill>
                  <a:srgbClr val="00694E"/>
                </a:solidFill>
                <a:latin typeface="+mj-lt"/>
                <a:cs typeface="Poppins" panose="00000500000000000000" pitchFamily="2" charset="0"/>
              </a:rPr>
              <a:t> stress </a:t>
            </a:r>
            <a:r>
              <a:rPr lang="fr-CA" sz="5400" b="1" dirty="0" err="1">
                <a:solidFill>
                  <a:srgbClr val="00694E"/>
                </a:solidFill>
                <a:latin typeface="+mj-lt"/>
                <a:cs typeface="Poppins" panose="00000500000000000000" pitchFamily="2" charset="0"/>
              </a:rPr>
              <a:t>common</a:t>
            </a:r>
            <a:endParaRPr lang="fr-CA" sz="5400" b="1" dirty="0">
              <a:solidFill>
                <a:srgbClr val="00694E"/>
              </a:solidFill>
              <a:latin typeface="+mj-lt"/>
              <a:cs typeface="Poppins" panose="00000500000000000000" pitchFamily="2" charset="0"/>
            </a:endParaRPr>
          </a:p>
          <a:p>
            <a:endParaRPr lang="fr-CA" sz="5400" b="1" dirty="0">
              <a:solidFill>
                <a:srgbClr val="00694E"/>
              </a:solidFill>
            </a:endParaRPr>
          </a:p>
        </p:txBody>
      </p:sp>
      <p:pic>
        <p:nvPicPr>
          <p:cNvPr id="16" name="Image 15" descr="Une image contenant dessin&#10;&#10;Description générée automatiquement">
            <a:extLst>
              <a:ext uri="{FF2B5EF4-FFF2-40B4-BE49-F238E27FC236}">
                <a16:creationId xmlns:a16="http://schemas.microsoft.com/office/drawing/2014/main" id="{4A44BFCB-3590-411E-8E83-D4B8BE46B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082" y="2060628"/>
            <a:ext cx="1804843" cy="1804843"/>
          </a:xfrm>
          <a:prstGeom prst="rect">
            <a:avLst/>
          </a:prstGeom>
          <a:ln>
            <a:noFill/>
          </a:ln>
          <a:effectLst/>
        </p:spPr>
      </p:pic>
      <p:sp>
        <p:nvSpPr>
          <p:cNvPr id="9" name="Rectangle 8">
            <a:extLst>
              <a:ext uri="{FF2B5EF4-FFF2-40B4-BE49-F238E27FC236}">
                <a16:creationId xmlns:a16="http://schemas.microsoft.com/office/drawing/2014/main" id="{166588CE-A70A-4358-8EA5-416BCDC54418}"/>
              </a:ext>
            </a:extLst>
          </p:cNvPr>
          <p:cNvSpPr/>
          <p:nvPr/>
        </p:nvSpPr>
        <p:spPr>
          <a:xfrm>
            <a:off x="1660928" y="2111166"/>
            <a:ext cx="869149" cy="1569660"/>
          </a:xfrm>
          <a:prstGeom prst="rect">
            <a:avLst/>
          </a:prstGeom>
        </p:spPr>
        <p:txBody>
          <a:bodyPr wrap="none">
            <a:spAutoFit/>
          </a:bodyPr>
          <a:lstStyle/>
          <a:p>
            <a:pPr lvl="0"/>
            <a:r>
              <a:rPr lang="fr-FR" sz="9600" b="1" dirty="0">
                <a:solidFill>
                  <a:schemeClr val="bg1"/>
                </a:solidFill>
                <a:latin typeface="Arial" panose="020B0604020202020204" pitchFamily="34" charset="0"/>
                <a:cs typeface="Arial" panose="020B0604020202020204" pitchFamily="34" charset="0"/>
              </a:rPr>
              <a:t>3</a:t>
            </a:r>
            <a:endParaRPr lang="fr-FR" sz="8000" b="1" dirty="0">
              <a:solidFill>
                <a:schemeClr val="bg1"/>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F3CE829F-C0AC-4AD4-AD2D-BACB44B42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358" y="2874895"/>
            <a:ext cx="473730" cy="805931"/>
          </a:xfrm>
          <a:prstGeom prst="rect">
            <a:avLst/>
          </a:prstGeom>
        </p:spPr>
      </p:pic>
      <p:pic>
        <p:nvPicPr>
          <p:cNvPr id="11" name="Image 10">
            <a:extLst>
              <a:ext uri="{FF2B5EF4-FFF2-40B4-BE49-F238E27FC236}">
                <a16:creationId xmlns:a16="http://schemas.microsoft.com/office/drawing/2014/main" id="{EE761EAB-7050-43DB-8B27-BC911F1BB4D4}"/>
              </a:ext>
            </a:extLst>
          </p:cNvPr>
          <p:cNvPicPr>
            <a:picLocks noChangeAspect="1"/>
          </p:cNvPicPr>
          <p:nvPr/>
        </p:nvPicPr>
        <p:blipFill>
          <a:blip r:embed="rId4" cstate="print"/>
          <a:stretch>
            <a:fillRect/>
          </a:stretch>
        </p:blipFill>
        <p:spPr>
          <a:xfrm>
            <a:off x="40373" y="4140904"/>
            <a:ext cx="6220496" cy="2717096"/>
          </a:xfrm>
          <a:prstGeom prst="rect">
            <a:avLst/>
          </a:prstGeom>
        </p:spPr>
      </p:pic>
    </p:spTree>
    <p:extLst>
      <p:ext uri="{BB962C8B-B14F-4D97-AF65-F5344CB8AC3E}">
        <p14:creationId xmlns:p14="http://schemas.microsoft.com/office/powerpoint/2010/main" val="330139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12</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pic>
        <p:nvPicPr>
          <p:cNvPr id="8" name="Picture 2" descr="Infographic: stressed about money? Text version below.">
            <a:extLst>
              <a:ext uri="{FF2B5EF4-FFF2-40B4-BE49-F238E27FC236}">
                <a16:creationId xmlns:a16="http://schemas.microsoft.com/office/drawing/2014/main" id="{A58D6BC7-ADDB-4DDF-8AE8-C2E1533883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52324"/>
          <a:stretch/>
        </p:blipFill>
        <p:spPr bwMode="auto">
          <a:xfrm>
            <a:off x="303906" y="1769706"/>
            <a:ext cx="5694532" cy="4015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Infographic: stressed about money? Text version below.">
            <a:extLst>
              <a:ext uri="{FF2B5EF4-FFF2-40B4-BE49-F238E27FC236}">
                <a16:creationId xmlns:a16="http://schemas.microsoft.com/office/drawing/2014/main" id="{95A3783C-704F-4222-81DE-03D91FCF18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317"/>
          <a:stretch/>
        </p:blipFill>
        <p:spPr bwMode="auto">
          <a:xfrm>
            <a:off x="6193563" y="2612833"/>
            <a:ext cx="5694531" cy="3930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6879850-CF0B-4A64-8F88-652E02FE4E6E}"/>
              </a:ext>
            </a:extLst>
          </p:cNvPr>
          <p:cNvSpPr/>
          <p:nvPr/>
        </p:nvSpPr>
        <p:spPr>
          <a:xfrm>
            <a:off x="303906" y="784265"/>
            <a:ext cx="9335288" cy="769441"/>
          </a:xfrm>
          <a:prstGeom prst="rect">
            <a:avLst/>
          </a:prstGeom>
        </p:spPr>
        <p:txBody>
          <a:bodyPr wrap="square">
            <a:spAutoFit/>
          </a:bodyPr>
          <a:lstStyle/>
          <a:p>
            <a:r>
              <a:rPr lang="en-US" sz="4400" b="1" dirty="0">
                <a:solidFill>
                  <a:srgbClr val="00694E"/>
                </a:solidFill>
                <a:latin typeface="+mj-lt"/>
                <a:cs typeface="Poppins" panose="00000500000000000000" pitchFamily="2" charset="0"/>
              </a:rPr>
              <a:t>Money and Stress</a:t>
            </a:r>
            <a:endParaRPr lang="fr-CA" sz="4400" b="1" dirty="0">
              <a:solidFill>
                <a:srgbClr val="00694E"/>
              </a:solidFill>
              <a:latin typeface="+mj-lt"/>
              <a:cs typeface="Poppins" panose="00000500000000000000" pitchFamily="2" charset="0"/>
            </a:endParaRPr>
          </a:p>
        </p:txBody>
      </p:sp>
    </p:spTree>
    <p:extLst>
      <p:ext uri="{BB962C8B-B14F-4D97-AF65-F5344CB8AC3E}">
        <p14:creationId xmlns:p14="http://schemas.microsoft.com/office/powerpoint/2010/main" val="423604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13</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10" name="Title 1">
            <a:extLst>
              <a:ext uri="{FF2B5EF4-FFF2-40B4-BE49-F238E27FC236}">
                <a16:creationId xmlns:a16="http://schemas.microsoft.com/office/drawing/2014/main" id="{D791033A-D2C2-4C4D-A9B4-011D5E75919E}"/>
              </a:ext>
            </a:extLst>
          </p:cNvPr>
          <p:cNvSpPr>
            <a:spLocks noGrp="1"/>
          </p:cNvSpPr>
          <p:nvPr>
            <p:ph type="title"/>
          </p:nvPr>
        </p:nvSpPr>
        <p:spPr>
          <a:xfrm>
            <a:off x="6249840" y="1970843"/>
            <a:ext cx="5498857" cy="1143000"/>
          </a:xfrm>
        </p:spPr>
        <p:txBody>
          <a:bodyPr>
            <a:noAutofit/>
          </a:bodyPr>
          <a:lstStyle/>
          <a:p>
            <a:pPr algn="l"/>
            <a:r>
              <a:rPr lang="en-US" sz="3200" b="1" dirty="0">
                <a:cs typeface="Poppins" panose="00000500000000000000" pitchFamily="2" charset="0"/>
              </a:rPr>
              <a:t>Roughly 50% of Canadians are living </a:t>
            </a:r>
            <a:r>
              <a:rPr lang="en-US" sz="3200" b="1" dirty="0">
                <a:solidFill>
                  <a:schemeClr val="accent1"/>
                </a:solidFill>
                <a:cs typeface="Poppins" panose="00000500000000000000" pitchFamily="2" charset="0"/>
              </a:rPr>
              <a:t>from </a:t>
            </a:r>
            <a:r>
              <a:rPr lang="en-US" sz="3200" b="1" dirty="0" err="1">
                <a:cs typeface="Poppins" panose="00000500000000000000" pitchFamily="2" charset="0"/>
              </a:rPr>
              <a:t>paycheque</a:t>
            </a:r>
            <a:r>
              <a:rPr lang="en-US" sz="3200" b="1" dirty="0">
                <a:cs typeface="Poppins" panose="00000500000000000000" pitchFamily="2" charset="0"/>
              </a:rPr>
              <a:t> to </a:t>
            </a:r>
            <a:r>
              <a:rPr lang="en-US" sz="3200" b="1" dirty="0" err="1">
                <a:cs typeface="Poppins" panose="00000500000000000000" pitchFamily="2" charset="0"/>
              </a:rPr>
              <a:t>paycheque</a:t>
            </a:r>
            <a:endParaRPr lang="en-CA" sz="3200" b="1" dirty="0">
              <a:cs typeface="Poppins" panose="00000500000000000000" pitchFamily="2" charset="0"/>
            </a:endParaRPr>
          </a:p>
        </p:txBody>
      </p:sp>
      <p:pic>
        <p:nvPicPr>
          <p:cNvPr id="12" name="Picture 2" descr="Canadian Payroll Association's 2017 Survey finds spending and debt ...">
            <a:extLst>
              <a:ext uri="{FF2B5EF4-FFF2-40B4-BE49-F238E27FC236}">
                <a16:creationId xmlns:a16="http://schemas.microsoft.com/office/drawing/2014/main" id="{C047D62A-87F4-4052-AEFA-86FA7D9773D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52914" b="9919"/>
          <a:stretch/>
        </p:blipFill>
        <p:spPr bwMode="auto">
          <a:xfrm>
            <a:off x="6179984" y="3429000"/>
            <a:ext cx="5568712"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2" descr="Canadian Payroll Association's 2017 Survey finds spending and debt ...">
            <a:extLst>
              <a:ext uri="{FF2B5EF4-FFF2-40B4-BE49-F238E27FC236}">
                <a16:creationId xmlns:a16="http://schemas.microsoft.com/office/drawing/2014/main" id="{F3BC08E7-26D2-4F23-9E9A-1F9A649FAFD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7556" b="46808"/>
          <a:stretch/>
        </p:blipFill>
        <p:spPr bwMode="auto">
          <a:xfrm>
            <a:off x="308848" y="1185170"/>
            <a:ext cx="5633314" cy="38573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7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14</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3" name="Titre 2">
            <a:extLst>
              <a:ext uri="{FF2B5EF4-FFF2-40B4-BE49-F238E27FC236}">
                <a16:creationId xmlns:a16="http://schemas.microsoft.com/office/drawing/2014/main" id="{882665C3-4B76-4C3C-9542-A33406F80AFA}"/>
              </a:ext>
            </a:extLst>
          </p:cNvPr>
          <p:cNvSpPr>
            <a:spLocks noGrp="1"/>
          </p:cNvSpPr>
          <p:nvPr>
            <p:ph type="title"/>
          </p:nvPr>
        </p:nvSpPr>
        <p:spPr/>
        <p:txBody>
          <a:bodyPr>
            <a:normAutofit fontScale="90000"/>
          </a:bodyPr>
          <a:lstStyle/>
          <a:p>
            <a:br>
              <a:rPr lang="fr-CA" b="1" dirty="0">
                <a:cs typeface="Poppins" panose="00000500000000000000" pitchFamily="2" charset="0"/>
              </a:rPr>
            </a:br>
            <a:r>
              <a:rPr lang="en-US" b="1" dirty="0">
                <a:solidFill>
                  <a:schemeClr val="accent1"/>
                </a:solidFill>
                <a:cs typeface="Poppins" panose="00000500000000000000" pitchFamily="2" charset="0"/>
              </a:rPr>
              <a:t>Finances are the main cause of stress</a:t>
            </a:r>
            <a:br>
              <a:rPr lang="en-US" b="1" dirty="0">
                <a:cs typeface="Poppins" panose="00000500000000000000" pitchFamily="2" charset="0"/>
              </a:rPr>
            </a:br>
            <a:endParaRPr lang="fr-CA" b="1" dirty="0">
              <a:cs typeface="Poppins" panose="00000500000000000000" pitchFamily="2" charset="0"/>
            </a:endParaRPr>
          </a:p>
        </p:txBody>
      </p:sp>
      <p:pic>
        <p:nvPicPr>
          <p:cNvPr id="11" name="Picture 2">
            <a:extLst>
              <a:ext uri="{FF2B5EF4-FFF2-40B4-BE49-F238E27FC236}">
                <a16:creationId xmlns:a16="http://schemas.microsoft.com/office/drawing/2014/main" id="{85075978-CF86-43DA-A7FF-3E3BBD9D9FFB}"/>
              </a:ext>
            </a:extLst>
          </p:cNvPr>
          <p:cNvPicPr>
            <a:picLocks noChangeAspect="1" noChangeArrowheads="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7781"/>
          <a:stretch/>
        </p:blipFill>
        <p:spPr bwMode="auto">
          <a:xfrm>
            <a:off x="1566252" y="2498482"/>
            <a:ext cx="7779988" cy="3593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Image 14" descr="Une image contenant signe&#10;&#10;Description générée automatiquement">
            <a:extLst>
              <a:ext uri="{FF2B5EF4-FFF2-40B4-BE49-F238E27FC236}">
                <a16:creationId xmlns:a16="http://schemas.microsoft.com/office/drawing/2014/main" id="{1E1D6BD1-D23B-4DB2-8459-A7C8F782E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1971" y="2498482"/>
            <a:ext cx="3537572" cy="3537572"/>
          </a:xfrm>
          <a:prstGeom prst="rect">
            <a:avLst/>
          </a:prstGeom>
        </p:spPr>
      </p:pic>
    </p:spTree>
    <p:extLst>
      <p:ext uri="{BB962C8B-B14F-4D97-AF65-F5344CB8AC3E}">
        <p14:creationId xmlns:p14="http://schemas.microsoft.com/office/powerpoint/2010/main" val="347121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90B36D4-4A4A-4B6B-A7E8-E12AB0B1C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365" y="2204024"/>
            <a:ext cx="1717435" cy="1717435"/>
          </a:xfrm>
          <a:prstGeom prst="rect">
            <a:avLst/>
          </a:prstGeom>
          <a:ln>
            <a:noFill/>
          </a:ln>
          <a:effectLst/>
        </p:spPr>
      </p:pic>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15</a:t>
            </a:fld>
            <a:endParaRPr lang="fr-CA"/>
          </a:p>
        </p:txBody>
      </p:sp>
      <p:sp>
        <p:nvSpPr>
          <p:cNvPr id="10" name="Rectangle 9">
            <a:extLst>
              <a:ext uri="{FF2B5EF4-FFF2-40B4-BE49-F238E27FC236}">
                <a16:creationId xmlns:a16="http://schemas.microsoft.com/office/drawing/2014/main" id="{B8207C38-22DF-4934-8A18-5449E6AA6943}"/>
              </a:ext>
            </a:extLst>
          </p:cNvPr>
          <p:cNvSpPr/>
          <p:nvPr/>
        </p:nvSpPr>
        <p:spPr>
          <a:xfrm>
            <a:off x="2903704" y="2092190"/>
            <a:ext cx="7616335" cy="1938992"/>
          </a:xfrm>
          <a:prstGeom prst="rect">
            <a:avLst/>
          </a:prstGeom>
        </p:spPr>
        <p:txBody>
          <a:bodyPr wrap="square">
            <a:spAutoFit/>
          </a:bodyPr>
          <a:lstStyle/>
          <a:p>
            <a:pPr>
              <a:spcBef>
                <a:spcPts val="1050"/>
              </a:spcBef>
            </a:pPr>
            <a:r>
              <a:rPr lang="fr-FR" sz="6000" b="1" dirty="0">
                <a:solidFill>
                  <a:srgbClr val="00694E"/>
                </a:solidFill>
                <a:latin typeface="+mj-lt"/>
                <a:cs typeface="Poppins" panose="00000500000000000000" pitchFamily="2" charset="0"/>
              </a:rPr>
              <a:t>Impact on </a:t>
            </a:r>
            <a:r>
              <a:rPr lang="fr-FR" sz="6000" b="1" dirty="0" err="1">
                <a:solidFill>
                  <a:srgbClr val="00694E"/>
                </a:solidFill>
                <a:latin typeface="+mj-lt"/>
                <a:cs typeface="Poppins" panose="00000500000000000000" pitchFamily="2" charset="0"/>
              </a:rPr>
              <a:t>financial</a:t>
            </a:r>
            <a:r>
              <a:rPr lang="fr-FR" sz="6000" b="1" dirty="0">
                <a:solidFill>
                  <a:srgbClr val="00694E"/>
                </a:solidFill>
                <a:latin typeface="+mj-lt"/>
                <a:cs typeface="Poppins" panose="00000500000000000000" pitchFamily="2" charset="0"/>
              </a:rPr>
              <a:t> stress</a:t>
            </a:r>
          </a:p>
        </p:txBody>
      </p:sp>
      <p:sp>
        <p:nvSpPr>
          <p:cNvPr id="9" name="Rectangle 8">
            <a:extLst>
              <a:ext uri="{FF2B5EF4-FFF2-40B4-BE49-F238E27FC236}">
                <a16:creationId xmlns:a16="http://schemas.microsoft.com/office/drawing/2014/main" id="{166588CE-A70A-4358-8EA5-416BCDC54418}"/>
              </a:ext>
            </a:extLst>
          </p:cNvPr>
          <p:cNvSpPr/>
          <p:nvPr/>
        </p:nvSpPr>
        <p:spPr>
          <a:xfrm>
            <a:off x="1451689" y="2204024"/>
            <a:ext cx="1452015" cy="1569660"/>
          </a:xfrm>
          <a:prstGeom prst="rect">
            <a:avLst/>
          </a:prstGeom>
        </p:spPr>
        <p:txBody>
          <a:bodyPr wrap="square">
            <a:spAutoFit/>
          </a:bodyPr>
          <a:lstStyle/>
          <a:p>
            <a:pPr lvl="0"/>
            <a:r>
              <a:rPr lang="fr-FR" sz="9600" b="1" dirty="0">
                <a:solidFill>
                  <a:schemeClr val="bg1"/>
                </a:solidFill>
                <a:latin typeface="Arial" panose="020B0604020202020204" pitchFamily="34" charset="0"/>
                <a:cs typeface="Arial" panose="020B0604020202020204" pitchFamily="34" charset="0"/>
              </a:rPr>
              <a:t>4</a:t>
            </a:r>
          </a:p>
        </p:txBody>
      </p:sp>
      <p:pic>
        <p:nvPicPr>
          <p:cNvPr id="18" name="Image 17" descr="Une image contenant dessin&#10;&#10;Description générée automatiquement">
            <a:extLst>
              <a:ext uri="{FF2B5EF4-FFF2-40B4-BE49-F238E27FC236}">
                <a16:creationId xmlns:a16="http://schemas.microsoft.com/office/drawing/2014/main" id="{ECB89206-B2ED-4D25-9854-4FF73B612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568" y="2714625"/>
            <a:ext cx="1428750" cy="1428750"/>
          </a:xfrm>
          <a:prstGeom prst="rect">
            <a:avLst/>
          </a:prstGeom>
        </p:spPr>
      </p:pic>
      <p:pic>
        <p:nvPicPr>
          <p:cNvPr id="8" name="Image 7">
            <a:extLst>
              <a:ext uri="{FF2B5EF4-FFF2-40B4-BE49-F238E27FC236}">
                <a16:creationId xmlns:a16="http://schemas.microsoft.com/office/drawing/2014/main" id="{4DDBB67D-3217-445D-8ACE-A27D5172F3E5}"/>
              </a:ext>
            </a:extLst>
          </p:cNvPr>
          <p:cNvPicPr>
            <a:picLocks noChangeAspect="1"/>
          </p:cNvPicPr>
          <p:nvPr/>
        </p:nvPicPr>
        <p:blipFill>
          <a:blip r:embed="rId4" cstate="print"/>
          <a:stretch>
            <a:fillRect/>
          </a:stretch>
        </p:blipFill>
        <p:spPr>
          <a:xfrm>
            <a:off x="0" y="4140904"/>
            <a:ext cx="6220496" cy="2717096"/>
          </a:xfrm>
          <a:prstGeom prst="rect">
            <a:avLst/>
          </a:prstGeom>
        </p:spPr>
      </p:pic>
    </p:spTree>
    <p:extLst>
      <p:ext uri="{BB962C8B-B14F-4D97-AF65-F5344CB8AC3E}">
        <p14:creationId xmlns:p14="http://schemas.microsoft.com/office/powerpoint/2010/main" val="396870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16</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3" name="Titre 2">
            <a:extLst>
              <a:ext uri="{FF2B5EF4-FFF2-40B4-BE49-F238E27FC236}">
                <a16:creationId xmlns:a16="http://schemas.microsoft.com/office/drawing/2014/main" id="{882665C3-4B76-4C3C-9542-A33406F80AFA}"/>
              </a:ext>
            </a:extLst>
          </p:cNvPr>
          <p:cNvSpPr>
            <a:spLocks noGrp="1"/>
          </p:cNvSpPr>
          <p:nvPr>
            <p:ph type="title"/>
          </p:nvPr>
        </p:nvSpPr>
        <p:spPr>
          <a:xfrm>
            <a:off x="349617" y="292009"/>
            <a:ext cx="11524652" cy="1314483"/>
          </a:xfrm>
        </p:spPr>
        <p:txBody>
          <a:bodyPr/>
          <a:lstStyle/>
          <a:p>
            <a:r>
              <a:rPr lang="fr-CA" b="1" dirty="0">
                <a:cs typeface="Poppins" panose="00000500000000000000" pitchFamily="2" charset="0"/>
              </a:rPr>
              <a:t>Stress or </a:t>
            </a:r>
            <a:r>
              <a:rPr lang="fr-CA" b="1" dirty="0" err="1">
                <a:cs typeface="Poppins" panose="00000500000000000000" pitchFamily="2" charset="0"/>
              </a:rPr>
              <a:t>Anxiety</a:t>
            </a:r>
            <a:endParaRPr lang="fr-CA" b="1" dirty="0">
              <a:cs typeface="Poppins" panose="00000500000000000000" pitchFamily="2" charset="0"/>
            </a:endParaRPr>
          </a:p>
        </p:txBody>
      </p:sp>
      <p:pic>
        <p:nvPicPr>
          <p:cNvPr id="8" name="Image 7" descr="Une image contenant dessin&#10;&#10;Description générée automatiquement">
            <a:extLst>
              <a:ext uri="{FF2B5EF4-FFF2-40B4-BE49-F238E27FC236}">
                <a16:creationId xmlns:a16="http://schemas.microsoft.com/office/drawing/2014/main" id="{F90C9DF3-A647-492E-AEA1-9D5E89AB1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421" y="1951360"/>
            <a:ext cx="1853096" cy="1913313"/>
          </a:xfrm>
          <a:prstGeom prst="rect">
            <a:avLst/>
          </a:prstGeom>
        </p:spPr>
      </p:pic>
      <p:pic>
        <p:nvPicPr>
          <p:cNvPr id="9" name="Image 8">
            <a:extLst>
              <a:ext uri="{FF2B5EF4-FFF2-40B4-BE49-F238E27FC236}">
                <a16:creationId xmlns:a16="http://schemas.microsoft.com/office/drawing/2014/main" id="{C5FD2032-4D09-4B8E-96E2-4E37573DD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9421" y="3875770"/>
            <a:ext cx="1744848" cy="1744848"/>
          </a:xfrm>
          <a:prstGeom prst="rect">
            <a:avLst/>
          </a:prstGeom>
        </p:spPr>
      </p:pic>
      <p:sp>
        <p:nvSpPr>
          <p:cNvPr id="13" name="Content Placeholder 2">
            <a:extLst>
              <a:ext uri="{FF2B5EF4-FFF2-40B4-BE49-F238E27FC236}">
                <a16:creationId xmlns:a16="http://schemas.microsoft.com/office/drawing/2014/main" id="{08CE6E5E-637E-4A5A-803B-D46179A6FAE5}"/>
              </a:ext>
            </a:extLst>
          </p:cNvPr>
          <p:cNvSpPr>
            <a:spLocks noGrp="1"/>
          </p:cNvSpPr>
          <p:nvPr>
            <p:ph idx="1"/>
          </p:nvPr>
        </p:nvSpPr>
        <p:spPr>
          <a:xfrm>
            <a:off x="426128" y="1940263"/>
            <a:ext cx="9703293" cy="4351338"/>
          </a:xfrm>
        </p:spPr>
        <p:txBody>
          <a:bodyPr>
            <a:normAutofit lnSpcReduction="10000"/>
          </a:bodyPr>
          <a:lstStyle/>
          <a:p>
            <a:pPr marL="0" indent="0">
              <a:buNone/>
            </a:pPr>
            <a:r>
              <a:rPr lang="en-CA" sz="2800" b="1" dirty="0">
                <a:solidFill>
                  <a:srgbClr val="00B050"/>
                </a:solidFill>
              </a:rPr>
              <a:t>Stress</a:t>
            </a:r>
          </a:p>
          <a:p>
            <a:pPr marL="0" indent="0">
              <a:buNone/>
            </a:pPr>
            <a:r>
              <a:rPr lang="en-CA" sz="2200" dirty="0"/>
              <a:t>Is a condition in which people fear failure but are still able to take action and tackle their problems. You need encouragement and make sure to move forward. Look for support in overcoming the task or problem at hand.</a:t>
            </a:r>
          </a:p>
          <a:p>
            <a:pPr marL="0" indent="0">
              <a:buNone/>
            </a:pPr>
            <a:endParaRPr lang="en-CA" sz="2200" dirty="0"/>
          </a:p>
          <a:p>
            <a:pPr marL="0" indent="0">
              <a:buNone/>
            </a:pPr>
            <a:r>
              <a:rPr lang="en-CA" b="1" dirty="0">
                <a:solidFill>
                  <a:srgbClr val="00B050"/>
                </a:solidFill>
              </a:rPr>
              <a:t>Anxiety</a:t>
            </a:r>
          </a:p>
          <a:p>
            <a:pPr marL="0" indent="0">
              <a:buNone/>
            </a:pPr>
            <a:r>
              <a:rPr lang="en-CA" sz="2200" dirty="0"/>
              <a:t>On the other hand, anxiety is a condition in which people are debilitated by worry and are often unable to take action, let alone discuss the problem without distress. For people with financial anxiety, a third party advisor can be most helpful by giving them an opportunity to talk through their feelings, helping them better understand their problem, and providing moral support and encouragement.</a:t>
            </a:r>
          </a:p>
          <a:p>
            <a:endParaRPr lang="en-CA" dirty="0"/>
          </a:p>
        </p:txBody>
      </p:sp>
    </p:spTree>
    <p:extLst>
      <p:ext uri="{BB962C8B-B14F-4D97-AF65-F5344CB8AC3E}">
        <p14:creationId xmlns:p14="http://schemas.microsoft.com/office/powerpoint/2010/main" val="394056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17</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3" name="Titre 2">
            <a:extLst>
              <a:ext uri="{FF2B5EF4-FFF2-40B4-BE49-F238E27FC236}">
                <a16:creationId xmlns:a16="http://schemas.microsoft.com/office/drawing/2014/main" id="{882665C3-4B76-4C3C-9542-A33406F80AFA}"/>
              </a:ext>
            </a:extLst>
          </p:cNvPr>
          <p:cNvSpPr>
            <a:spLocks noGrp="1"/>
          </p:cNvSpPr>
          <p:nvPr>
            <p:ph type="title"/>
          </p:nvPr>
        </p:nvSpPr>
        <p:spPr>
          <a:xfrm>
            <a:off x="349617" y="292009"/>
            <a:ext cx="11524652" cy="1314483"/>
          </a:xfrm>
        </p:spPr>
        <p:txBody>
          <a:bodyPr/>
          <a:lstStyle/>
          <a:p>
            <a:r>
              <a:rPr lang="fr-CA" b="1" dirty="0">
                <a:cs typeface="Poppins" panose="00000500000000000000" pitchFamily="2" charset="0"/>
              </a:rPr>
              <a:t>Stress on </a:t>
            </a:r>
            <a:r>
              <a:rPr lang="fr-CA" b="1" dirty="0" err="1">
                <a:cs typeface="Poppins" panose="00000500000000000000" pitchFamily="2" charset="0"/>
              </a:rPr>
              <a:t>your</a:t>
            </a:r>
            <a:r>
              <a:rPr lang="fr-CA" b="1" dirty="0">
                <a:cs typeface="Poppins" panose="00000500000000000000" pitchFamily="2" charset="0"/>
              </a:rPr>
              <a:t> Body</a:t>
            </a:r>
          </a:p>
        </p:txBody>
      </p:sp>
      <p:sp>
        <p:nvSpPr>
          <p:cNvPr id="7" name="Espace réservé du contenu 6">
            <a:extLst>
              <a:ext uri="{FF2B5EF4-FFF2-40B4-BE49-F238E27FC236}">
                <a16:creationId xmlns:a16="http://schemas.microsoft.com/office/drawing/2014/main" id="{7CD376DE-7CE1-4AD0-848C-2E8407CDA917}"/>
              </a:ext>
            </a:extLst>
          </p:cNvPr>
          <p:cNvSpPr>
            <a:spLocks noGrp="1"/>
          </p:cNvSpPr>
          <p:nvPr>
            <p:ph idx="1"/>
          </p:nvPr>
        </p:nvSpPr>
        <p:spPr/>
        <p:txBody>
          <a:bodyPr/>
          <a:lstStyle/>
          <a:p>
            <a:pPr marL="0" indent="0">
              <a:buNone/>
            </a:pPr>
            <a:r>
              <a:rPr lang="fr-CA" dirty="0"/>
              <a:t>Stress </a:t>
            </a:r>
            <a:r>
              <a:rPr lang="fr-CA" dirty="0" err="1"/>
              <a:t>is</a:t>
            </a:r>
            <a:r>
              <a:rPr lang="fr-CA" dirty="0"/>
              <a:t> normal and can </a:t>
            </a:r>
            <a:r>
              <a:rPr lang="fr-CA" dirty="0" err="1"/>
              <a:t>be</a:t>
            </a:r>
            <a:r>
              <a:rPr lang="fr-CA" dirty="0"/>
              <a:t> optimal for certain performance </a:t>
            </a:r>
            <a:r>
              <a:rPr lang="fr-CA" dirty="0" err="1"/>
              <a:t>related</a:t>
            </a:r>
            <a:r>
              <a:rPr lang="fr-CA" dirty="0"/>
              <a:t> </a:t>
            </a:r>
            <a:r>
              <a:rPr lang="fr-CA" dirty="0" err="1"/>
              <a:t>tasks</a:t>
            </a:r>
            <a:endParaRPr lang="fr-CA" dirty="0"/>
          </a:p>
          <a:p>
            <a:pPr marL="0" indent="0">
              <a:buNone/>
            </a:pPr>
            <a:endParaRPr lang="fr-CA" dirty="0"/>
          </a:p>
          <a:p>
            <a:pPr marL="0" indent="0">
              <a:buNone/>
            </a:pPr>
            <a:r>
              <a:rPr lang="fr-CA" dirty="0"/>
              <a:t>Stress can help </a:t>
            </a:r>
            <a:r>
              <a:rPr lang="fr-CA" dirty="0" err="1"/>
              <a:t>create</a:t>
            </a:r>
            <a:r>
              <a:rPr lang="fr-CA" dirty="0"/>
              <a:t> a </a:t>
            </a:r>
            <a:r>
              <a:rPr lang="fr-CA" dirty="0" err="1"/>
              <a:t>sense</a:t>
            </a:r>
            <a:r>
              <a:rPr lang="fr-CA" dirty="0"/>
              <a:t> of </a:t>
            </a:r>
            <a:r>
              <a:rPr lang="fr-CA" dirty="0" err="1"/>
              <a:t>urgency</a:t>
            </a:r>
            <a:r>
              <a:rPr lang="fr-CA" dirty="0"/>
              <a:t> and forces one to </a:t>
            </a:r>
            <a:r>
              <a:rPr lang="fr-CA" dirty="0" err="1"/>
              <a:t>take</a:t>
            </a:r>
            <a:r>
              <a:rPr lang="fr-CA" dirty="0"/>
              <a:t> action</a:t>
            </a:r>
          </a:p>
          <a:p>
            <a:endParaRPr lang="fr-CA" dirty="0"/>
          </a:p>
          <a:p>
            <a:pPr marL="0" indent="0">
              <a:buNone/>
            </a:pPr>
            <a:r>
              <a:rPr lang="fr-CA" dirty="0"/>
              <a:t>Stress </a:t>
            </a:r>
            <a:r>
              <a:rPr lang="fr-CA" dirty="0" err="1"/>
              <a:t>becomes</a:t>
            </a:r>
            <a:r>
              <a:rPr lang="fr-CA" dirty="0"/>
              <a:t> an issue </a:t>
            </a:r>
            <a:r>
              <a:rPr lang="fr-CA" dirty="0" err="1"/>
              <a:t>when</a:t>
            </a:r>
            <a:r>
              <a:rPr lang="fr-CA" dirty="0"/>
              <a:t>:</a:t>
            </a:r>
          </a:p>
          <a:p>
            <a:pPr lvl="1"/>
            <a:r>
              <a:rPr lang="fr-CA" dirty="0"/>
              <a:t>It </a:t>
            </a:r>
            <a:r>
              <a:rPr lang="fr-CA" dirty="0" err="1"/>
              <a:t>interefers</a:t>
            </a:r>
            <a:r>
              <a:rPr lang="fr-CA" dirty="0"/>
              <a:t> </a:t>
            </a:r>
            <a:r>
              <a:rPr lang="fr-CA" dirty="0" err="1"/>
              <a:t>with</a:t>
            </a:r>
            <a:r>
              <a:rPr lang="fr-CA" dirty="0"/>
              <a:t> a </a:t>
            </a:r>
            <a:r>
              <a:rPr lang="fr-CA" dirty="0" err="1"/>
              <a:t>person’s</a:t>
            </a:r>
            <a:r>
              <a:rPr lang="fr-CA" dirty="0"/>
              <a:t> </a:t>
            </a:r>
            <a:r>
              <a:rPr lang="fr-CA" dirty="0" err="1"/>
              <a:t>ability</a:t>
            </a:r>
            <a:r>
              <a:rPr lang="fr-CA" dirty="0"/>
              <a:t> to do </a:t>
            </a:r>
            <a:r>
              <a:rPr lang="fr-CA" dirty="0" err="1"/>
              <a:t>their</a:t>
            </a:r>
            <a:r>
              <a:rPr lang="fr-CA" dirty="0"/>
              <a:t> </a:t>
            </a:r>
            <a:r>
              <a:rPr lang="fr-CA" dirty="0" err="1"/>
              <a:t>daily</a:t>
            </a:r>
            <a:r>
              <a:rPr lang="fr-CA" dirty="0"/>
              <a:t> </a:t>
            </a:r>
            <a:r>
              <a:rPr lang="fr-CA" dirty="0" err="1"/>
              <a:t>tasks</a:t>
            </a:r>
            <a:endParaRPr lang="fr-CA" dirty="0"/>
          </a:p>
          <a:p>
            <a:pPr lvl="1"/>
            <a:r>
              <a:rPr lang="fr-CA" dirty="0"/>
              <a:t>It impacts </a:t>
            </a:r>
            <a:r>
              <a:rPr lang="fr-CA" dirty="0" err="1"/>
              <a:t>health</a:t>
            </a:r>
            <a:r>
              <a:rPr lang="fr-CA" dirty="0"/>
              <a:t> in a </a:t>
            </a:r>
            <a:r>
              <a:rPr lang="fr-CA" dirty="0" err="1"/>
              <a:t>dangerous</a:t>
            </a:r>
            <a:r>
              <a:rPr lang="fr-CA" dirty="0"/>
              <a:t> or </a:t>
            </a:r>
            <a:r>
              <a:rPr lang="fr-CA" dirty="0" err="1"/>
              <a:t>risky</a:t>
            </a:r>
            <a:r>
              <a:rPr lang="fr-CA" dirty="0"/>
              <a:t> </a:t>
            </a:r>
            <a:r>
              <a:rPr lang="fr-CA" dirty="0" err="1"/>
              <a:t>way</a:t>
            </a:r>
            <a:endParaRPr lang="fr-CA" dirty="0"/>
          </a:p>
          <a:p>
            <a:pPr lvl="1"/>
            <a:r>
              <a:rPr lang="fr-CA" dirty="0"/>
              <a:t>It </a:t>
            </a:r>
            <a:r>
              <a:rPr lang="fr-CA" dirty="0" err="1"/>
              <a:t>interefers</a:t>
            </a:r>
            <a:r>
              <a:rPr lang="fr-CA" dirty="0"/>
              <a:t> </a:t>
            </a:r>
            <a:r>
              <a:rPr lang="fr-CA" dirty="0" err="1"/>
              <a:t>with</a:t>
            </a:r>
            <a:r>
              <a:rPr lang="fr-CA" dirty="0"/>
              <a:t> </a:t>
            </a:r>
            <a:r>
              <a:rPr lang="fr-CA" dirty="0" err="1"/>
              <a:t>their</a:t>
            </a:r>
            <a:r>
              <a:rPr lang="fr-CA" dirty="0"/>
              <a:t> </a:t>
            </a:r>
            <a:r>
              <a:rPr lang="fr-CA" dirty="0" err="1"/>
              <a:t>family</a:t>
            </a:r>
            <a:r>
              <a:rPr lang="fr-CA" dirty="0"/>
              <a:t> </a:t>
            </a:r>
            <a:r>
              <a:rPr lang="fr-CA" dirty="0" err="1"/>
              <a:t>lives</a:t>
            </a:r>
            <a:endParaRPr lang="fr-CA" dirty="0"/>
          </a:p>
          <a:p>
            <a:pPr lvl="1"/>
            <a:r>
              <a:rPr lang="fr-CA" dirty="0"/>
              <a:t>It </a:t>
            </a:r>
            <a:r>
              <a:rPr lang="fr-CA" dirty="0" err="1"/>
              <a:t>turns</a:t>
            </a:r>
            <a:r>
              <a:rPr lang="fr-CA" dirty="0"/>
              <a:t> </a:t>
            </a:r>
            <a:r>
              <a:rPr lang="fr-CA" dirty="0" err="1"/>
              <a:t>into</a:t>
            </a:r>
            <a:r>
              <a:rPr lang="fr-CA" dirty="0"/>
              <a:t> </a:t>
            </a:r>
            <a:r>
              <a:rPr lang="fr-CA" dirty="0" err="1"/>
              <a:t>anxiety</a:t>
            </a:r>
            <a:endParaRPr lang="fr-CA" dirty="0"/>
          </a:p>
          <a:p>
            <a:endParaRPr lang="fr-CA" dirty="0"/>
          </a:p>
        </p:txBody>
      </p:sp>
    </p:spTree>
    <p:extLst>
      <p:ext uri="{BB962C8B-B14F-4D97-AF65-F5344CB8AC3E}">
        <p14:creationId xmlns:p14="http://schemas.microsoft.com/office/powerpoint/2010/main" val="411575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18</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12" name="Rectangle 11">
            <a:extLst>
              <a:ext uri="{FF2B5EF4-FFF2-40B4-BE49-F238E27FC236}">
                <a16:creationId xmlns:a16="http://schemas.microsoft.com/office/drawing/2014/main" id="{F819C624-D0D9-4DB0-BB12-54D2FA6F4F5B}"/>
              </a:ext>
            </a:extLst>
          </p:cNvPr>
          <p:cNvSpPr/>
          <p:nvPr/>
        </p:nvSpPr>
        <p:spPr>
          <a:xfrm>
            <a:off x="550415" y="775296"/>
            <a:ext cx="9960746" cy="4832092"/>
          </a:xfrm>
          <a:prstGeom prst="rect">
            <a:avLst/>
          </a:prstGeom>
        </p:spPr>
        <p:txBody>
          <a:bodyPr wrap="square">
            <a:spAutoFit/>
          </a:bodyPr>
          <a:lstStyle/>
          <a:p>
            <a:r>
              <a:rPr lang="en-US" sz="4000" dirty="0">
                <a:solidFill>
                  <a:srgbClr val="00694E"/>
                </a:solidFill>
                <a:latin typeface="Poppins" panose="00000500000000000000" pitchFamily="2" charset="0"/>
              </a:rPr>
              <a:t> </a:t>
            </a:r>
            <a:r>
              <a:rPr lang="en-US" sz="4400" b="1" dirty="0">
                <a:solidFill>
                  <a:srgbClr val="00694E"/>
                </a:solidFill>
                <a:latin typeface="+mj-lt"/>
              </a:rPr>
              <a:t>Financial Stress</a:t>
            </a:r>
          </a:p>
          <a:p>
            <a:endParaRPr lang="en-US" sz="2800" b="1" dirty="0">
              <a:solidFill>
                <a:srgbClr val="00B050"/>
              </a:solidFill>
              <a:latin typeface="Poppins" panose="00000500000000000000" pitchFamily="2" charset="0"/>
            </a:endParaRPr>
          </a:p>
          <a:p>
            <a:r>
              <a:rPr lang="en-US" sz="3200" b="1" dirty="0">
                <a:solidFill>
                  <a:srgbClr val="00B050"/>
                </a:solidFill>
                <a:latin typeface="Open Sans"/>
              </a:rPr>
              <a:t>Health </a:t>
            </a:r>
          </a:p>
          <a:p>
            <a:r>
              <a:rPr lang="en-US" sz="2000" dirty="0">
                <a:solidFill>
                  <a:srgbClr val="221E1F"/>
                </a:solidFill>
                <a:latin typeface="Open Sans"/>
              </a:rPr>
              <a:t>People who are dealing with financial stress are </a:t>
            </a:r>
            <a:r>
              <a:rPr lang="en-US" sz="2000" b="1" dirty="0">
                <a:solidFill>
                  <a:srgbClr val="00654C"/>
                </a:solidFill>
                <a:latin typeface="Open Sans"/>
              </a:rPr>
              <a:t>2X </a:t>
            </a:r>
            <a:r>
              <a:rPr lang="en-US" sz="2000" dirty="0">
                <a:solidFill>
                  <a:srgbClr val="221E1F"/>
                </a:solidFill>
                <a:latin typeface="Open Sans"/>
              </a:rPr>
              <a:t>as likely to report poor overall health and </a:t>
            </a:r>
            <a:r>
              <a:rPr lang="en-US" sz="2000" b="1" dirty="0">
                <a:solidFill>
                  <a:srgbClr val="00654C"/>
                </a:solidFill>
                <a:latin typeface="Open Sans"/>
              </a:rPr>
              <a:t>4X </a:t>
            </a:r>
            <a:r>
              <a:rPr lang="en-US" sz="2000" dirty="0">
                <a:solidFill>
                  <a:srgbClr val="221E1F"/>
                </a:solidFill>
                <a:latin typeface="Open Sans"/>
              </a:rPr>
              <a:t>as likely to suffer from sleep problems, headaches and other illnesses.</a:t>
            </a:r>
          </a:p>
          <a:p>
            <a:endParaRPr lang="en-US" sz="2000" dirty="0">
              <a:solidFill>
                <a:srgbClr val="221E1F"/>
              </a:solidFill>
              <a:latin typeface="Open Sans"/>
            </a:endParaRPr>
          </a:p>
          <a:p>
            <a:endParaRPr lang="en-US" sz="2000" dirty="0">
              <a:solidFill>
                <a:srgbClr val="221E1F"/>
              </a:solidFill>
              <a:latin typeface="Open Sans"/>
            </a:endParaRPr>
          </a:p>
          <a:p>
            <a:endParaRPr lang="en-US" sz="3200" b="1" dirty="0">
              <a:solidFill>
                <a:srgbClr val="00B050"/>
              </a:solidFill>
              <a:latin typeface="Open Sans"/>
            </a:endParaRPr>
          </a:p>
          <a:p>
            <a:r>
              <a:rPr lang="en-US" sz="3200" b="1" dirty="0">
                <a:solidFill>
                  <a:srgbClr val="00B050"/>
                </a:solidFill>
                <a:latin typeface="Open Sans"/>
              </a:rPr>
              <a:t>Mental health </a:t>
            </a:r>
          </a:p>
          <a:p>
            <a:r>
              <a:rPr lang="en-US" sz="2000" dirty="0">
                <a:solidFill>
                  <a:srgbClr val="221E1F"/>
                </a:solidFill>
                <a:latin typeface="Open Sans"/>
              </a:rPr>
              <a:t>In the long term, high financial stress can lead to serious health issues like heart disease and high blood pressure, as well as mental health problems like depression and anxiety, not to mention the increased tension in interpersonal relationships </a:t>
            </a:r>
            <a:endParaRPr lang="fr-CA" sz="2000" dirty="0"/>
          </a:p>
        </p:txBody>
      </p:sp>
      <p:pic>
        <p:nvPicPr>
          <p:cNvPr id="13" name="Image 12" descr="Une image contenant dessin, lumière, alimentation&#10;&#10;Description générée automatiquement">
            <a:extLst>
              <a:ext uri="{FF2B5EF4-FFF2-40B4-BE49-F238E27FC236}">
                <a16:creationId xmlns:a16="http://schemas.microsoft.com/office/drawing/2014/main" id="{62771094-848C-4EC1-96AC-C1A8D1552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797" y="1890944"/>
            <a:ext cx="1521343" cy="1195341"/>
          </a:xfrm>
          <a:prstGeom prst="rect">
            <a:avLst/>
          </a:prstGeom>
        </p:spPr>
      </p:pic>
      <p:pic>
        <p:nvPicPr>
          <p:cNvPr id="16" name="Image 15" descr="Une image contenant alimentation, lumière&#10;&#10;Description générée automatiquement">
            <a:extLst>
              <a:ext uri="{FF2B5EF4-FFF2-40B4-BE49-F238E27FC236}">
                <a16:creationId xmlns:a16="http://schemas.microsoft.com/office/drawing/2014/main" id="{36680AF0-16B1-469B-AF65-759429643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650" y="4422696"/>
            <a:ext cx="1212935" cy="1385686"/>
          </a:xfrm>
          <a:prstGeom prst="rect">
            <a:avLst/>
          </a:prstGeom>
        </p:spPr>
      </p:pic>
    </p:spTree>
    <p:extLst>
      <p:ext uri="{BB962C8B-B14F-4D97-AF65-F5344CB8AC3E}">
        <p14:creationId xmlns:p14="http://schemas.microsoft.com/office/powerpoint/2010/main" val="397202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19</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12" name="Rectangle 11">
            <a:extLst>
              <a:ext uri="{FF2B5EF4-FFF2-40B4-BE49-F238E27FC236}">
                <a16:creationId xmlns:a16="http://schemas.microsoft.com/office/drawing/2014/main" id="{F819C624-D0D9-4DB0-BB12-54D2FA6F4F5B}"/>
              </a:ext>
            </a:extLst>
          </p:cNvPr>
          <p:cNvSpPr/>
          <p:nvPr/>
        </p:nvSpPr>
        <p:spPr>
          <a:xfrm>
            <a:off x="550415" y="775296"/>
            <a:ext cx="10445868" cy="1631216"/>
          </a:xfrm>
          <a:prstGeom prst="rect">
            <a:avLst/>
          </a:prstGeom>
        </p:spPr>
        <p:txBody>
          <a:bodyPr wrap="square">
            <a:spAutoFit/>
          </a:bodyPr>
          <a:lstStyle/>
          <a:p>
            <a:r>
              <a:rPr lang="en-US" sz="3600" b="1" dirty="0">
                <a:solidFill>
                  <a:srgbClr val="00694E"/>
                </a:solidFill>
                <a:latin typeface="+mj-lt"/>
              </a:rPr>
              <a:t>Warning signs that you are experiencing financial stress</a:t>
            </a:r>
          </a:p>
          <a:p>
            <a:endParaRPr lang="en-US" sz="2800" b="1" dirty="0">
              <a:solidFill>
                <a:srgbClr val="00B050"/>
              </a:solidFill>
              <a:latin typeface="Poppins" panose="00000500000000000000" pitchFamily="2" charset="0"/>
            </a:endParaRPr>
          </a:p>
        </p:txBody>
      </p:sp>
      <p:sp>
        <p:nvSpPr>
          <p:cNvPr id="2" name="Rectangle 1">
            <a:extLst>
              <a:ext uri="{FF2B5EF4-FFF2-40B4-BE49-F238E27FC236}">
                <a16:creationId xmlns:a16="http://schemas.microsoft.com/office/drawing/2014/main" id="{19434C2F-1910-42C7-8347-21F71B391754}"/>
              </a:ext>
            </a:extLst>
          </p:cNvPr>
          <p:cNvSpPr/>
          <p:nvPr/>
        </p:nvSpPr>
        <p:spPr>
          <a:xfrm>
            <a:off x="550415" y="1951845"/>
            <a:ext cx="8350928" cy="4744312"/>
          </a:xfrm>
          <a:prstGeom prst="rect">
            <a:avLst/>
          </a:prstGeom>
        </p:spPr>
        <p:txBody>
          <a:bodyPr wrap="square">
            <a:spAutoFit/>
          </a:bodyPr>
          <a:lstStyle/>
          <a:p>
            <a:pPr>
              <a:lnSpc>
                <a:spcPct val="150000"/>
              </a:lnSpc>
            </a:pPr>
            <a:r>
              <a:rPr lang="en-US" sz="2400" dirty="0">
                <a:solidFill>
                  <a:srgbClr val="221E1F"/>
                </a:solidFill>
              </a:rPr>
              <a:t>• </a:t>
            </a:r>
            <a:r>
              <a:rPr lang="en-US" sz="2000" dirty="0">
                <a:solidFill>
                  <a:srgbClr val="221E1F"/>
                </a:solidFill>
              </a:rPr>
              <a:t>Change in appetite (eating more or less);</a:t>
            </a:r>
          </a:p>
          <a:p>
            <a:pPr>
              <a:lnSpc>
                <a:spcPct val="150000"/>
              </a:lnSpc>
            </a:pPr>
            <a:r>
              <a:rPr lang="fr-CA" sz="2000" dirty="0">
                <a:solidFill>
                  <a:srgbClr val="221E1F"/>
                </a:solidFill>
              </a:rPr>
              <a:t>• </a:t>
            </a:r>
            <a:r>
              <a:rPr lang="fr-CA" sz="2000" dirty="0" err="1">
                <a:solidFill>
                  <a:srgbClr val="221E1F"/>
                </a:solidFill>
              </a:rPr>
              <a:t>Anxiety</a:t>
            </a:r>
            <a:r>
              <a:rPr lang="fr-CA" sz="2000" dirty="0">
                <a:solidFill>
                  <a:srgbClr val="221E1F"/>
                </a:solidFill>
              </a:rPr>
              <a:t>;</a:t>
            </a:r>
          </a:p>
          <a:p>
            <a:pPr>
              <a:lnSpc>
                <a:spcPct val="150000"/>
              </a:lnSpc>
            </a:pPr>
            <a:r>
              <a:rPr lang="fr-CA" sz="2000" dirty="0">
                <a:solidFill>
                  <a:srgbClr val="221E1F"/>
                </a:solidFill>
              </a:rPr>
              <a:t>• </a:t>
            </a:r>
            <a:r>
              <a:rPr lang="fr-CA" sz="2000" dirty="0" err="1">
                <a:solidFill>
                  <a:srgbClr val="221E1F"/>
                </a:solidFill>
              </a:rPr>
              <a:t>Irritability</a:t>
            </a:r>
            <a:r>
              <a:rPr lang="fr-CA" sz="2000" dirty="0">
                <a:solidFill>
                  <a:srgbClr val="221E1F"/>
                </a:solidFill>
              </a:rPr>
              <a:t>;</a:t>
            </a:r>
          </a:p>
          <a:p>
            <a:pPr>
              <a:lnSpc>
                <a:spcPct val="150000"/>
              </a:lnSpc>
            </a:pPr>
            <a:r>
              <a:rPr lang="fr-CA" sz="2000" dirty="0">
                <a:solidFill>
                  <a:srgbClr val="221E1F"/>
                </a:solidFill>
              </a:rPr>
              <a:t>• </a:t>
            </a:r>
            <a:r>
              <a:rPr lang="fr-CA" sz="2000" dirty="0" err="1">
                <a:solidFill>
                  <a:srgbClr val="221E1F"/>
                </a:solidFill>
              </a:rPr>
              <a:t>Difficulty</a:t>
            </a:r>
            <a:r>
              <a:rPr lang="fr-CA" sz="2000" dirty="0">
                <a:solidFill>
                  <a:srgbClr val="221E1F"/>
                </a:solidFill>
              </a:rPr>
              <a:t> </a:t>
            </a:r>
            <a:r>
              <a:rPr lang="fr-CA" sz="2000" dirty="0" err="1">
                <a:solidFill>
                  <a:srgbClr val="221E1F"/>
                </a:solidFill>
              </a:rPr>
              <a:t>concentrating</a:t>
            </a:r>
            <a:r>
              <a:rPr lang="fr-CA" sz="2000" dirty="0">
                <a:solidFill>
                  <a:srgbClr val="221E1F"/>
                </a:solidFill>
              </a:rPr>
              <a:t>;</a:t>
            </a:r>
          </a:p>
          <a:p>
            <a:pPr>
              <a:lnSpc>
                <a:spcPct val="150000"/>
              </a:lnSpc>
            </a:pPr>
            <a:r>
              <a:rPr lang="en-US" sz="2000" dirty="0">
                <a:solidFill>
                  <a:srgbClr val="221E1F"/>
                </a:solidFill>
              </a:rPr>
              <a:t>• Lack of energy;	</a:t>
            </a:r>
          </a:p>
          <a:p>
            <a:pPr>
              <a:lnSpc>
                <a:spcPct val="150000"/>
              </a:lnSpc>
            </a:pPr>
            <a:r>
              <a:rPr lang="en-US" sz="2000" dirty="0">
                <a:solidFill>
                  <a:srgbClr val="221E1F"/>
                </a:solidFill>
              </a:rPr>
              <a:t>• Lack of motivation;</a:t>
            </a:r>
          </a:p>
          <a:p>
            <a:pPr>
              <a:lnSpc>
                <a:spcPct val="150000"/>
              </a:lnSpc>
            </a:pPr>
            <a:r>
              <a:rPr lang="fr-CA" sz="2000" dirty="0">
                <a:solidFill>
                  <a:srgbClr val="221E1F"/>
                </a:solidFill>
              </a:rPr>
              <a:t>• </a:t>
            </a:r>
            <a:r>
              <a:rPr lang="fr-CA" sz="2000" dirty="0" err="1">
                <a:solidFill>
                  <a:srgbClr val="221E1F"/>
                </a:solidFill>
              </a:rPr>
              <a:t>Abnormal</a:t>
            </a:r>
            <a:r>
              <a:rPr lang="fr-CA" sz="2000" dirty="0">
                <a:solidFill>
                  <a:srgbClr val="221E1F"/>
                </a:solidFill>
              </a:rPr>
              <a:t> social isolation;</a:t>
            </a:r>
          </a:p>
          <a:p>
            <a:pPr>
              <a:lnSpc>
                <a:spcPct val="150000"/>
              </a:lnSpc>
            </a:pPr>
            <a:r>
              <a:rPr lang="en-US" sz="2000" dirty="0">
                <a:solidFill>
                  <a:srgbClr val="221E1F"/>
                </a:solidFill>
              </a:rPr>
              <a:t>• Mood disorder, depression in certain cases;</a:t>
            </a:r>
          </a:p>
          <a:p>
            <a:pPr>
              <a:lnSpc>
                <a:spcPct val="150000"/>
              </a:lnSpc>
            </a:pPr>
            <a:r>
              <a:rPr lang="en-US" sz="2000" dirty="0">
                <a:solidFill>
                  <a:srgbClr val="221E1F"/>
                </a:solidFill>
              </a:rPr>
              <a:t>• Signs of addiction (gambling, alcohol, cigarettes, drugs);</a:t>
            </a:r>
          </a:p>
          <a:p>
            <a:pPr>
              <a:lnSpc>
                <a:spcPct val="150000"/>
              </a:lnSpc>
            </a:pPr>
            <a:r>
              <a:rPr lang="en-US" sz="2000" dirty="0">
                <a:solidFill>
                  <a:srgbClr val="221E1F"/>
                </a:solidFill>
              </a:rPr>
              <a:t>• Maxing out credit cards and lines of credit out of necessity.</a:t>
            </a:r>
            <a:r>
              <a:rPr lang="en-US" sz="1600" dirty="0">
                <a:solidFill>
                  <a:srgbClr val="221E1F"/>
                </a:solidFill>
                <a:latin typeface="Open Sans"/>
              </a:rPr>
              <a:t>	</a:t>
            </a:r>
          </a:p>
        </p:txBody>
      </p:sp>
      <p:pic>
        <p:nvPicPr>
          <p:cNvPr id="9" name="Image 8" descr="Une image contenant assiette, signe, alimentation&#10;&#10;Description générée automatiquement">
            <a:extLst>
              <a:ext uri="{FF2B5EF4-FFF2-40B4-BE49-F238E27FC236}">
                <a16:creationId xmlns:a16="http://schemas.microsoft.com/office/drawing/2014/main" id="{67CFD007-E851-4344-8D1F-60C79EC95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932" y="2645545"/>
            <a:ext cx="2224351" cy="2148397"/>
          </a:xfrm>
          <a:prstGeom prst="rect">
            <a:avLst/>
          </a:prstGeom>
        </p:spPr>
      </p:pic>
    </p:spTree>
    <p:extLst>
      <p:ext uri="{BB962C8B-B14F-4D97-AF65-F5344CB8AC3E}">
        <p14:creationId xmlns:p14="http://schemas.microsoft.com/office/powerpoint/2010/main" val="60733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56339" y="2091112"/>
            <a:ext cx="10515600" cy="776288"/>
          </a:xfrm>
        </p:spPr>
        <p:txBody>
          <a:bodyPr>
            <a:normAutofit fontScale="90000"/>
          </a:bodyPr>
          <a:lstStyle/>
          <a:p>
            <a:r>
              <a:rPr lang="fr-CA" sz="4800" b="1" dirty="0">
                <a:solidFill>
                  <a:srgbClr val="00694E"/>
                </a:solidFill>
                <a:ea typeface="Microsoft GothicNeo" panose="020B0503020000020004" pitchFamily="34" charset="-127"/>
                <a:cs typeface="Microsoft GothicNeo" panose="020B0503020000020004" pitchFamily="34" charset="-127"/>
              </a:rPr>
              <a:t>Agenda</a:t>
            </a:r>
          </a:p>
        </p:txBody>
      </p:sp>
      <p:grpSp>
        <p:nvGrpSpPr>
          <p:cNvPr id="15" name="Groupe 14"/>
          <p:cNvGrpSpPr/>
          <p:nvPr/>
        </p:nvGrpSpPr>
        <p:grpSpPr>
          <a:xfrm>
            <a:off x="2672677" y="1232747"/>
            <a:ext cx="806014" cy="1067011"/>
            <a:chOff x="2795278" y="2336222"/>
            <a:chExt cx="353508" cy="475753"/>
          </a:xfrm>
        </p:grpSpPr>
        <p:sp>
          <p:nvSpPr>
            <p:cNvPr id="6" name="Ellipse 5">
              <a:extLst>
                <a:ext uri="{FF2B5EF4-FFF2-40B4-BE49-F238E27FC236}">
                  <a16:creationId xmlns:a16="http://schemas.microsoft.com/office/drawing/2014/main" id="{9F8DB1E9-1433-B645-AED4-35B913A6F577}"/>
                </a:ext>
              </a:extLst>
            </p:cNvPr>
            <p:cNvSpPr/>
            <p:nvPr/>
          </p:nvSpPr>
          <p:spPr>
            <a:xfrm>
              <a:off x="2795278" y="2336222"/>
              <a:ext cx="314794" cy="314794"/>
            </a:xfrm>
            <a:prstGeom prst="ellipse">
              <a:avLst/>
            </a:prstGeom>
            <a:solidFill>
              <a:srgbClr val="006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7" name="ZoneTexte 6">
              <a:extLst>
                <a:ext uri="{FF2B5EF4-FFF2-40B4-BE49-F238E27FC236}">
                  <a16:creationId xmlns:a16="http://schemas.microsoft.com/office/drawing/2014/main" id="{60F5BD16-83FD-964B-AB6A-7931FAEAB5E6}"/>
                </a:ext>
              </a:extLst>
            </p:cNvPr>
            <p:cNvSpPr txBox="1"/>
            <p:nvPr/>
          </p:nvSpPr>
          <p:spPr>
            <a:xfrm>
              <a:off x="2871190" y="2411865"/>
              <a:ext cx="277596" cy="40011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grpSp>
      <p:grpSp>
        <p:nvGrpSpPr>
          <p:cNvPr id="3" name="Groupe 2"/>
          <p:cNvGrpSpPr/>
          <p:nvPr/>
        </p:nvGrpSpPr>
        <p:grpSpPr>
          <a:xfrm>
            <a:off x="2644254" y="2078961"/>
            <a:ext cx="717744" cy="706015"/>
            <a:chOff x="2782358" y="2721027"/>
            <a:chExt cx="314794" cy="314794"/>
          </a:xfrm>
        </p:grpSpPr>
        <p:sp>
          <p:nvSpPr>
            <p:cNvPr id="8" name="Ellipse 7">
              <a:extLst>
                <a:ext uri="{FF2B5EF4-FFF2-40B4-BE49-F238E27FC236}">
                  <a16:creationId xmlns:a16="http://schemas.microsoft.com/office/drawing/2014/main" id="{B3687ED9-6305-4741-9869-3C32AB48F7D2}"/>
                </a:ext>
              </a:extLst>
            </p:cNvPr>
            <p:cNvSpPr/>
            <p:nvPr/>
          </p:nvSpPr>
          <p:spPr>
            <a:xfrm>
              <a:off x="2782358" y="2721027"/>
              <a:ext cx="314794" cy="314794"/>
            </a:xfrm>
            <a:prstGeom prst="ellipse">
              <a:avLst/>
            </a:prstGeom>
            <a:solidFill>
              <a:srgbClr val="85C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1" name="ZoneTexte 10">
              <a:extLst>
                <a:ext uri="{FF2B5EF4-FFF2-40B4-BE49-F238E27FC236}">
                  <a16:creationId xmlns:a16="http://schemas.microsoft.com/office/drawing/2014/main" id="{43C37DA6-D4EC-3E43-8E55-CBA2CED942BB}"/>
                </a:ext>
              </a:extLst>
            </p:cNvPr>
            <p:cNvSpPr txBox="1"/>
            <p:nvPr/>
          </p:nvSpPr>
          <p:spPr>
            <a:xfrm>
              <a:off x="2866186" y="2784105"/>
              <a:ext cx="230948" cy="178399"/>
            </a:xfrm>
            <a:prstGeom prst="rect">
              <a:avLst/>
            </a:prstGeom>
            <a:noFill/>
          </p:spPr>
          <p:txBody>
            <a:bodyPr wrap="square" rtlCol="0">
              <a:spAutoFit/>
            </a:bodyPr>
            <a:lstStyle/>
            <a:p>
              <a:r>
                <a:rPr lang="fr-FR" sz="2000" b="1" dirty="0">
                  <a:solidFill>
                    <a:srgbClr val="004A36"/>
                  </a:solidFill>
                  <a:latin typeface="Arial" panose="020B0604020202020204" pitchFamily="34" charset="0"/>
                  <a:cs typeface="Arial" panose="020B0604020202020204" pitchFamily="34" charset="0"/>
                </a:rPr>
                <a:t>2</a:t>
              </a:r>
            </a:p>
          </p:txBody>
        </p:sp>
      </p:grpSp>
      <p:grpSp>
        <p:nvGrpSpPr>
          <p:cNvPr id="5" name="Groupe 4"/>
          <p:cNvGrpSpPr/>
          <p:nvPr/>
        </p:nvGrpSpPr>
        <p:grpSpPr>
          <a:xfrm>
            <a:off x="2662307" y="2867400"/>
            <a:ext cx="846033" cy="706015"/>
            <a:chOff x="2794304" y="3097729"/>
            <a:chExt cx="371060" cy="314794"/>
          </a:xfrm>
        </p:grpSpPr>
        <p:sp>
          <p:nvSpPr>
            <p:cNvPr id="9" name="Ellipse 8">
              <a:extLst>
                <a:ext uri="{FF2B5EF4-FFF2-40B4-BE49-F238E27FC236}">
                  <a16:creationId xmlns:a16="http://schemas.microsoft.com/office/drawing/2014/main" id="{56600AE9-3DE3-E849-AA95-E5068C95620A}"/>
                </a:ext>
              </a:extLst>
            </p:cNvPr>
            <p:cNvSpPr/>
            <p:nvPr/>
          </p:nvSpPr>
          <p:spPr>
            <a:xfrm>
              <a:off x="2794304" y="3097729"/>
              <a:ext cx="314794" cy="314794"/>
            </a:xfrm>
            <a:prstGeom prst="ellipse">
              <a:avLst/>
            </a:prstGeom>
            <a:solidFill>
              <a:srgbClr val="009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2" name="ZoneTexte 11">
              <a:extLst>
                <a:ext uri="{FF2B5EF4-FFF2-40B4-BE49-F238E27FC236}">
                  <a16:creationId xmlns:a16="http://schemas.microsoft.com/office/drawing/2014/main" id="{3F60E190-70B7-B940-A046-B7D229414254}"/>
                </a:ext>
              </a:extLst>
            </p:cNvPr>
            <p:cNvSpPr txBox="1"/>
            <p:nvPr/>
          </p:nvSpPr>
          <p:spPr>
            <a:xfrm>
              <a:off x="2874765" y="3171736"/>
              <a:ext cx="290599" cy="178399"/>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3</a:t>
              </a:r>
            </a:p>
          </p:txBody>
        </p:sp>
      </p:grpSp>
      <p:grpSp>
        <p:nvGrpSpPr>
          <p:cNvPr id="2" name="Groupe 1"/>
          <p:cNvGrpSpPr/>
          <p:nvPr/>
        </p:nvGrpSpPr>
        <p:grpSpPr>
          <a:xfrm>
            <a:off x="2650735" y="3633400"/>
            <a:ext cx="743378" cy="706014"/>
            <a:chOff x="2793511" y="3491695"/>
            <a:chExt cx="326037" cy="314794"/>
          </a:xfrm>
        </p:grpSpPr>
        <p:sp>
          <p:nvSpPr>
            <p:cNvPr id="10" name="Ellipse 9">
              <a:extLst>
                <a:ext uri="{FF2B5EF4-FFF2-40B4-BE49-F238E27FC236}">
                  <a16:creationId xmlns:a16="http://schemas.microsoft.com/office/drawing/2014/main" id="{9B6AD3F6-EAB4-A448-9E31-1386E6C92376}"/>
                </a:ext>
              </a:extLst>
            </p:cNvPr>
            <p:cNvSpPr/>
            <p:nvPr/>
          </p:nvSpPr>
          <p:spPr>
            <a:xfrm>
              <a:off x="2793511" y="3491695"/>
              <a:ext cx="314794" cy="314794"/>
            </a:xfrm>
            <a:prstGeom prst="ellipse">
              <a:avLst/>
            </a:prstGeom>
            <a:solidFill>
              <a:srgbClr val="68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3" name="ZoneTexte 12">
              <a:extLst>
                <a:ext uri="{FF2B5EF4-FFF2-40B4-BE49-F238E27FC236}">
                  <a16:creationId xmlns:a16="http://schemas.microsoft.com/office/drawing/2014/main" id="{48BB2ECB-A86F-464E-9AC7-33039C0E4C9A}"/>
                </a:ext>
              </a:extLst>
            </p:cNvPr>
            <p:cNvSpPr txBox="1"/>
            <p:nvPr/>
          </p:nvSpPr>
          <p:spPr>
            <a:xfrm>
              <a:off x="2867995" y="3549741"/>
              <a:ext cx="251553" cy="178399"/>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4</a:t>
              </a:r>
            </a:p>
          </p:txBody>
        </p:sp>
      </p:grpSp>
      <p:sp>
        <p:nvSpPr>
          <p:cNvPr id="14" name="Espace réservé du texte 11">
            <a:extLst>
              <a:ext uri="{FF2B5EF4-FFF2-40B4-BE49-F238E27FC236}">
                <a16:creationId xmlns:a16="http://schemas.microsoft.com/office/drawing/2014/main" id="{D586F25F-C30A-7740-A7FF-3A17A7A1EFE4}"/>
              </a:ext>
            </a:extLst>
          </p:cNvPr>
          <p:cNvSpPr txBox="1">
            <a:spLocks/>
          </p:cNvSpPr>
          <p:nvPr/>
        </p:nvSpPr>
        <p:spPr>
          <a:xfrm>
            <a:off x="3408218" y="1220054"/>
            <a:ext cx="8141631" cy="4145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50"/>
              </a:spcBef>
              <a:buNone/>
            </a:pPr>
            <a:r>
              <a:rPr lang="fr-FR" sz="3200" dirty="0" err="1">
                <a:solidFill>
                  <a:srgbClr val="262626"/>
                </a:solidFill>
                <a:latin typeface="Arial" panose="020B0604020202020204" pitchFamily="34" charset="0"/>
                <a:cs typeface="Arial" panose="020B0604020202020204" pitchFamily="34" charset="0"/>
              </a:rPr>
              <a:t>Overview</a:t>
            </a:r>
            <a:r>
              <a:rPr lang="fr-FR" sz="3200" dirty="0">
                <a:solidFill>
                  <a:srgbClr val="262626"/>
                </a:solidFill>
                <a:latin typeface="Arial" panose="020B0604020202020204" pitchFamily="34" charset="0"/>
                <a:cs typeface="Arial" panose="020B0604020202020204" pitchFamily="34" charset="0"/>
              </a:rPr>
              <a:t> of </a:t>
            </a:r>
            <a:r>
              <a:rPr lang="fr-FR" sz="3200" dirty="0" err="1">
                <a:solidFill>
                  <a:srgbClr val="262626"/>
                </a:solidFill>
                <a:latin typeface="Arial" panose="020B0604020202020204" pitchFamily="34" charset="0"/>
                <a:cs typeface="Arial" panose="020B0604020202020204" pitchFamily="34" charset="0"/>
              </a:rPr>
              <a:t>different</a:t>
            </a:r>
            <a:r>
              <a:rPr lang="fr-FR" sz="3200" dirty="0">
                <a:solidFill>
                  <a:srgbClr val="262626"/>
                </a:solidFill>
                <a:latin typeface="Arial" panose="020B0604020202020204" pitchFamily="34" charset="0"/>
                <a:cs typeface="Arial" panose="020B0604020202020204" pitchFamily="34" charset="0"/>
              </a:rPr>
              <a:t> </a:t>
            </a:r>
            <a:r>
              <a:rPr lang="fr-FR" sz="3200" dirty="0" err="1">
                <a:solidFill>
                  <a:srgbClr val="262626"/>
                </a:solidFill>
                <a:latin typeface="Arial" panose="020B0604020202020204" pitchFamily="34" charset="0"/>
                <a:cs typeface="Arial" panose="020B0604020202020204" pitchFamily="34" charset="0"/>
              </a:rPr>
              <a:t>financial</a:t>
            </a:r>
            <a:r>
              <a:rPr lang="fr-FR" sz="3200" dirty="0">
                <a:solidFill>
                  <a:srgbClr val="262626"/>
                </a:solidFill>
                <a:latin typeface="Arial" panose="020B0604020202020204" pitchFamily="34" charset="0"/>
                <a:cs typeface="Arial" panose="020B0604020202020204" pitchFamily="34" charset="0"/>
              </a:rPr>
              <a:t> programs</a:t>
            </a:r>
          </a:p>
          <a:p>
            <a:pPr marL="0" indent="0">
              <a:spcBef>
                <a:spcPts val="1050"/>
              </a:spcBef>
              <a:buNone/>
            </a:pPr>
            <a:endParaRPr lang="fr-FR" sz="1400" dirty="0">
              <a:solidFill>
                <a:srgbClr val="262626"/>
              </a:solidFill>
              <a:latin typeface="Arial" panose="020B0604020202020204" pitchFamily="34" charset="0"/>
              <a:cs typeface="Arial" panose="020B0604020202020204" pitchFamily="34" charset="0"/>
            </a:endParaRPr>
          </a:p>
          <a:p>
            <a:pPr marL="0" indent="0">
              <a:spcBef>
                <a:spcPts val="1050"/>
              </a:spcBef>
              <a:buNone/>
            </a:pPr>
            <a:r>
              <a:rPr lang="fr-FR" sz="3200" dirty="0" err="1">
                <a:solidFill>
                  <a:srgbClr val="262626"/>
                </a:solidFill>
                <a:latin typeface="Arial" panose="020B0604020202020204" pitchFamily="34" charset="0"/>
                <a:cs typeface="Arial" panose="020B0604020202020204" pitchFamily="34" charset="0"/>
              </a:rPr>
              <a:t>Current</a:t>
            </a:r>
            <a:r>
              <a:rPr lang="fr-FR" sz="3200" dirty="0">
                <a:solidFill>
                  <a:srgbClr val="262626"/>
                </a:solidFill>
                <a:latin typeface="Arial" panose="020B0604020202020204" pitchFamily="34" charset="0"/>
                <a:cs typeface="Arial" panose="020B0604020202020204" pitchFamily="34" charset="0"/>
              </a:rPr>
              <a:t> </a:t>
            </a:r>
            <a:r>
              <a:rPr lang="fr-FR" sz="3200" dirty="0" err="1">
                <a:solidFill>
                  <a:srgbClr val="262626"/>
                </a:solidFill>
                <a:latin typeface="Arial" panose="020B0604020202020204" pitchFamily="34" charset="0"/>
                <a:cs typeface="Arial" panose="020B0604020202020204" pitchFamily="34" charset="0"/>
              </a:rPr>
              <a:t>landscape</a:t>
            </a:r>
            <a:r>
              <a:rPr lang="fr-FR" sz="3200" dirty="0">
                <a:solidFill>
                  <a:srgbClr val="262626"/>
                </a:solidFill>
                <a:latin typeface="Arial" panose="020B0604020202020204" pitchFamily="34" charset="0"/>
                <a:cs typeface="Arial" panose="020B0604020202020204" pitchFamily="34" charset="0"/>
              </a:rPr>
              <a:t> of Canadian </a:t>
            </a:r>
            <a:r>
              <a:rPr lang="fr-FR" sz="3200" dirty="0" err="1">
                <a:solidFill>
                  <a:srgbClr val="262626"/>
                </a:solidFill>
                <a:latin typeface="Arial" panose="020B0604020202020204" pitchFamily="34" charset="0"/>
                <a:cs typeface="Arial" panose="020B0604020202020204" pitchFamily="34" charset="0"/>
              </a:rPr>
              <a:t>households</a:t>
            </a:r>
            <a:endParaRPr lang="fr-FR" sz="3200" dirty="0">
              <a:solidFill>
                <a:srgbClr val="262626"/>
              </a:solidFill>
              <a:latin typeface="Arial" panose="020B0604020202020204" pitchFamily="34" charset="0"/>
              <a:cs typeface="Arial" panose="020B0604020202020204" pitchFamily="34" charset="0"/>
            </a:endParaRPr>
          </a:p>
          <a:p>
            <a:pPr marL="0" indent="0">
              <a:spcBef>
                <a:spcPts val="1050"/>
              </a:spcBef>
              <a:buNone/>
            </a:pPr>
            <a:endParaRPr lang="fr-FR" sz="1050" dirty="0">
              <a:solidFill>
                <a:srgbClr val="262626"/>
              </a:solidFill>
              <a:latin typeface="Arial" panose="020B0604020202020204" pitchFamily="34" charset="0"/>
              <a:cs typeface="Arial" panose="020B0604020202020204" pitchFamily="34" charset="0"/>
            </a:endParaRPr>
          </a:p>
          <a:p>
            <a:pPr marL="0" indent="0">
              <a:spcBef>
                <a:spcPts val="1050"/>
              </a:spcBef>
              <a:buNone/>
            </a:pPr>
            <a:r>
              <a:rPr lang="fr-FR" sz="3200" dirty="0">
                <a:solidFill>
                  <a:srgbClr val="262626"/>
                </a:solidFill>
                <a:latin typeface="Arial" panose="020B0604020202020204" pitchFamily="34" charset="0"/>
                <a:cs typeface="Arial" panose="020B0604020202020204" pitchFamily="34" charset="0"/>
              </a:rPr>
              <a:t>Is </a:t>
            </a:r>
            <a:r>
              <a:rPr lang="fr-FR" sz="3200" dirty="0" err="1">
                <a:solidFill>
                  <a:srgbClr val="262626"/>
                </a:solidFill>
                <a:latin typeface="Arial" panose="020B0604020202020204" pitchFamily="34" charset="0"/>
                <a:cs typeface="Arial" panose="020B0604020202020204" pitchFamily="34" charset="0"/>
              </a:rPr>
              <a:t>financial</a:t>
            </a:r>
            <a:r>
              <a:rPr lang="fr-FR" sz="3200" dirty="0">
                <a:solidFill>
                  <a:srgbClr val="262626"/>
                </a:solidFill>
                <a:latin typeface="Arial" panose="020B0604020202020204" pitchFamily="34" charset="0"/>
                <a:cs typeface="Arial" panose="020B0604020202020204" pitchFamily="34" charset="0"/>
              </a:rPr>
              <a:t> stress </a:t>
            </a:r>
            <a:r>
              <a:rPr lang="fr-FR" sz="3200" dirty="0" err="1">
                <a:solidFill>
                  <a:srgbClr val="262626"/>
                </a:solidFill>
                <a:latin typeface="Arial" panose="020B0604020202020204" pitchFamily="34" charset="0"/>
                <a:cs typeface="Arial" panose="020B0604020202020204" pitchFamily="34" charset="0"/>
              </a:rPr>
              <a:t>common</a:t>
            </a:r>
            <a:r>
              <a:rPr lang="fr-FR" sz="3200" dirty="0">
                <a:solidFill>
                  <a:srgbClr val="262626"/>
                </a:solidFill>
                <a:latin typeface="Arial" panose="020B0604020202020204" pitchFamily="34" charset="0"/>
                <a:cs typeface="Arial" panose="020B0604020202020204" pitchFamily="34" charset="0"/>
              </a:rPr>
              <a:t>?</a:t>
            </a:r>
          </a:p>
          <a:p>
            <a:pPr marL="0" indent="0">
              <a:spcBef>
                <a:spcPts val="1050"/>
              </a:spcBef>
              <a:buNone/>
            </a:pPr>
            <a:endParaRPr lang="fr-FR" sz="200" dirty="0">
              <a:solidFill>
                <a:srgbClr val="262626"/>
              </a:solidFill>
              <a:latin typeface="Arial" panose="020B0604020202020204" pitchFamily="34" charset="0"/>
              <a:cs typeface="Arial" panose="020B0604020202020204" pitchFamily="34" charset="0"/>
            </a:endParaRPr>
          </a:p>
          <a:p>
            <a:pPr marL="0" indent="0">
              <a:spcBef>
                <a:spcPts val="1050"/>
              </a:spcBef>
              <a:buNone/>
            </a:pPr>
            <a:r>
              <a:rPr lang="fr-FR" sz="3200" dirty="0">
                <a:solidFill>
                  <a:srgbClr val="262626"/>
                </a:solidFill>
                <a:latin typeface="Arial" panose="020B0604020202020204" pitchFamily="34" charset="0"/>
                <a:cs typeface="Arial" panose="020B0604020202020204" pitchFamily="34" charset="0"/>
              </a:rPr>
              <a:t>Impact on </a:t>
            </a:r>
            <a:r>
              <a:rPr lang="fr-FR" sz="3200" dirty="0" err="1">
                <a:solidFill>
                  <a:srgbClr val="262626"/>
                </a:solidFill>
                <a:latin typeface="Arial" panose="020B0604020202020204" pitchFamily="34" charset="0"/>
                <a:cs typeface="Arial" panose="020B0604020202020204" pitchFamily="34" charset="0"/>
              </a:rPr>
              <a:t>financial</a:t>
            </a:r>
            <a:r>
              <a:rPr lang="fr-FR" sz="3200" dirty="0">
                <a:solidFill>
                  <a:srgbClr val="262626"/>
                </a:solidFill>
                <a:latin typeface="Arial" panose="020B0604020202020204" pitchFamily="34" charset="0"/>
                <a:cs typeface="Arial" panose="020B0604020202020204" pitchFamily="34" charset="0"/>
              </a:rPr>
              <a:t> stress</a:t>
            </a:r>
          </a:p>
          <a:p>
            <a:pPr marL="0" indent="0">
              <a:spcBef>
                <a:spcPts val="1050"/>
              </a:spcBef>
              <a:buNone/>
            </a:pPr>
            <a:endParaRPr lang="fr-FR" sz="800" dirty="0">
              <a:solidFill>
                <a:srgbClr val="262626"/>
              </a:solidFill>
              <a:latin typeface="Arial" panose="020B0604020202020204" pitchFamily="34" charset="0"/>
              <a:cs typeface="Arial" panose="020B0604020202020204" pitchFamily="34" charset="0"/>
            </a:endParaRPr>
          </a:p>
          <a:p>
            <a:pPr marL="0" indent="0">
              <a:spcBef>
                <a:spcPts val="1050"/>
              </a:spcBef>
              <a:buNone/>
            </a:pPr>
            <a:r>
              <a:rPr lang="fr-FR" sz="3200" dirty="0">
                <a:solidFill>
                  <a:srgbClr val="262626"/>
                </a:solidFill>
                <a:latin typeface="Arial" panose="020B0604020202020204" pitchFamily="34" charset="0"/>
                <a:cs typeface="Arial" panose="020B0604020202020204" pitchFamily="34" charset="0"/>
              </a:rPr>
              <a:t>Tips for </a:t>
            </a:r>
            <a:r>
              <a:rPr lang="fr-FR" sz="3200" dirty="0" err="1">
                <a:solidFill>
                  <a:srgbClr val="262626"/>
                </a:solidFill>
                <a:latin typeface="Arial" panose="020B0604020202020204" pitchFamily="34" charset="0"/>
                <a:cs typeface="Arial" panose="020B0604020202020204" pitchFamily="34" charset="0"/>
              </a:rPr>
              <a:t>reducing</a:t>
            </a:r>
            <a:r>
              <a:rPr lang="fr-FR" sz="3200" dirty="0">
                <a:solidFill>
                  <a:srgbClr val="262626"/>
                </a:solidFill>
                <a:latin typeface="Arial" panose="020B0604020202020204" pitchFamily="34" charset="0"/>
                <a:cs typeface="Arial" panose="020B0604020202020204" pitchFamily="34" charset="0"/>
              </a:rPr>
              <a:t> stress </a:t>
            </a:r>
            <a:r>
              <a:rPr lang="fr-FR" sz="3200" dirty="0" err="1">
                <a:solidFill>
                  <a:srgbClr val="262626"/>
                </a:solidFill>
                <a:latin typeface="Arial" panose="020B0604020202020204" pitchFamily="34" charset="0"/>
                <a:cs typeface="Arial" panose="020B0604020202020204" pitchFamily="34" charset="0"/>
              </a:rPr>
              <a:t>level</a:t>
            </a:r>
            <a:endParaRPr lang="fr-FR" sz="3200" dirty="0">
              <a:solidFill>
                <a:srgbClr val="262626"/>
              </a:solidFill>
              <a:latin typeface="Arial" panose="020B0604020202020204" pitchFamily="34" charset="0"/>
              <a:cs typeface="Arial" panose="020B0604020202020204" pitchFamily="34" charset="0"/>
            </a:endParaRPr>
          </a:p>
          <a:p>
            <a:pPr marL="0" indent="0">
              <a:spcBef>
                <a:spcPts val="1050"/>
              </a:spcBef>
              <a:buNone/>
            </a:pPr>
            <a:endParaRPr lang="fr-FR" sz="2400" dirty="0">
              <a:solidFill>
                <a:srgbClr val="262626"/>
              </a:solidFill>
              <a:latin typeface="Arial" panose="020B0604020202020204" pitchFamily="34" charset="0"/>
              <a:cs typeface="Arial" panose="020B0604020202020204" pitchFamily="34" charset="0"/>
            </a:endParaRPr>
          </a:p>
          <a:p>
            <a:pPr marL="0" indent="0">
              <a:spcBef>
                <a:spcPts val="1050"/>
              </a:spcBef>
              <a:buNone/>
            </a:pPr>
            <a:endParaRPr lang="fr-FR" sz="2400" dirty="0">
              <a:latin typeface="Arial" panose="020B0604020202020204" pitchFamily="34" charset="0"/>
              <a:cs typeface="Arial" panose="020B0604020202020204" pitchFamily="34" charset="0"/>
            </a:endParaRPr>
          </a:p>
          <a:p>
            <a:pPr marL="0" indent="0">
              <a:spcBef>
                <a:spcPts val="1050"/>
              </a:spcBef>
              <a:buNone/>
            </a:pPr>
            <a:endParaRPr lang="fr-FR" sz="2400" dirty="0">
              <a:latin typeface="Arial" panose="020B0604020202020204" pitchFamily="34" charset="0"/>
              <a:cs typeface="Arial" panose="020B0604020202020204" pitchFamily="34" charset="0"/>
            </a:endParaRPr>
          </a:p>
        </p:txBody>
      </p:sp>
      <p:grpSp>
        <p:nvGrpSpPr>
          <p:cNvPr id="22" name="Groupe 21"/>
          <p:cNvGrpSpPr/>
          <p:nvPr/>
        </p:nvGrpSpPr>
        <p:grpSpPr>
          <a:xfrm>
            <a:off x="2619257" y="4413997"/>
            <a:ext cx="849063" cy="1075314"/>
            <a:chOff x="2852534" y="3326666"/>
            <a:chExt cx="372389" cy="479455"/>
          </a:xfrm>
        </p:grpSpPr>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2534" y="3326666"/>
              <a:ext cx="337278" cy="337278"/>
            </a:xfrm>
            <a:prstGeom prst="rect">
              <a:avLst/>
            </a:prstGeom>
          </p:spPr>
        </p:pic>
        <p:sp>
          <p:nvSpPr>
            <p:cNvPr id="20" name="ZoneTexte 19">
              <a:extLst>
                <a:ext uri="{FF2B5EF4-FFF2-40B4-BE49-F238E27FC236}">
                  <a16:creationId xmlns:a16="http://schemas.microsoft.com/office/drawing/2014/main" id="{48BB2ECB-A86F-464E-9AC7-33039C0E4C9A}"/>
                </a:ext>
              </a:extLst>
            </p:cNvPr>
            <p:cNvSpPr txBox="1"/>
            <p:nvPr/>
          </p:nvSpPr>
          <p:spPr>
            <a:xfrm>
              <a:off x="2938057" y="3406011"/>
              <a:ext cx="286866" cy="400110"/>
            </a:xfrm>
            <a:prstGeom prst="rect">
              <a:avLst/>
            </a:prstGeom>
            <a:noFill/>
          </p:spPr>
          <p:txBody>
            <a:bodyPr wrap="square" rtlCol="0">
              <a:spAutoFit/>
            </a:bodyPr>
            <a:lstStyle/>
            <a:p>
              <a:r>
                <a:rPr lang="fr-FR" sz="2000" b="1" dirty="0">
                  <a:solidFill>
                    <a:srgbClr val="004A36"/>
                  </a:solidFill>
                  <a:latin typeface="Arial" panose="020B0604020202020204" pitchFamily="34" charset="0"/>
                  <a:cs typeface="Arial" panose="020B0604020202020204" pitchFamily="34" charset="0"/>
                </a:rPr>
                <a:t>5</a:t>
              </a:r>
            </a:p>
          </p:txBody>
        </p:sp>
      </p:grpSp>
      <p:pic>
        <p:nvPicPr>
          <p:cNvPr id="24" name="Logo SSQ assurance VERT 0-105-78">
            <a:extLst>
              <a:ext uri="{FF2B5EF4-FFF2-40B4-BE49-F238E27FC236}">
                <a16:creationId xmlns:a16="http://schemas.microsoft.com/office/drawing/2014/main" id="{C7C12741-599F-4DF3-A1B5-6400550CD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1939" y="176314"/>
            <a:ext cx="1210493" cy="780169"/>
          </a:xfrm>
          <a:prstGeom prst="rect">
            <a:avLst/>
          </a:prstGeom>
        </p:spPr>
      </p:pic>
      <p:pic>
        <p:nvPicPr>
          <p:cNvPr id="25" name="Image 24">
            <a:extLst>
              <a:ext uri="{FF2B5EF4-FFF2-40B4-BE49-F238E27FC236}">
                <a16:creationId xmlns:a16="http://schemas.microsoft.com/office/drawing/2014/main" id="{F6EB1A7C-6828-4432-9867-392F6BBDB6D0}"/>
              </a:ext>
            </a:extLst>
          </p:cNvPr>
          <p:cNvPicPr>
            <a:picLocks noChangeAspect="1"/>
          </p:cNvPicPr>
          <p:nvPr/>
        </p:nvPicPr>
        <p:blipFill>
          <a:blip r:embed="rId5" cstate="print"/>
          <a:stretch>
            <a:fillRect/>
          </a:stretch>
        </p:blipFill>
        <p:spPr>
          <a:xfrm>
            <a:off x="-11578" y="4143016"/>
            <a:ext cx="6220496" cy="2717096"/>
          </a:xfrm>
          <a:prstGeom prst="rect">
            <a:avLst/>
          </a:prstGeom>
        </p:spPr>
      </p:pic>
      <p:grpSp>
        <p:nvGrpSpPr>
          <p:cNvPr id="26" name="Groupe 25">
            <a:extLst>
              <a:ext uri="{FF2B5EF4-FFF2-40B4-BE49-F238E27FC236}">
                <a16:creationId xmlns:a16="http://schemas.microsoft.com/office/drawing/2014/main" id="{3564F315-0F41-4C87-A920-77CA60CF0049}"/>
              </a:ext>
            </a:extLst>
          </p:cNvPr>
          <p:cNvGrpSpPr/>
          <p:nvPr/>
        </p:nvGrpSpPr>
        <p:grpSpPr>
          <a:xfrm>
            <a:off x="2644889" y="2060677"/>
            <a:ext cx="717744" cy="706015"/>
            <a:chOff x="2782358" y="2721027"/>
            <a:chExt cx="314794" cy="314794"/>
          </a:xfrm>
        </p:grpSpPr>
        <p:sp>
          <p:nvSpPr>
            <p:cNvPr id="27" name="Ellipse 26">
              <a:extLst>
                <a:ext uri="{FF2B5EF4-FFF2-40B4-BE49-F238E27FC236}">
                  <a16:creationId xmlns:a16="http://schemas.microsoft.com/office/drawing/2014/main" id="{2CF503F0-C435-4392-A1CA-F61E77D24A30}"/>
                </a:ext>
              </a:extLst>
            </p:cNvPr>
            <p:cNvSpPr/>
            <p:nvPr/>
          </p:nvSpPr>
          <p:spPr>
            <a:xfrm>
              <a:off x="2782358" y="2721027"/>
              <a:ext cx="314794" cy="314794"/>
            </a:xfrm>
            <a:prstGeom prst="ellipse">
              <a:avLst/>
            </a:prstGeom>
            <a:solidFill>
              <a:srgbClr val="85C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28" name="ZoneTexte 27">
              <a:extLst>
                <a:ext uri="{FF2B5EF4-FFF2-40B4-BE49-F238E27FC236}">
                  <a16:creationId xmlns:a16="http://schemas.microsoft.com/office/drawing/2014/main" id="{0CC29E9D-6596-45C6-9D6C-F397851EE7F0}"/>
                </a:ext>
              </a:extLst>
            </p:cNvPr>
            <p:cNvSpPr txBox="1"/>
            <p:nvPr/>
          </p:nvSpPr>
          <p:spPr>
            <a:xfrm>
              <a:off x="2866186" y="2784105"/>
              <a:ext cx="230948" cy="178399"/>
            </a:xfrm>
            <a:prstGeom prst="rect">
              <a:avLst/>
            </a:prstGeom>
            <a:noFill/>
          </p:spPr>
          <p:txBody>
            <a:bodyPr wrap="square" rtlCol="0">
              <a:spAutoFit/>
            </a:bodyPr>
            <a:lstStyle/>
            <a:p>
              <a:r>
                <a:rPr lang="fr-FR" sz="2000" b="1" dirty="0">
                  <a:solidFill>
                    <a:srgbClr val="004A36"/>
                  </a:solidFill>
                  <a:latin typeface="Arial" panose="020B0604020202020204" pitchFamily="34" charset="0"/>
                  <a:cs typeface="Arial" panose="020B0604020202020204" pitchFamily="34" charset="0"/>
                </a:rPr>
                <a:t>2</a:t>
              </a:r>
            </a:p>
          </p:txBody>
        </p:sp>
      </p:grpSp>
      <p:sp>
        <p:nvSpPr>
          <p:cNvPr id="29" name="Espace réservé du pied de page 3">
            <a:extLst>
              <a:ext uri="{FF2B5EF4-FFF2-40B4-BE49-F238E27FC236}">
                <a16:creationId xmlns:a16="http://schemas.microsoft.com/office/drawing/2014/main" id="{7810B393-E12A-4D5E-A4D4-8192C742FDB0}"/>
              </a:ext>
            </a:extLst>
          </p:cNvPr>
          <p:cNvSpPr>
            <a:spLocks noGrp="1"/>
          </p:cNvSpPr>
          <p:nvPr>
            <p:ph type="ftr" sz="quarter" idx="11"/>
          </p:nvPr>
        </p:nvSpPr>
        <p:spPr>
          <a:xfrm>
            <a:off x="359963" y="286956"/>
            <a:ext cx="5736037" cy="287346"/>
          </a:xfrm>
        </p:spPr>
        <p:txBody>
          <a:bodyPr/>
          <a:lstStyle/>
          <a:p>
            <a:r>
              <a:rPr lang="fr-CA" b="1" dirty="0"/>
              <a:t>Financial Stress</a:t>
            </a:r>
          </a:p>
        </p:txBody>
      </p:sp>
    </p:spTree>
    <p:extLst>
      <p:ext uri="{BB962C8B-B14F-4D97-AF65-F5344CB8AC3E}">
        <p14:creationId xmlns:p14="http://schemas.microsoft.com/office/powerpoint/2010/main" val="8138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20</a:t>
            </a:fld>
            <a:endParaRPr lang="fr-CA"/>
          </a:p>
        </p:txBody>
      </p:sp>
      <p:sp>
        <p:nvSpPr>
          <p:cNvPr id="10" name="Rectangle 9">
            <a:extLst>
              <a:ext uri="{FF2B5EF4-FFF2-40B4-BE49-F238E27FC236}">
                <a16:creationId xmlns:a16="http://schemas.microsoft.com/office/drawing/2014/main" id="{B8207C38-22DF-4934-8A18-5449E6AA6943}"/>
              </a:ext>
            </a:extLst>
          </p:cNvPr>
          <p:cNvSpPr/>
          <p:nvPr/>
        </p:nvSpPr>
        <p:spPr>
          <a:xfrm>
            <a:off x="3050866" y="2180802"/>
            <a:ext cx="8669180" cy="1754326"/>
          </a:xfrm>
          <a:prstGeom prst="rect">
            <a:avLst/>
          </a:prstGeom>
        </p:spPr>
        <p:txBody>
          <a:bodyPr wrap="square">
            <a:spAutoFit/>
          </a:bodyPr>
          <a:lstStyle/>
          <a:p>
            <a:pPr>
              <a:spcBef>
                <a:spcPts val="1050"/>
              </a:spcBef>
            </a:pPr>
            <a:r>
              <a:rPr lang="fr-FR" sz="5400" b="1" dirty="0">
                <a:solidFill>
                  <a:srgbClr val="00694E"/>
                </a:solidFill>
                <a:latin typeface="+mj-lt"/>
                <a:cs typeface="Poppins" panose="00000500000000000000" pitchFamily="2" charset="0"/>
              </a:rPr>
              <a:t>Tips for </a:t>
            </a:r>
            <a:r>
              <a:rPr lang="fr-FR" sz="5400" b="1" dirty="0" err="1">
                <a:solidFill>
                  <a:srgbClr val="00694E"/>
                </a:solidFill>
                <a:latin typeface="+mj-lt"/>
                <a:cs typeface="Poppins" panose="00000500000000000000" pitchFamily="2" charset="0"/>
              </a:rPr>
              <a:t>reducing</a:t>
            </a:r>
            <a:r>
              <a:rPr lang="fr-FR" sz="5400" b="1" dirty="0">
                <a:solidFill>
                  <a:srgbClr val="00694E"/>
                </a:solidFill>
                <a:latin typeface="+mj-lt"/>
                <a:cs typeface="Poppins" panose="00000500000000000000" pitchFamily="2" charset="0"/>
              </a:rPr>
              <a:t> stress </a:t>
            </a:r>
            <a:r>
              <a:rPr lang="fr-FR" sz="5400" b="1" dirty="0" err="1">
                <a:solidFill>
                  <a:srgbClr val="00694E"/>
                </a:solidFill>
                <a:latin typeface="+mj-lt"/>
                <a:cs typeface="Poppins" panose="00000500000000000000" pitchFamily="2" charset="0"/>
              </a:rPr>
              <a:t>level</a:t>
            </a:r>
            <a:endParaRPr lang="fr-FR" sz="5400" b="1" dirty="0">
              <a:solidFill>
                <a:srgbClr val="00694E"/>
              </a:solidFill>
              <a:latin typeface="+mj-lt"/>
              <a:cs typeface="Poppins" panose="00000500000000000000" pitchFamily="2" charset="0"/>
            </a:endParaRPr>
          </a:p>
        </p:txBody>
      </p:sp>
      <p:pic>
        <p:nvPicPr>
          <p:cNvPr id="11" name="Image 10" descr="Une image contenant signe, dessin&#10;&#10;Description générée automatiquement">
            <a:extLst>
              <a:ext uri="{FF2B5EF4-FFF2-40B4-BE49-F238E27FC236}">
                <a16:creationId xmlns:a16="http://schemas.microsoft.com/office/drawing/2014/main" id="{99658F47-9552-423B-85E8-F97EC5C5847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2171" y="2180802"/>
            <a:ext cx="1290858" cy="1326031"/>
          </a:xfrm>
          <a:prstGeom prst="rect">
            <a:avLst/>
          </a:prstGeom>
        </p:spPr>
      </p:pic>
      <p:pic>
        <p:nvPicPr>
          <p:cNvPr id="17" name="Image 16">
            <a:extLst>
              <a:ext uri="{FF2B5EF4-FFF2-40B4-BE49-F238E27FC236}">
                <a16:creationId xmlns:a16="http://schemas.microsoft.com/office/drawing/2014/main" id="{CCAC7658-1917-4736-BD00-1EA0CECD3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84" y="2063210"/>
            <a:ext cx="1804843" cy="1804843"/>
          </a:xfrm>
          <a:prstGeom prst="rect">
            <a:avLst/>
          </a:prstGeom>
          <a:ln>
            <a:noFill/>
          </a:ln>
          <a:effectLst/>
        </p:spPr>
      </p:pic>
      <p:sp>
        <p:nvSpPr>
          <p:cNvPr id="18" name="Rectangle 17">
            <a:extLst>
              <a:ext uri="{FF2B5EF4-FFF2-40B4-BE49-F238E27FC236}">
                <a16:creationId xmlns:a16="http://schemas.microsoft.com/office/drawing/2014/main" id="{CC9D0CB9-24AA-4027-9BF2-A5BBA67A1443}"/>
              </a:ext>
            </a:extLst>
          </p:cNvPr>
          <p:cNvSpPr/>
          <p:nvPr/>
        </p:nvSpPr>
        <p:spPr>
          <a:xfrm>
            <a:off x="1554930" y="2180801"/>
            <a:ext cx="869149" cy="1569660"/>
          </a:xfrm>
          <a:prstGeom prst="rect">
            <a:avLst/>
          </a:prstGeom>
        </p:spPr>
        <p:txBody>
          <a:bodyPr wrap="none">
            <a:spAutoFit/>
          </a:bodyPr>
          <a:lstStyle/>
          <a:p>
            <a:pPr lvl="0"/>
            <a:r>
              <a:rPr lang="fr-FR" sz="9600" b="1" dirty="0">
                <a:solidFill>
                  <a:srgbClr val="00694E"/>
                </a:solidFill>
                <a:latin typeface="Arial" panose="020B0604020202020204" pitchFamily="34" charset="0"/>
                <a:cs typeface="Arial" panose="020B0604020202020204" pitchFamily="34" charset="0"/>
              </a:rPr>
              <a:t>5</a:t>
            </a:r>
          </a:p>
        </p:txBody>
      </p:sp>
      <p:pic>
        <p:nvPicPr>
          <p:cNvPr id="8" name="Image 7">
            <a:extLst>
              <a:ext uri="{FF2B5EF4-FFF2-40B4-BE49-F238E27FC236}">
                <a16:creationId xmlns:a16="http://schemas.microsoft.com/office/drawing/2014/main" id="{42E10B9F-FC4C-437B-B02E-8F06AA57CF7B}"/>
              </a:ext>
            </a:extLst>
          </p:cNvPr>
          <p:cNvPicPr>
            <a:picLocks noChangeAspect="1"/>
          </p:cNvPicPr>
          <p:nvPr/>
        </p:nvPicPr>
        <p:blipFill>
          <a:blip r:embed="rId4" cstate="print"/>
          <a:stretch>
            <a:fillRect/>
          </a:stretch>
        </p:blipFill>
        <p:spPr>
          <a:xfrm>
            <a:off x="0" y="4122994"/>
            <a:ext cx="6220496" cy="2717096"/>
          </a:xfrm>
          <a:prstGeom prst="rect">
            <a:avLst/>
          </a:prstGeom>
        </p:spPr>
      </p:pic>
    </p:spTree>
    <p:extLst>
      <p:ext uri="{BB962C8B-B14F-4D97-AF65-F5344CB8AC3E}">
        <p14:creationId xmlns:p14="http://schemas.microsoft.com/office/powerpoint/2010/main" val="3783150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21</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A3582D11-45A3-4216-AB05-2220C8B9A588}"/>
              </a:ext>
            </a:extLst>
          </p:cNvPr>
          <p:cNvSpPr/>
          <p:nvPr/>
        </p:nvSpPr>
        <p:spPr>
          <a:xfrm>
            <a:off x="830103" y="1640041"/>
            <a:ext cx="11014229" cy="4508927"/>
          </a:xfrm>
          <a:prstGeom prst="rect">
            <a:avLst/>
          </a:prstGeom>
        </p:spPr>
        <p:txBody>
          <a:bodyPr wrap="square">
            <a:spAutoFit/>
          </a:bodyPr>
          <a:lstStyle/>
          <a:p>
            <a:r>
              <a:rPr lang="en-US" sz="2200" b="1" dirty="0">
                <a:solidFill>
                  <a:srgbClr val="00B050"/>
                </a:solidFill>
              </a:rPr>
              <a:t>Why not take this opportunity to review your budget? </a:t>
            </a:r>
          </a:p>
          <a:p>
            <a:r>
              <a:rPr lang="en-US" sz="2200" b="1" dirty="0">
                <a:solidFill>
                  <a:srgbClr val="00B050"/>
                </a:solidFill>
              </a:rPr>
              <a:t>A good starting point is identifying sources of financial stress. This will help you take action. Remember that sound financial management starts with a realistic budget. Here are a few things you can do: </a:t>
            </a:r>
          </a:p>
          <a:p>
            <a:endParaRPr lang="en-US" dirty="0">
              <a:solidFill>
                <a:srgbClr val="221E1F"/>
              </a:solidFill>
            </a:endParaRPr>
          </a:p>
          <a:p>
            <a:endParaRPr lang="en-US" sz="500" dirty="0">
              <a:solidFill>
                <a:srgbClr val="221E1F"/>
              </a:solidFill>
            </a:endParaRPr>
          </a:p>
          <a:p>
            <a:pPr marL="342900" indent="-342900">
              <a:buFont typeface="Arial" panose="020B0604020202020204" pitchFamily="34" charset="0"/>
              <a:buChar char="•"/>
            </a:pPr>
            <a:r>
              <a:rPr lang="en-US" sz="2200" dirty="0">
                <a:solidFill>
                  <a:srgbClr val="221E1F"/>
                </a:solidFill>
              </a:rPr>
              <a:t>Ask your financial institution about what they can provide in terms of relief during the crisis.</a:t>
            </a:r>
          </a:p>
          <a:p>
            <a:pPr marL="342900" indent="-342900">
              <a:buFont typeface="Arial" panose="020B0604020202020204" pitchFamily="34" charset="0"/>
              <a:buChar char="•"/>
            </a:pPr>
            <a:endParaRPr lang="en-US" sz="2200" dirty="0">
              <a:solidFill>
                <a:srgbClr val="221E1F"/>
              </a:solidFill>
            </a:endParaRPr>
          </a:p>
          <a:p>
            <a:pPr marL="342900" indent="-342900">
              <a:buFont typeface="Arial" panose="020B0604020202020204" pitchFamily="34" charset="0"/>
              <a:buChar char="•"/>
            </a:pPr>
            <a:r>
              <a:rPr lang="en-US" sz="2200" dirty="0">
                <a:solidFill>
                  <a:srgbClr val="221E1F"/>
                </a:solidFill>
              </a:rPr>
              <a:t>Lower the limit on your credit card and restrict yourself to just one card. Use credit only when you are sure you can pay the monthly balance.</a:t>
            </a:r>
          </a:p>
          <a:p>
            <a:pPr marL="342900" indent="-342900">
              <a:buFont typeface="Arial" panose="020B0604020202020204" pitchFamily="34" charset="0"/>
              <a:buChar char="•"/>
            </a:pPr>
            <a:endParaRPr lang="en-US" sz="2200" dirty="0">
              <a:solidFill>
                <a:srgbClr val="221E1F"/>
              </a:solidFill>
            </a:endParaRPr>
          </a:p>
          <a:p>
            <a:pPr marL="342900" indent="-342900">
              <a:buFont typeface="Arial" panose="020B0604020202020204" pitchFamily="34" charset="0"/>
              <a:buChar char="•"/>
            </a:pPr>
            <a:r>
              <a:rPr lang="en-US" sz="2200" dirty="0">
                <a:solidFill>
                  <a:srgbClr val="221E1F"/>
                </a:solidFill>
              </a:rPr>
              <a:t>Separate good debt from bad debt. Investing is good debt (mortgages, RRSPs), and limit bad debt.</a:t>
            </a:r>
            <a:endParaRPr lang="fr-CA" dirty="0"/>
          </a:p>
        </p:txBody>
      </p:sp>
      <p:sp>
        <p:nvSpPr>
          <p:cNvPr id="3" name="Rectangle 2">
            <a:extLst>
              <a:ext uri="{FF2B5EF4-FFF2-40B4-BE49-F238E27FC236}">
                <a16:creationId xmlns:a16="http://schemas.microsoft.com/office/drawing/2014/main" id="{37141B73-6D3B-44E9-82E4-F942445D1DE6}"/>
              </a:ext>
            </a:extLst>
          </p:cNvPr>
          <p:cNvSpPr/>
          <p:nvPr/>
        </p:nvSpPr>
        <p:spPr>
          <a:xfrm>
            <a:off x="722050" y="932155"/>
            <a:ext cx="7658469" cy="707886"/>
          </a:xfrm>
          <a:prstGeom prst="rect">
            <a:avLst/>
          </a:prstGeom>
        </p:spPr>
        <p:txBody>
          <a:bodyPr wrap="square">
            <a:spAutoFit/>
          </a:bodyPr>
          <a:lstStyle/>
          <a:p>
            <a:r>
              <a:rPr lang="fr-CA" sz="4000" b="1" dirty="0">
                <a:solidFill>
                  <a:srgbClr val="00694E"/>
                </a:solidFill>
                <a:latin typeface="+mj-lt"/>
              </a:rPr>
              <a:t>Solutions are </a:t>
            </a:r>
            <a:r>
              <a:rPr lang="fr-CA" sz="4000" b="1" dirty="0" err="1">
                <a:solidFill>
                  <a:srgbClr val="00694E"/>
                </a:solidFill>
                <a:latin typeface="+mj-lt"/>
              </a:rPr>
              <a:t>available</a:t>
            </a:r>
            <a:endParaRPr lang="fr-CA" sz="4000" dirty="0">
              <a:solidFill>
                <a:srgbClr val="00694E"/>
              </a:solidFill>
              <a:latin typeface="+mj-lt"/>
            </a:endParaRPr>
          </a:p>
        </p:txBody>
      </p:sp>
      <p:pic>
        <p:nvPicPr>
          <p:cNvPr id="8" name="Image 7" descr="Une image contenant dessin&#10;&#10;Description générée automatiquement">
            <a:extLst>
              <a:ext uri="{FF2B5EF4-FFF2-40B4-BE49-F238E27FC236}">
                <a16:creationId xmlns:a16="http://schemas.microsoft.com/office/drawing/2014/main" id="{846CEC31-6B5A-4D39-B8AC-048BE1704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439" y="286956"/>
            <a:ext cx="980080" cy="1446163"/>
          </a:xfrm>
          <a:prstGeom prst="rect">
            <a:avLst/>
          </a:prstGeom>
        </p:spPr>
      </p:pic>
    </p:spTree>
    <p:extLst>
      <p:ext uri="{BB962C8B-B14F-4D97-AF65-F5344CB8AC3E}">
        <p14:creationId xmlns:p14="http://schemas.microsoft.com/office/powerpoint/2010/main" val="264742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22</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A3582D11-45A3-4216-AB05-2220C8B9A588}"/>
              </a:ext>
            </a:extLst>
          </p:cNvPr>
          <p:cNvSpPr/>
          <p:nvPr/>
        </p:nvSpPr>
        <p:spPr>
          <a:xfrm>
            <a:off x="547457" y="1677397"/>
            <a:ext cx="10904737" cy="4832092"/>
          </a:xfrm>
          <a:prstGeom prst="rect">
            <a:avLst/>
          </a:prstGeom>
        </p:spPr>
        <p:txBody>
          <a:bodyPr wrap="square">
            <a:spAutoFit/>
          </a:bodyPr>
          <a:lstStyle/>
          <a:p>
            <a:pPr marL="285750" indent="-285750">
              <a:buFont typeface="Arial" panose="020B0604020202020204" pitchFamily="34" charset="0"/>
              <a:buChar char="•"/>
            </a:pPr>
            <a:r>
              <a:rPr lang="en-US" sz="2200" dirty="0">
                <a:solidFill>
                  <a:srgbClr val="221E1F"/>
                </a:solidFill>
              </a:rPr>
              <a:t>Use notifications and reminders to make sure you pay your accounts on time and avoid interest fees.</a:t>
            </a:r>
          </a:p>
          <a:p>
            <a:pPr marL="285750" indent="-285750">
              <a:buFont typeface="Arial" panose="020B0604020202020204" pitchFamily="34" charset="0"/>
              <a:buChar char="•"/>
            </a:pPr>
            <a:endParaRPr lang="en-US" sz="2200" dirty="0">
              <a:solidFill>
                <a:srgbClr val="221E1F"/>
              </a:solidFill>
            </a:endParaRPr>
          </a:p>
          <a:p>
            <a:pPr marL="285750" indent="-285750">
              <a:buFont typeface="Arial" panose="020B0604020202020204" pitchFamily="34" charset="0"/>
              <a:buChar char="•"/>
            </a:pPr>
            <a:r>
              <a:rPr lang="en-US" sz="2200" dirty="0">
                <a:solidFill>
                  <a:srgbClr val="221E1F"/>
                </a:solidFill>
              </a:rPr>
              <a:t>Be wary of buy-now-pay-later offers. </a:t>
            </a:r>
          </a:p>
          <a:p>
            <a:endParaRPr lang="en-US" sz="2200" dirty="0">
              <a:solidFill>
                <a:srgbClr val="221E1F"/>
              </a:solidFill>
            </a:endParaRPr>
          </a:p>
          <a:p>
            <a:pPr marL="285750" indent="-285750">
              <a:buFont typeface="Arial" panose="020B0604020202020204" pitchFamily="34" charset="0"/>
              <a:buChar char="•"/>
            </a:pPr>
            <a:r>
              <a:rPr lang="en-US" sz="2200" dirty="0">
                <a:solidFill>
                  <a:srgbClr val="221E1F"/>
                </a:solidFill>
              </a:rPr>
              <a:t>Despite the relief proposed by various levels of government, it is best to continue to pay your city taxes and mortgage payments if you can afford to. </a:t>
            </a:r>
          </a:p>
          <a:p>
            <a:pPr marL="285750" indent="-285750">
              <a:buFont typeface="Arial" panose="020B0604020202020204" pitchFamily="34" charset="0"/>
              <a:buChar char="•"/>
            </a:pPr>
            <a:endParaRPr lang="en-US" sz="2200" dirty="0">
              <a:solidFill>
                <a:srgbClr val="221E1F"/>
              </a:solidFill>
            </a:endParaRPr>
          </a:p>
          <a:p>
            <a:pPr marL="285750" indent="-285750">
              <a:buFont typeface="Arial" panose="020B0604020202020204" pitchFamily="34" charset="0"/>
              <a:buChar char="•"/>
            </a:pPr>
            <a:r>
              <a:rPr lang="en-US" sz="2200" dirty="0">
                <a:solidFill>
                  <a:srgbClr val="221E1F"/>
                </a:solidFill>
              </a:rPr>
              <a:t>Avoid making impulse purchases online. Before buying, sleep on it. </a:t>
            </a:r>
          </a:p>
          <a:p>
            <a:pPr marL="285750" indent="-285750">
              <a:buFont typeface="Arial" panose="020B0604020202020204" pitchFamily="34" charset="0"/>
              <a:buChar char="•"/>
            </a:pPr>
            <a:endParaRPr lang="en-US" sz="2200" dirty="0">
              <a:solidFill>
                <a:srgbClr val="221E1F"/>
              </a:solidFill>
            </a:endParaRPr>
          </a:p>
          <a:p>
            <a:pPr marL="285750" indent="-285750">
              <a:buFont typeface="Arial" panose="020B0604020202020204" pitchFamily="34" charset="0"/>
              <a:buChar char="•"/>
            </a:pPr>
            <a:r>
              <a:rPr lang="en-US" sz="2200" dirty="0"/>
              <a:t>Consult the assistance provided to Canadians by the federal and provincial governments.</a:t>
            </a:r>
          </a:p>
          <a:p>
            <a:endParaRPr lang="en-US" sz="2200" dirty="0"/>
          </a:p>
          <a:p>
            <a:pPr marL="285750" indent="-285750">
              <a:buFont typeface="Arial" panose="020B0604020202020204" pitchFamily="34" charset="0"/>
              <a:buChar char="•"/>
            </a:pPr>
            <a:r>
              <a:rPr lang="en-US" sz="2200" dirty="0">
                <a:solidFill>
                  <a:srgbClr val="221E1F"/>
                </a:solidFill>
              </a:rPr>
              <a:t>Consult your financial institution. Debt consolidation may be your best option.</a:t>
            </a:r>
            <a:endParaRPr lang="fr-CA" sz="2200" dirty="0"/>
          </a:p>
        </p:txBody>
      </p:sp>
      <p:sp>
        <p:nvSpPr>
          <p:cNvPr id="3" name="Rectangle 2">
            <a:extLst>
              <a:ext uri="{FF2B5EF4-FFF2-40B4-BE49-F238E27FC236}">
                <a16:creationId xmlns:a16="http://schemas.microsoft.com/office/drawing/2014/main" id="{37141B73-6D3B-44E9-82E4-F942445D1DE6}"/>
              </a:ext>
            </a:extLst>
          </p:cNvPr>
          <p:cNvSpPr/>
          <p:nvPr/>
        </p:nvSpPr>
        <p:spPr>
          <a:xfrm>
            <a:off x="819704" y="694179"/>
            <a:ext cx="7658469" cy="707886"/>
          </a:xfrm>
          <a:prstGeom prst="rect">
            <a:avLst/>
          </a:prstGeom>
        </p:spPr>
        <p:txBody>
          <a:bodyPr wrap="square">
            <a:spAutoFit/>
          </a:bodyPr>
          <a:lstStyle/>
          <a:p>
            <a:r>
              <a:rPr lang="fr-CA" sz="4000" b="1" dirty="0">
                <a:solidFill>
                  <a:srgbClr val="00694E"/>
                </a:solidFill>
                <a:latin typeface="+mj-lt"/>
              </a:rPr>
              <a:t>Solutions are </a:t>
            </a:r>
            <a:r>
              <a:rPr lang="fr-CA" sz="4000" b="1" dirty="0" err="1">
                <a:solidFill>
                  <a:srgbClr val="00694E"/>
                </a:solidFill>
                <a:latin typeface="+mj-lt"/>
              </a:rPr>
              <a:t>available</a:t>
            </a:r>
            <a:endParaRPr lang="fr-CA" sz="4000" dirty="0">
              <a:solidFill>
                <a:srgbClr val="00694E"/>
              </a:solidFill>
              <a:latin typeface="+mj-lt"/>
            </a:endParaRPr>
          </a:p>
        </p:txBody>
      </p:sp>
      <p:pic>
        <p:nvPicPr>
          <p:cNvPr id="9" name="Image 8" descr="Une image contenant dessin&#10;&#10;Description générée automatiquement">
            <a:extLst>
              <a:ext uri="{FF2B5EF4-FFF2-40B4-BE49-F238E27FC236}">
                <a16:creationId xmlns:a16="http://schemas.microsoft.com/office/drawing/2014/main" id="{0A4E6E0A-63C9-4529-AB98-97A74E2D6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912" y="119475"/>
            <a:ext cx="1424866" cy="1424866"/>
          </a:xfrm>
          <a:prstGeom prst="rect">
            <a:avLst/>
          </a:prstGeom>
        </p:spPr>
      </p:pic>
    </p:spTree>
    <p:extLst>
      <p:ext uri="{BB962C8B-B14F-4D97-AF65-F5344CB8AC3E}">
        <p14:creationId xmlns:p14="http://schemas.microsoft.com/office/powerpoint/2010/main" val="1453979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23</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3" name="Titre 2">
            <a:extLst>
              <a:ext uri="{FF2B5EF4-FFF2-40B4-BE49-F238E27FC236}">
                <a16:creationId xmlns:a16="http://schemas.microsoft.com/office/drawing/2014/main" id="{882665C3-4B76-4C3C-9542-A33406F80AFA}"/>
              </a:ext>
            </a:extLst>
          </p:cNvPr>
          <p:cNvSpPr>
            <a:spLocks noGrp="1"/>
          </p:cNvSpPr>
          <p:nvPr>
            <p:ph type="title"/>
          </p:nvPr>
        </p:nvSpPr>
        <p:spPr>
          <a:xfrm>
            <a:off x="359963" y="220548"/>
            <a:ext cx="12073910" cy="1314483"/>
          </a:xfrm>
        </p:spPr>
        <p:txBody>
          <a:bodyPr>
            <a:normAutofit/>
          </a:bodyPr>
          <a:lstStyle/>
          <a:p>
            <a:r>
              <a:rPr lang="fr-CA" sz="4000" b="1" dirty="0">
                <a:cs typeface="Poppins" panose="00000500000000000000" pitchFamily="2" charset="0"/>
              </a:rPr>
              <a:t>Coping </a:t>
            </a:r>
            <a:r>
              <a:rPr lang="fr-CA" sz="4000" b="1" dirty="0" err="1">
                <a:cs typeface="Poppins" panose="00000500000000000000" pitchFamily="2" charset="0"/>
              </a:rPr>
              <a:t>with</a:t>
            </a:r>
            <a:r>
              <a:rPr lang="fr-CA" sz="4000" b="1" dirty="0">
                <a:cs typeface="Poppins" panose="00000500000000000000" pitchFamily="2" charset="0"/>
              </a:rPr>
              <a:t> Financial Stress</a:t>
            </a:r>
          </a:p>
        </p:txBody>
      </p:sp>
      <p:graphicFrame>
        <p:nvGraphicFramePr>
          <p:cNvPr id="8" name="Espace réservé du contenu 2">
            <a:extLst>
              <a:ext uri="{FF2B5EF4-FFF2-40B4-BE49-F238E27FC236}">
                <a16:creationId xmlns:a16="http://schemas.microsoft.com/office/drawing/2014/main" id="{EEF666B5-24F6-484A-AB14-D600C20E67A8}"/>
              </a:ext>
            </a:extLst>
          </p:cNvPr>
          <p:cNvGraphicFramePr>
            <a:graphicFrameLocks/>
          </p:cNvGraphicFramePr>
          <p:nvPr>
            <p:extLst>
              <p:ext uri="{D42A27DB-BD31-4B8C-83A1-F6EECF244321}">
                <p14:modId xmlns:p14="http://schemas.microsoft.com/office/powerpoint/2010/main" val="3249581038"/>
              </p:ext>
            </p:extLst>
          </p:nvPr>
        </p:nvGraphicFramePr>
        <p:xfrm>
          <a:off x="319680" y="1825625"/>
          <a:ext cx="1152465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61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24</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3" name="Titre 2">
            <a:extLst>
              <a:ext uri="{FF2B5EF4-FFF2-40B4-BE49-F238E27FC236}">
                <a16:creationId xmlns:a16="http://schemas.microsoft.com/office/drawing/2014/main" id="{882665C3-4B76-4C3C-9542-A33406F80AFA}"/>
              </a:ext>
            </a:extLst>
          </p:cNvPr>
          <p:cNvSpPr>
            <a:spLocks noGrp="1"/>
          </p:cNvSpPr>
          <p:nvPr>
            <p:ph type="title"/>
          </p:nvPr>
        </p:nvSpPr>
        <p:spPr>
          <a:xfrm>
            <a:off x="1293137" y="551988"/>
            <a:ext cx="11524652" cy="1314483"/>
          </a:xfrm>
        </p:spPr>
        <p:txBody>
          <a:bodyPr/>
          <a:lstStyle/>
          <a:p>
            <a:r>
              <a:rPr lang="fr-CA" b="1" dirty="0">
                <a:cs typeface="Poppins" panose="00000500000000000000" pitchFamily="2" charset="0"/>
              </a:rPr>
              <a:t>Coping </a:t>
            </a:r>
            <a:r>
              <a:rPr lang="fr-CA" b="1" dirty="0" err="1">
                <a:cs typeface="Poppins" panose="00000500000000000000" pitchFamily="2" charset="0"/>
              </a:rPr>
              <a:t>with</a:t>
            </a:r>
            <a:r>
              <a:rPr lang="fr-CA" b="1" dirty="0">
                <a:cs typeface="Poppins" panose="00000500000000000000" pitchFamily="2" charset="0"/>
              </a:rPr>
              <a:t> Financial Stress</a:t>
            </a:r>
          </a:p>
        </p:txBody>
      </p:sp>
      <p:graphicFrame>
        <p:nvGraphicFramePr>
          <p:cNvPr id="8" name="Espace réservé du contenu 2">
            <a:extLst>
              <a:ext uri="{FF2B5EF4-FFF2-40B4-BE49-F238E27FC236}">
                <a16:creationId xmlns:a16="http://schemas.microsoft.com/office/drawing/2014/main" id="{EEF666B5-24F6-484A-AB14-D600C20E67A8}"/>
              </a:ext>
            </a:extLst>
          </p:cNvPr>
          <p:cNvGraphicFramePr>
            <a:graphicFrameLocks/>
          </p:cNvGraphicFramePr>
          <p:nvPr>
            <p:extLst>
              <p:ext uri="{D42A27DB-BD31-4B8C-83A1-F6EECF244321}">
                <p14:modId xmlns:p14="http://schemas.microsoft.com/office/powerpoint/2010/main" val="3190871318"/>
              </p:ext>
            </p:extLst>
          </p:nvPr>
        </p:nvGraphicFramePr>
        <p:xfrm>
          <a:off x="1287262" y="2308645"/>
          <a:ext cx="8762260" cy="2682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descr="Une image contenant brosse&#10;&#10;Description générée automatiquement">
            <a:extLst>
              <a:ext uri="{FF2B5EF4-FFF2-40B4-BE49-F238E27FC236}">
                <a16:creationId xmlns:a16="http://schemas.microsoft.com/office/drawing/2014/main" id="{D62C3B42-B2BE-4C95-867C-E3FEDFF28E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5917" y="2611606"/>
            <a:ext cx="1978415" cy="1978415"/>
          </a:xfrm>
          <a:prstGeom prst="rect">
            <a:avLst/>
          </a:prstGeom>
        </p:spPr>
      </p:pic>
    </p:spTree>
    <p:extLst>
      <p:ext uri="{BB962C8B-B14F-4D97-AF65-F5344CB8AC3E}">
        <p14:creationId xmlns:p14="http://schemas.microsoft.com/office/powerpoint/2010/main" val="147327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25</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3" name="Titre 2">
            <a:extLst>
              <a:ext uri="{FF2B5EF4-FFF2-40B4-BE49-F238E27FC236}">
                <a16:creationId xmlns:a16="http://schemas.microsoft.com/office/drawing/2014/main" id="{882665C3-4B76-4C3C-9542-A33406F80AFA}"/>
              </a:ext>
            </a:extLst>
          </p:cNvPr>
          <p:cNvSpPr>
            <a:spLocks noGrp="1"/>
          </p:cNvSpPr>
          <p:nvPr>
            <p:ph type="title"/>
          </p:nvPr>
        </p:nvSpPr>
        <p:spPr>
          <a:xfrm>
            <a:off x="359963" y="784232"/>
            <a:ext cx="11524652" cy="1314483"/>
          </a:xfrm>
        </p:spPr>
        <p:txBody>
          <a:bodyPr>
            <a:normAutofit fontScale="90000"/>
          </a:bodyPr>
          <a:lstStyle/>
          <a:p>
            <a:r>
              <a:rPr lang="en-CA" b="1" dirty="0">
                <a:cs typeface="Poppins" panose="00000500000000000000" pitchFamily="2" charset="0"/>
              </a:rPr>
              <a:t>Ways to manage financial stress in a family setting</a:t>
            </a:r>
            <a:br>
              <a:rPr lang="en-CA" b="1" dirty="0"/>
            </a:br>
            <a:endParaRPr lang="fr-CA" b="1" dirty="0">
              <a:cs typeface="Poppins" panose="00000500000000000000" pitchFamily="2" charset="0"/>
            </a:endParaRPr>
          </a:p>
        </p:txBody>
      </p:sp>
      <p:sp>
        <p:nvSpPr>
          <p:cNvPr id="2" name="Rectangle 1">
            <a:extLst>
              <a:ext uri="{FF2B5EF4-FFF2-40B4-BE49-F238E27FC236}">
                <a16:creationId xmlns:a16="http://schemas.microsoft.com/office/drawing/2014/main" id="{3B6FAC73-0B19-4BFA-9BDC-131075AEF720}"/>
              </a:ext>
            </a:extLst>
          </p:cNvPr>
          <p:cNvSpPr/>
          <p:nvPr/>
        </p:nvSpPr>
        <p:spPr>
          <a:xfrm>
            <a:off x="359963" y="2030395"/>
            <a:ext cx="11472074" cy="3508653"/>
          </a:xfrm>
          <a:prstGeom prst="rect">
            <a:avLst/>
          </a:prstGeom>
        </p:spPr>
        <p:txBody>
          <a:bodyPr wrap="square">
            <a:spAutoFit/>
          </a:bodyPr>
          <a:lstStyle/>
          <a:p>
            <a:r>
              <a:rPr lang="en-US" sz="2400" b="1" dirty="0">
                <a:solidFill>
                  <a:srgbClr val="00B050"/>
                </a:solidFill>
              </a:rPr>
              <a:t>Some tips during times of financial stress are:</a:t>
            </a:r>
          </a:p>
          <a:p>
            <a:endParaRPr lang="en-US" dirty="0"/>
          </a:p>
          <a:p>
            <a:r>
              <a:rPr lang="en-US" sz="2000" dirty="0"/>
              <a:t>Work together to set goals and make a clear and realistic budget and plan to get through the situation. You may like to hold a family meeting to talk about how everyone can contribute.</a:t>
            </a:r>
          </a:p>
          <a:p>
            <a:endParaRPr lang="en-US" sz="2000" dirty="0"/>
          </a:p>
          <a:p>
            <a:r>
              <a:rPr lang="en-US" sz="2000" dirty="0"/>
              <a:t> You may like to explain your situation to your children. It’s a good idea to do this in a calm and simple way. Explain that it’s no one’s fault – there are lots of families having difficulty at the moment. </a:t>
            </a:r>
          </a:p>
          <a:p>
            <a:endParaRPr lang="en-US" sz="2000" dirty="0"/>
          </a:p>
          <a:p>
            <a:r>
              <a:rPr lang="en-US" sz="2000" dirty="0"/>
              <a:t>Talk to your children about money. Explain that a certain amount of money comes in regularly and talk about what you normally spend it on. This may help when they ask for things the family cannot afford. </a:t>
            </a:r>
          </a:p>
        </p:txBody>
      </p:sp>
    </p:spTree>
    <p:extLst>
      <p:ext uri="{BB962C8B-B14F-4D97-AF65-F5344CB8AC3E}">
        <p14:creationId xmlns:p14="http://schemas.microsoft.com/office/powerpoint/2010/main" val="3036850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26</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3" name="Titre 2">
            <a:extLst>
              <a:ext uri="{FF2B5EF4-FFF2-40B4-BE49-F238E27FC236}">
                <a16:creationId xmlns:a16="http://schemas.microsoft.com/office/drawing/2014/main" id="{882665C3-4B76-4C3C-9542-A33406F80AFA}"/>
              </a:ext>
            </a:extLst>
          </p:cNvPr>
          <p:cNvSpPr>
            <a:spLocks noGrp="1"/>
          </p:cNvSpPr>
          <p:nvPr>
            <p:ph type="title"/>
          </p:nvPr>
        </p:nvSpPr>
        <p:spPr>
          <a:xfrm>
            <a:off x="359963" y="784232"/>
            <a:ext cx="7368308" cy="1314483"/>
          </a:xfrm>
        </p:spPr>
        <p:txBody>
          <a:bodyPr>
            <a:normAutofit fontScale="90000"/>
          </a:bodyPr>
          <a:lstStyle/>
          <a:p>
            <a:r>
              <a:rPr lang="en-CA" b="1" dirty="0">
                <a:cs typeface="Poppins" panose="00000500000000000000" pitchFamily="2" charset="0"/>
              </a:rPr>
              <a:t>Ways to manage financial stress in a family setting</a:t>
            </a:r>
            <a:br>
              <a:rPr lang="en-CA" b="1" dirty="0"/>
            </a:br>
            <a:endParaRPr lang="fr-CA" b="1" dirty="0">
              <a:cs typeface="Poppins" panose="00000500000000000000" pitchFamily="2" charset="0"/>
            </a:endParaRPr>
          </a:p>
        </p:txBody>
      </p:sp>
      <p:sp>
        <p:nvSpPr>
          <p:cNvPr id="2" name="Rectangle 1">
            <a:extLst>
              <a:ext uri="{FF2B5EF4-FFF2-40B4-BE49-F238E27FC236}">
                <a16:creationId xmlns:a16="http://schemas.microsoft.com/office/drawing/2014/main" id="{AE66F4A5-976B-4C42-975C-6F662E0A114D}"/>
              </a:ext>
            </a:extLst>
          </p:cNvPr>
          <p:cNvSpPr/>
          <p:nvPr/>
        </p:nvSpPr>
        <p:spPr>
          <a:xfrm>
            <a:off x="353815" y="2595893"/>
            <a:ext cx="11484369" cy="3477875"/>
          </a:xfrm>
          <a:prstGeom prst="rect">
            <a:avLst/>
          </a:prstGeom>
        </p:spPr>
        <p:txBody>
          <a:bodyPr wrap="square">
            <a:spAutoFit/>
          </a:bodyPr>
          <a:lstStyle/>
          <a:p>
            <a:r>
              <a:rPr lang="en-US" sz="2000" dirty="0"/>
              <a:t>Think about letting your extended family know of your situation. They may be able to help with child care, finding a job, a loan or advice on managing money. </a:t>
            </a:r>
          </a:p>
          <a:p>
            <a:endParaRPr lang="en-US" sz="2000" dirty="0"/>
          </a:p>
          <a:p>
            <a:r>
              <a:rPr lang="en-US" sz="2000" dirty="0"/>
              <a:t>Make sure you and your children don’t go without essentials. Spend your money on things like food, rent or mortgage payments, heating, clothes and school costs first. </a:t>
            </a:r>
          </a:p>
          <a:p>
            <a:endParaRPr lang="en-US" sz="2000" dirty="0"/>
          </a:p>
          <a:p>
            <a:r>
              <a:rPr lang="en-US" sz="2000" dirty="0"/>
              <a:t>Check in with your family regularly to see how they are feeling. The most valuable thing you can give your loved ones is time. </a:t>
            </a:r>
          </a:p>
          <a:p>
            <a:endParaRPr lang="en-US" sz="2000" dirty="0"/>
          </a:p>
          <a:p>
            <a:r>
              <a:rPr lang="en-US" sz="2000" dirty="0"/>
              <a:t>Remember, to be able to take care of your loved ones, you need to make sure you look after yourself</a:t>
            </a:r>
            <a:r>
              <a:rPr lang="en-US" dirty="0"/>
              <a:t>.</a:t>
            </a:r>
          </a:p>
        </p:txBody>
      </p:sp>
      <p:pic>
        <p:nvPicPr>
          <p:cNvPr id="9" name="Image 8" descr="Une image contenant alimentation&#10;&#10;Description générée automatiquement">
            <a:extLst>
              <a:ext uri="{FF2B5EF4-FFF2-40B4-BE49-F238E27FC236}">
                <a16:creationId xmlns:a16="http://schemas.microsoft.com/office/drawing/2014/main" id="{BEC3FE87-2C96-4016-95E7-22874EE76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271" y="294841"/>
            <a:ext cx="2383444" cy="2157428"/>
          </a:xfrm>
          <a:prstGeom prst="rect">
            <a:avLst/>
          </a:prstGeom>
        </p:spPr>
      </p:pic>
    </p:spTree>
    <p:extLst>
      <p:ext uri="{BB962C8B-B14F-4D97-AF65-F5344CB8AC3E}">
        <p14:creationId xmlns:p14="http://schemas.microsoft.com/office/powerpoint/2010/main" val="782182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27</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11" name="Title 1">
            <a:extLst>
              <a:ext uri="{FF2B5EF4-FFF2-40B4-BE49-F238E27FC236}">
                <a16:creationId xmlns:a16="http://schemas.microsoft.com/office/drawing/2014/main" id="{17B02123-D746-4538-9D07-3B742DBBD648}"/>
              </a:ext>
            </a:extLst>
          </p:cNvPr>
          <p:cNvSpPr>
            <a:spLocks noGrp="1"/>
          </p:cNvSpPr>
          <p:nvPr>
            <p:ph type="title"/>
          </p:nvPr>
        </p:nvSpPr>
        <p:spPr>
          <a:xfrm>
            <a:off x="838200" y="345669"/>
            <a:ext cx="10515600" cy="1325563"/>
          </a:xfrm>
        </p:spPr>
        <p:txBody>
          <a:bodyPr/>
          <a:lstStyle/>
          <a:p>
            <a:r>
              <a:rPr lang="en-US" dirty="0"/>
              <a:t>SSQ Insurance is here to help</a:t>
            </a:r>
            <a:endParaRPr lang="en-CA" dirty="0"/>
          </a:p>
        </p:txBody>
      </p:sp>
      <p:pic>
        <p:nvPicPr>
          <p:cNvPr id="12" name="Image 11">
            <a:extLst>
              <a:ext uri="{FF2B5EF4-FFF2-40B4-BE49-F238E27FC236}">
                <a16:creationId xmlns:a16="http://schemas.microsoft.com/office/drawing/2014/main" id="{5E1B410F-FB5A-4B16-9543-59A6B0E8E26C}"/>
              </a:ext>
            </a:extLst>
          </p:cNvPr>
          <p:cNvPicPr>
            <a:picLocks noChangeAspect="1"/>
          </p:cNvPicPr>
          <p:nvPr/>
        </p:nvPicPr>
        <p:blipFill rotWithShape="1">
          <a:blip r:embed="rId2"/>
          <a:srcRect t="12500" b="45838"/>
          <a:stretch/>
        </p:blipFill>
        <p:spPr>
          <a:xfrm>
            <a:off x="563547" y="1801665"/>
            <a:ext cx="10523092" cy="1832543"/>
          </a:xfrm>
          <a:prstGeom prst="rect">
            <a:avLst/>
          </a:prstGeom>
        </p:spPr>
      </p:pic>
      <p:sp>
        <p:nvSpPr>
          <p:cNvPr id="2" name="Rectangle 1">
            <a:extLst>
              <a:ext uri="{FF2B5EF4-FFF2-40B4-BE49-F238E27FC236}">
                <a16:creationId xmlns:a16="http://schemas.microsoft.com/office/drawing/2014/main" id="{E19C04F7-A497-47C3-B934-CE4EB6AF00D6}"/>
              </a:ext>
            </a:extLst>
          </p:cNvPr>
          <p:cNvSpPr/>
          <p:nvPr/>
        </p:nvSpPr>
        <p:spPr>
          <a:xfrm>
            <a:off x="838200" y="4081386"/>
            <a:ext cx="11006132" cy="1938992"/>
          </a:xfrm>
          <a:prstGeom prst="rect">
            <a:avLst/>
          </a:prstGeom>
        </p:spPr>
        <p:txBody>
          <a:bodyPr wrap="square">
            <a:spAutoFit/>
          </a:bodyPr>
          <a:lstStyle/>
          <a:p>
            <a:r>
              <a:rPr lang="fr-CA" sz="2000" dirty="0">
                <a:solidFill>
                  <a:srgbClr val="000201"/>
                </a:solidFill>
                <a:ea typeface="Times New Roman" panose="02020603050405020304" pitchFamily="18" charset="0"/>
              </a:rPr>
              <a:t>SSQ Insurance </a:t>
            </a:r>
            <a:r>
              <a:rPr lang="fr-CA" sz="2000" dirty="0" err="1">
                <a:solidFill>
                  <a:srgbClr val="000201"/>
                </a:solidFill>
                <a:ea typeface="Times New Roman" panose="02020603050405020304" pitchFamily="18" charset="0"/>
              </a:rPr>
              <a:t>is</a:t>
            </a:r>
            <a:r>
              <a:rPr lang="fr-CA" sz="2000" dirty="0">
                <a:solidFill>
                  <a:srgbClr val="000201"/>
                </a:solidFill>
                <a:ea typeface="Times New Roman" panose="02020603050405020304" pitchFamily="18" charset="0"/>
              </a:rPr>
              <a:t> </a:t>
            </a:r>
            <a:r>
              <a:rPr lang="fr-CA" sz="2000" dirty="0" err="1">
                <a:solidFill>
                  <a:srgbClr val="000201"/>
                </a:solidFill>
                <a:ea typeface="Times New Roman" panose="02020603050405020304" pitchFamily="18" charset="0"/>
              </a:rPr>
              <a:t>lending</a:t>
            </a:r>
            <a:r>
              <a:rPr lang="fr-CA" sz="2000" dirty="0">
                <a:solidFill>
                  <a:srgbClr val="000201"/>
                </a:solidFill>
                <a:ea typeface="Times New Roman" panose="02020603050405020304" pitchFamily="18" charset="0"/>
              </a:rPr>
              <a:t> </a:t>
            </a:r>
            <a:r>
              <a:rPr lang="fr-CA" sz="2000" dirty="0" err="1">
                <a:solidFill>
                  <a:srgbClr val="000201"/>
                </a:solidFill>
                <a:ea typeface="Times New Roman" panose="02020603050405020304" pitchFamily="18" charset="0"/>
              </a:rPr>
              <a:t>its</a:t>
            </a:r>
            <a:r>
              <a:rPr lang="fr-CA" sz="2000" dirty="0">
                <a:solidFill>
                  <a:srgbClr val="000201"/>
                </a:solidFill>
                <a:ea typeface="Times New Roman" panose="02020603050405020304" pitchFamily="18" charset="0"/>
              </a:rPr>
              <a:t> support as sponsor of the program </a:t>
            </a:r>
            <a:r>
              <a:rPr lang="fr-CA" sz="2000" dirty="0" err="1">
                <a:solidFill>
                  <a:srgbClr val="000201"/>
                </a:solidFill>
                <a:ea typeface="Times New Roman" panose="02020603050405020304" pitchFamily="18" charset="0"/>
              </a:rPr>
              <a:t>called</a:t>
            </a:r>
            <a:r>
              <a:rPr lang="fr-CA" sz="2000" dirty="0">
                <a:solidFill>
                  <a:srgbClr val="000201"/>
                </a:solidFill>
                <a:ea typeface="Times New Roman" panose="02020603050405020304" pitchFamily="18" charset="0"/>
              </a:rPr>
              <a:t> </a:t>
            </a:r>
            <a:r>
              <a:rPr lang="fr-CA" sz="2000" b="1" u="sng" dirty="0" err="1">
                <a:solidFill>
                  <a:srgbClr val="00B050"/>
                </a:solidFill>
                <a:ea typeface="Times New Roman" panose="02020603050405020304" pitchFamily="18" charset="0"/>
                <a:hlinkClick r:id="rId3">
                  <a:extLst>
                    <a:ext uri="{A12FA001-AC4F-418D-AE19-62706E023703}">
                      <ahyp:hlinkClr xmlns:ahyp="http://schemas.microsoft.com/office/drawing/2018/hyperlinkcolor" val="tx"/>
                    </a:ext>
                  </a:extLst>
                </a:hlinkClick>
              </a:rPr>
              <a:t>Stronger</a:t>
            </a:r>
            <a:r>
              <a:rPr lang="fr-CA" sz="2000" b="1" u="sng" dirty="0">
                <a:solidFill>
                  <a:srgbClr val="00B050"/>
                </a:solidFill>
                <a:ea typeface="Times New Roman" panose="02020603050405020304" pitchFamily="18" charset="0"/>
                <a:hlinkClick r:id="rId3">
                  <a:extLst>
                    <a:ext uri="{A12FA001-AC4F-418D-AE19-62706E023703}">
                      <ahyp:hlinkClr xmlns:ahyp="http://schemas.microsoft.com/office/drawing/2018/hyperlinkcolor" val="tx"/>
                    </a:ext>
                  </a:extLst>
                </a:hlinkClick>
              </a:rPr>
              <a:t> </a:t>
            </a:r>
            <a:r>
              <a:rPr lang="fr-CA" sz="2000" b="1" u="sng" dirty="0" err="1">
                <a:solidFill>
                  <a:srgbClr val="00B050"/>
                </a:solidFill>
                <a:ea typeface="Times New Roman" panose="02020603050405020304" pitchFamily="18" charset="0"/>
                <a:hlinkClick r:id="rId3">
                  <a:extLst>
                    <a:ext uri="{A12FA001-AC4F-418D-AE19-62706E023703}">
                      <ahyp:hlinkClr xmlns:ahyp="http://schemas.microsoft.com/office/drawing/2018/hyperlinkcolor" val="tx"/>
                    </a:ext>
                  </a:extLst>
                </a:hlinkClick>
              </a:rPr>
              <a:t>Minds</a:t>
            </a:r>
            <a:r>
              <a:rPr lang="fr-CA" sz="2000" dirty="0">
                <a:solidFill>
                  <a:srgbClr val="00B050"/>
                </a:solidFill>
                <a:ea typeface="Times New Roman" panose="02020603050405020304" pitchFamily="18" charset="0"/>
              </a:rPr>
              <a:t> </a:t>
            </a:r>
            <a:r>
              <a:rPr lang="fr-CA" sz="2000" dirty="0">
                <a:solidFill>
                  <a:srgbClr val="000201"/>
                </a:solidFill>
                <a:ea typeface="Times New Roman" panose="02020603050405020304" pitchFamily="18" charset="0"/>
              </a:rPr>
              <a:t>by BEACON, a mental </a:t>
            </a:r>
            <a:r>
              <a:rPr lang="fr-CA" sz="2000" dirty="0" err="1">
                <a:solidFill>
                  <a:srgbClr val="000201"/>
                </a:solidFill>
                <a:ea typeface="Times New Roman" panose="02020603050405020304" pitchFamily="18" charset="0"/>
              </a:rPr>
              <a:t>health</a:t>
            </a:r>
            <a:r>
              <a:rPr lang="fr-CA" sz="2000" dirty="0">
                <a:solidFill>
                  <a:srgbClr val="000201"/>
                </a:solidFill>
                <a:ea typeface="Times New Roman" panose="02020603050405020304" pitchFamily="18" charset="0"/>
              </a:rPr>
              <a:t> </a:t>
            </a:r>
            <a:r>
              <a:rPr lang="fr-CA" sz="2000" dirty="0" err="1">
                <a:solidFill>
                  <a:srgbClr val="000201"/>
                </a:solidFill>
                <a:ea typeface="Times New Roman" panose="02020603050405020304" pitchFamily="18" charset="0"/>
              </a:rPr>
              <a:t>organization</a:t>
            </a:r>
            <a:r>
              <a:rPr lang="fr-CA" sz="2000" dirty="0">
                <a:solidFill>
                  <a:srgbClr val="000201"/>
                </a:solidFill>
                <a:ea typeface="Times New Roman" panose="02020603050405020304" pitchFamily="18" charset="0"/>
              </a:rPr>
              <a:t>.</a:t>
            </a:r>
          </a:p>
          <a:p>
            <a:endParaRPr lang="fr-CA" sz="2000" dirty="0">
              <a:solidFill>
                <a:srgbClr val="000201"/>
              </a:solidFill>
              <a:ea typeface="Times New Roman" panose="02020603050405020304" pitchFamily="18" charset="0"/>
            </a:endParaRPr>
          </a:p>
          <a:p>
            <a:r>
              <a:rPr lang="fr-CA" sz="2000" dirty="0" err="1">
                <a:solidFill>
                  <a:srgbClr val="000201"/>
                </a:solidFill>
                <a:ea typeface="Times New Roman" panose="02020603050405020304" pitchFamily="18" charset="0"/>
              </a:rPr>
              <a:t>Also</a:t>
            </a:r>
            <a:r>
              <a:rPr lang="fr-CA" sz="2000" dirty="0">
                <a:solidFill>
                  <a:srgbClr val="000201"/>
                </a:solidFill>
                <a:ea typeface="Times New Roman" panose="02020603050405020304" pitchFamily="18" charset="0"/>
              </a:rPr>
              <a:t>, </a:t>
            </a:r>
            <a:r>
              <a:rPr lang="fr-CA" sz="2000" dirty="0"/>
              <a:t>SSQ Insurance </a:t>
            </a:r>
            <a:r>
              <a:rPr lang="fr-CA" sz="2000" dirty="0" err="1"/>
              <a:t>is</a:t>
            </a:r>
            <a:r>
              <a:rPr lang="fr-CA" sz="2000" dirty="0"/>
              <a:t> </a:t>
            </a:r>
            <a:r>
              <a:rPr lang="fr-CA" sz="2000" dirty="0" err="1"/>
              <a:t>supporting</a:t>
            </a:r>
            <a:r>
              <a:rPr lang="fr-CA" sz="2000" dirty="0"/>
              <a:t> Morneau </a:t>
            </a:r>
            <a:r>
              <a:rPr lang="fr-CA" sz="2000" dirty="0" err="1"/>
              <a:t>Sepell’s</a:t>
            </a:r>
            <a:r>
              <a:rPr lang="fr-CA" sz="2000" dirty="0"/>
              <a:t> </a:t>
            </a:r>
            <a:r>
              <a:rPr lang="fr-CA" sz="2000" b="1" u="sng" dirty="0" err="1">
                <a:solidFill>
                  <a:srgbClr val="00B050"/>
                </a:solidFill>
                <a:hlinkClick r:id="rId4">
                  <a:extLst>
                    <a:ext uri="{A12FA001-AC4F-418D-AE19-62706E023703}">
                      <ahyp:hlinkClr xmlns:ahyp="http://schemas.microsoft.com/office/drawing/2018/hyperlinkcolor" val="tx"/>
                    </a:ext>
                  </a:extLst>
                </a:hlinkClick>
              </a:rPr>
              <a:t>WellCan</a:t>
            </a:r>
            <a:r>
              <a:rPr lang="fr-CA" sz="2000" dirty="0"/>
              <a:t> initiative, a free application </a:t>
            </a:r>
            <a:r>
              <a:rPr lang="fr-CA" sz="2000" dirty="0" err="1"/>
              <a:t>designed</a:t>
            </a:r>
            <a:r>
              <a:rPr lang="fr-CA" sz="2000" dirty="0"/>
              <a:t> to help </a:t>
            </a:r>
            <a:r>
              <a:rPr lang="fr-CA" sz="2000" dirty="0" err="1"/>
              <a:t>developing</a:t>
            </a:r>
            <a:r>
              <a:rPr lang="fr-CA" sz="2000" dirty="0"/>
              <a:t> coping </a:t>
            </a:r>
            <a:r>
              <a:rPr lang="fr-CA" sz="2000" dirty="0" err="1"/>
              <a:t>strategies</a:t>
            </a:r>
            <a:r>
              <a:rPr lang="fr-CA" sz="2000" dirty="0"/>
              <a:t>, building </a:t>
            </a:r>
            <a:r>
              <a:rPr lang="fr-CA" sz="2000" dirty="0" err="1"/>
              <a:t>resilience</a:t>
            </a:r>
            <a:r>
              <a:rPr lang="fr-CA" sz="2000" dirty="0"/>
              <a:t> and </a:t>
            </a:r>
            <a:r>
              <a:rPr lang="fr-CA" sz="2000" dirty="0" err="1"/>
              <a:t>get</a:t>
            </a:r>
            <a:r>
              <a:rPr lang="fr-CA" sz="2000" dirty="0"/>
              <a:t> </a:t>
            </a:r>
            <a:r>
              <a:rPr lang="fr-CA" sz="2000" dirty="0" err="1"/>
              <a:t>access</a:t>
            </a:r>
            <a:r>
              <a:rPr lang="fr-CA" sz="2000" dirty="0"/>
              <a:t> to free </a:t>
            </a:r>
            <a:r>
              <a:rPr lang="fr-CA" sz="2000" dirty="0" err="1"/>
              <a:t>confidential</a:t>
            </a:r>
            <a:r>
              <a:rPr lang="fr-CA" sz="2000" dirty="0"/>
              <a:t> counseling. </a:t>
            </a:r>
            <a:r>
              <a:rPr lang="fr-CA" sz="2000" dirty="0">
                <a:solidFill>
                  <a:srgbClr val="000201"/>
                </a:solidFill>
                <a:ea typeface="Times New Roman" panose="02020603050405020304" pitchFamily="18" charset="0"/>
              </a:rPr>
              <a:t> </a:t>
            </a:r>
            <a:endParaRPr lang="fr-CA" sz="2000" dirty="0"/>
          </a:p>
        </p:txBody>
      </p:sp>
    </p:spTree>
    <p:extLst>
      <p:ext uri="{BB962C8B-B14F-4D97-AF65-F5344CB8AC3E}">
        <p14:creationId xmlns:p14="http://schemas.microsoft.com/office/powerpoint/2010/main" val="1609500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28</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62707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11" name="Title 1">
            <a:extLst>
              <a:ext uri="{FF2B5EF4-FFF2-40B4-BE49-F238E27FC236}">
                <a16:creationId xmlns:a16="http://schemas.microsoft.com/office/drawing/2014/main" id="{17B02123-D746-4538-9D07-3B742DBBD648}"/>
              </a:ext>
            </a:extLst>
          </p:cNvPr>
          <p:cNvSpPr>
            <a:spLocks noGrp="1"/>
          </p:cNvSpPr>
          <p:nvPr>
            <p:ph type="title"/>
          </p:nvPr>
        </p:nvSpPr>
        <p:spPr>
          <a:xfrm>
            <a:off x="1175760" y="1080998"/>
            <a:ext cx="10515600" cy="1325563"/>
          </a:xfrm>
        </p:spPr>
        <p:txBody>
          <a:bodyPr>
            <a:normAutofit/>
          </a:bodyPr>
          <a:lstStyle/>
          <a:p>
            <a:r>
              <a:rPr lang="en-US" sz="4800" b="1" dirty="0">
                <a:cs typeface="Poppins" panose="00000500000000000000" pitchFamily="2" charset="0"/>
              </a:rPr>
              <a:t>Thank you for paying attention!</a:t>
            </a:r>
            <a:endParaRPr lang="en-CA" sz="4800" b="1" dirty="0">
              <a:cs typeface="Poppins" panose="00000500000000000000" pitchFamily="2" charset="0"/>
            </a:endParaRPr>
          </a:p>
        </p:txBody>
      </p:sp>
      <p:pic>
        <p:nvPicPr>
          <p:cNvPr id="7" name="Image 6">
            <a:extLst>
              <a:ext uri="{FF2B5EF4-FFF2-40B4-BE49-F238E27FC236}">
                <a16:creationId xmlns:a16="http://schemas.microsoft.com/office/drawing/2014/main" id="{BE260FD0-1060-4AB0-8280-6A1DC4554657}"/>
              </a:ext>
            </a:extLst>
          </p:cNvPr>
          <p:cNvPicPr>
            <a:picLocks noChangeAspect="1"/>
          </p:cNvPicPr>
          <p:nvPr/>
        </p:nvPicPr>
        <p:blipFill>
          <a:blip r:embed="rId2" cstate="print"/>
          <a:stretch>
            <a:fillRect/>
          </a:stretch>
        </p:blipFill>
        <p:spPr>
          <a:xfrm>
            <a:off x="0" y="4140904"/>
            <a:ext cx="6220496" cy="2717096"/>
          </a:xfrm>
          <a:prstGeom prst="rect">
            <a:avLst/>
          </a:prstGeom>
        </p:spPr>
      </p:pic>
      <p:sp>
        <p:nvSpPr>
          <p:cNvPr id="2" name="ZoneTexte 1">
            <a:extLst>
              <a:ext uri="{FF2B5EF4-FFF2-40B4-BE49-F238E27FC236}">
                <a16:creationId xmlns:a16="http://schemas.microsoft.com/office/drawing/2014/main" id="{DC37C76F-9CA6-4592-81C6-A7C4DA43FAC0}"/>
              </a:ext>
            </a:extLst>
          </p:cNvPr>
          <p:cNvSpPr txBox="1"/>
          <p:nvPr/>
        </p:nvSpPr>
        <p:spPr>
          <a:xfrm>
            <a:off x="1296140" y="2974019"/>
            <a:ext cx="9922484" cy="954107"/>
          </a:xfrm>
          <a:prstGeom prst="rect">
            <a:avLst/>
          </a:prstGeom>
          <a:noFill/>
        </p:spPr>
        <p:txBody>
          <a:bodyPr wrap="square" rtlCol="0">
            <a:spAutoFit/>
          </a:bodyPr>
          <a:lstStyle/>
          <a:p>
            <a:r>
              <a:rPr lang="fr-CA" sz="2800" b="1" dirty="0">
                <a:solidFill>
                  <a:srgbClr val="00B050"/>
                </a:solidFill>
              </a:rPr>
              <a:t>Our </a:t>
            </a:r>
            <a:r>
              <a:rPr lang="fr-CA" sz="2800" b="1" dirty="0" err="1">
                <a:solidFill>
                  <a:srgbClr val="00B050"/>
                </a:solidFill>
              </a:rPr>
              <a:t>next</a:t>
            </a:r>
            <a:r>
              <a:rPr lang="fr-CA" sz="2800" b="1" dirty="0">
                <a:solidFill>
                  <a:srgbClr val="00B050"/>
                </a:solidFill>
              </a:rPr>
              <a:t> Virtual Meetings </a:t>
            </a:r>
            <a:r>
              <a:rPr lang="fr-CA" sz="2800" b="1" dirty="0" err="1">
                <a:solidFill>
                  <a:srgbClr val="00B050"/>
                </a:solidFill>
              </a:rPr>
              <a:t>will</a:t>
            </a:r>
            <a:r>
              <a:rPr lang="fr-CA" sz="2800" b="1" dirty="0">
                <a:solidFill>
                  <a:srgbClr val="00B050"/>
                </a:solidFill>
              </a:rPr>
              <a:t> </a:t>
            </a:r>
            <a:r>
              <a:rPr lang="fr-CA" sz="2800" b="1" dirty="0" err="1">
                <a:solidFill>
                  <a:srgbClr val="00B050"/>
                </a:solidFill>
              </a:rPr>
              <a:t>be</a:t>
            </a:r>
            <a:r>
              <a:rPr lang="fr-CA" sz="2800" b="1" dirty="0">
                <a:solidFill>
                  <a:srgbClr val="00B050"/>
                </a:solidFill>
              </a:rPr>
              <a:t> </a:t>
            </a:r>
            <a:r>
              <a:rPr lang="fr-CA" sz="2800" b="1" dirty="0" err="1">
                <a:solidFill>
                  <a:srgbClr val="00B050"/>
                </a:solidFill>
              </a:rPr>
              <a:t>focused</a:t>
            </a:r>
            <a:r>
              <a:rPr lang="fr-CA" sz="2800" b="1" dirty="0">
                <a:solidFill>
                  <a:srgbClr val="00B050"/>
                </a:solidFill>
              </a:rPr>
              <a:t> on the </a:t>
            </a:r>
            <a:r>
              <a:rPr lang="fr-CA" sz="2800" b="1" i="1" dirty="0" err="1">
                <a:solidFill>
                  <a:srgbClr val="00B050"/>
                </a:solidFill>
              </a:rPr>
              <a:t>Role</a:t>
            </a:r>
            <a:r>
              <a:rPr lang="fr-CA" sz="2800" b="1" i="1" dirty="0">
                <a:solidFill>
                  <a:srgbClr val="00B050"/>
                </a:solidFill>
              </a:rPr>
              <a:t> of </a:t>
            </a:r>
            <a:r>
              <a:rPr lang="fr-CA" sz="2800" b="1" i="1" dirty="0" err="1">
                <a:solidFill>
                  <a:srgbClr val="00B050"/>
                </a:solidFill>
              </a:rPr>
              <a:t>Sleep</a:t>
            </a:r>
            <a:r>
              <a:rPr lang="fr-CA" sz="2800" b="1" i="1" dirty="0">
                <a:solidFill>
                  <a:srgbClr val="00B050"/>
                </a:solidFill>
              </a:rPr>
              <a:t>. </a:t>
            </a:r>
            <a:r>
              <a:rPr lang="fr-CA" sz="2800" b="1" i="1" dirty="0" err="1">
                <a:solidFill>
                  <a:srgbClr val="00B050"/>
                </a:solidFill>
              </a:rPr>
              <a:t>Join</a:t>
            </a:r>
            <a:r>
              <a:rPr lang="fr-CA" sz="2800" b="1" i="1" dirty="0">
                <a:solidFill>
                  <a:srgbClr val="00B050"/>
                </a:solidFill>
              </a:rPr>
              <a:t> us on June, 3</a:t>
            </a:r>
            <a:r>
              <a:rPr lang="fr-CA" sz="2800" b="1" i="1" baseline="30000" dirty="0">
                <a:solidFill>
                  <a:srgbClr val="00B050"/>
                </a:solidFill>
              </a:rPr>
              <a:t>rd</a:t>
            </a:r>
          </a:p>
        </p:txBody>
      </p:sp>
      <p:sp>
        <p:nvSpPr>
          <p:cNvPr id="3" name="ZoneTexte 2">
            <a:extLst>
              <a:ext uri="{FF2B5EF4-FFF2-40B4-BE49-F238E27FC236}">
                <a16:creationId xmlns:a16="http://schemas.microsoft.com/office/drawing/2014/main" id="{C29EE704-B0E3-4017-B214-E4208112E7EC}"/>
              </a:ext>
            </a:extLst>
          </p:cNvPr>
          <p:cNvSpPr txBox="1"/>
          <p:nvPr/>
        </p:nvSpPr>
        <p:spPr>
          <a:xfrm>
            <a:off x="2308194" y="4954583"/>
            <a:ext cx="8910430" cy="707886"/>
          </a:xfrm>
          <a:prstGeom prst="rect">
            <a:avLst/>
          </a:prstGeom>
          <a:noFill/>
        </p:spPr>
        <p:txBody>
          <a:bodyPr wrap="square" rtlCol="0">
            <a:spAutoFit/>
          </a:bodyPr>
          <a:lstStyle/>
          <a:p>
            <a:pPr algn="r"/>
            <a:r>
              <a:rPr lang="fr-CA" sz="2000" dirty="0"/>
              <a:t>For more information, </a:t>
            </a:r>
            <a:r>
              <a:rPr lang="fr-CA" sz="2000" dirty="0" err="1"/>
              <a:t>consult</a:t>
            </a:r>
            <a:r>
              <a:rPr lang="fr-CA" sz="2000" dirty="0"/>
              <a:t> </a:t>
            </a:r>
            <a:r>
              <a:rPr lang="fr-CA" sz="2000" dirty="0" err="1"/>
              <a:t>our</a:t>
            </a:r>
            <a:r>
              <a:rPr lang="fr-CA" sz="2000" dirty="0"/>
              <a:t> </a:t>
            </a:r>
            <a:r>
              <a:rPr lang="fr-CA" sz="2000" dirty="0" err="1"/>
              <a:t>virtual</a:t>
            </a:r>
            <a:r>
              <a:rPr lang="fr-CA" sz="2000" dirty="0"/>
              <a:t> meetings </a:t>
            </a:r>
            <a:r>
              <a:rPr lang="fr-CA" sz="2000" dirty="0" err="1"/>
              <a:t>Webpage</a:t>
            </a:r>
            <a:r>
              <a:rPr lang="fr-CA" sz="2000" dirty="0"/>
              <a:t> at </a:t>
            </a:r>
            <a:r>
              <a:rPr lang="fr-CA" sz="2000" dirty="0" err="1"/>
              <a:t>this</a:t>
            </a:r>
            <a:r>
              <a:rPr lang="fr-CA" sz="2000" dirty="0"/>
              <a:t> </a:t>
            </a:r>
            <a:r>
              <a:rPr lang="fr-CA" sz="2000" dirty="0" err="1"/>
              <a:t>adress</a:t>
            </a:r>
            <a:r>
              <a:rPr lang="fr-CA" sz="2000" dirty="0"/>
              <a:t>: https://ssq.ca/en/virtualmeetings</a:t>
            </a:r>
          </a:p>
        </p:txBody>
      </p:sp>
    </p:spTree>
    <p:extLst>
      <p:ext uri="{BB962C8B-B14F-4D97-AF65-F5344CB8AC3E}">
        <p14:creationId xmlns:p14="http://schemas.microsoft.com/office/powerpoint/2010/main" val="160367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3</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grpSp>
        <p:nvGrpSpPr>
          <p:cNvPr id="7" name="Groupe 6">
            <a:extLst>
              <a:ext uri="{FF2B5EF4-FFF2-40B4-BE49-F238E27FC236}">
                <a16:creationId xmlns:a16="http://schemas.microsoft.com/office/drawing/2014/main" id="{37FF78CC-6B3E-4991-94ED-258C3446DF8C}"/>
              </a:ext>
            </a:extLst>
          </p:cNvPr>
          <p:cNvGrpSpPr/>
          <p:nvPr/>
        </p:nvGrpSpPr>
        <p:grpSpPr>
          <a:xfrm>
            <a:off x="1518486" y="2070199"/>
            <a:ext cx="2032614" cy="1804843"/>
            <a:chOff x="2404654" y="2043532"/>
            <a:chExt cx="357975" cy="314794"/>
          </a:xfrm>
          <a:effectLst/>
        </p:grpSpPr>
        <p:sp>
          <p:nvSpPr>
            <p:cNvPr id="8" name="Ellipse 7">
              <a:extLst>
                <a:ext uri="{FF2B5EF4-FFF2-40B4-BE49-F238E27FC236}">
                  <a16:creationId xmlns:a16="http://schemas.microsoft.com/office/drawing/2014/main" id="{7C912BEF-AA15-47CC-A251-E56381801CA8}"/>
                </a:ext>
              </a:extLst>
            </p:cNvPr>
            <p:cNvSpPr/>
            <p:nvPr/>
          </p:nvSpPr>
          <p:spPr>
            <a:xfrm>
              <a:off x="2404654" y="2043532"/>
              <a:ext cx="314794" cy="314794"/>
            </a:xfrm>
            <a:prstGeom prst="ellipse">
              <a:avLst/>
            </a:prstGeom>
            <a:solidFill>
              <a:srgbClr val="0063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9" name="ZoneTexte 8">
              <a:extLst>
                <a:ext uri="{FF2B5EF4-FFF2-40B4-BE49-F238E27FC236}">
                  <a16:creationId xmlns:a16="http://schemas.microsoft.com/office/drawing/2014/main" id="{DADB5029-BDED-46A2-83D8-00D6CE91DDBF}"/>
                </a:ext>
              </a:extLst>
            </p:cNvPr>
            <p:cNvSpPr txBox="1"/>
            <p:nvPr/>
          </p:nvSpPr>
          <p:spPr>
            <a:xfrm>
              <a:off x="2485033" y="2063159"/>
              <a:ext cx="277596" cy="273774"/>
            </a:xfrm>
            <a:prstGeom prst="rect">
              <a:avLst/>
            </a:prstGeom>
            <a:noFill/>
            <a:effectLst/>
          </p:spPr>
          <p:txBody>
            <a:bodyPr wrap="square" rtlCol="0">
              <a:spAutoFit/>
            </a:bodyPr>
            <a:lstStyle/>
            <a:p>
              <a:r>
                <a:rPr lang="fr-FR" sz="9600" b="1" dirty="0">
                  <a:solidFill>
                    <a:schemeClr val="bg1"/>
                  </a:solidFill>
                  <a:latin typeface="Arial" panose="020B0604020202020204" pitchFamily="34" charset="0"/>
                  <a:cs typeface="Arial" panose="020B0604020202020204" pitchFamily="34" charset="0"/>
                </a:rPr>
                <a:t>1</a:t>
              </a:r>
            </a:p>
          </p:txBody>
        </p:sp>
      </p:grpSp>
      <p:sp>
        <p:nvSpPr>
          <p:cNvPr id="10" name="Rectangle 9">
            <a:extLst>
              <a:ext uri="{FF2B5EF4-FFF2-40B4-BE49-F238E27FC236}">
                <a16:creationId xmlns:a16="http://schemas.microsoft.com/office/drawing/2014/main" id="{B8207C38-22DF-4934-8A18-5449E6AA6943}"/>
              </a:ext>
            </a:extLst>
          </p:cNvPr>
          <p:cNvSpPr/>
          <p:nvPr/>
        </p:nvSpPr>
        <p:spPr>
          <a:xfrm>
            <a:off x="3362326" y="2236446"/>
            <a:ext cx="8930904" cy="1877437"/>
          </a:xfrm>
          <a:prstGeom prst="rect">
            <a:avLst/>
          </a:prstGeom>
        </p:spPr>
        <p:txBody>
          <a:bodyPr wrap="square">
            <a:spAutoFit/>
          </a:bodyPr>
          <a:lstStyle/>
          <a:p>
            <a:r>
              <a:rPr lang="en-US" sz="3400" b="1" dirty="0">
                <a:solidFill>
                  <a:schemeClr val="accent1"/>
                </a:solidFill>
                <a:latin typeface="+mj-lt"/>
                <a:cs typeface="Poppins" panose="00000500000000000000" pitchFamily="2" charset="0"/>
              </a:rPr>
              <a:t>Overview of different financial programs to manage current crisis</a:t>
            </a:r>
          </a:p>
          <a:p>
            <a:endParaRPr lang="en-US" sz="4400" b="1" dirty="0">
              <a:solidFill>
                <a:schemeClr val="accent1"/>
              </a:solidFill>
            </a:endParaRPr>
          </a:p>
        </p:txBody>
      </p:sp>
      <p:pic>
        <p:nvPicPr>
          <p:cNvPr id="11" name="Image 10">
            <a:extLst>
              <a:ext uri="{FF2B5EF4-FFF2-40B4-BE49-F238E27FC236}">
                <a16:creationId xmlns:a16="http://schemas.microsoft.com/office/drawing/2014/main" id="{B454E0F6-751A-4254-A2E5-949EF2C93137}"/>
              </a:ext>
            </a:extLst>
          </p:cNvPr>
          <p:cNvPicPr>
            <a:picLocks noChangeAspect="1"/>
          </p:cNvPicPr>
          <p:nvPr/>
        </p:nvPicPr>
        <p:blipFill>
          <a:blip r:embed="rId2" cstate="print"/>
          <a:stretch>
            <a:fillRect/>
          </a:stretch>
        </p:blipFill>
        <p:spPr>
          <a:xfrm>
            <a:off x="0" y="4139078"/>
            <a:ext cx="6220496" cy="2717096"/>
          </a:xfrm>
          <a:prstGeom prst="rect">
            <a:avLst/>
          </a:prstGeom>
        </p:spPr>
      </p:pic>
    </p:spTree>
    <p:extLst>
      <p:ext uri="{BB962C8B-B14F-4D97-AF65-F5344CB8AC3E}">
        <p14:creationId xmlns:p14="http://schemas.microsoft.com/office/powerpoint/2010/main" val="324660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4DA5-6A63-4227-84B3-F492C1A70236}"/>
              </a:ext>
            </a:extLst>
          </p:cNvPr>
          <p:cNvSpPr>
            <a:spLocks noGrp="1"/>
          </p:cNvSpPr>
          <p:nvPr>
            <p:ph type="title"/>
          </p:nvPr>
        </p:nvSpPr>
        <p:spPr>
          <a:xfrm>
            <a:off x="319680" y="1071452"/>
            <a:ext cx="9969539" cy="1307764"/>
          </a:xfrm>
        </p:spPr>
        <p:txBody>
          <a:bodyPr>
            <a:normAutofit fontScale="90000"/>
          </a:bodyPr>
          <a:lstStyle/>
          <a:p>
            <a:r>
              <a:rPr lang="en-US" sz="4400" dirty="0"/>
              <a:t>Current financial programs</a:t>
            </a:r>
            <a:br>
              <a:rPr lang="en-US" dirty="0"/>
            </a:br>
            <a:br>
              <a:rPr lang="en-US" dirty="0"/>
            </a:br>
            <a:endParaRPr lang="fr-CA" dirty="0"/>
          </a:p>
        </p:txBody>
      </p:sp>
      <p:sp>
        <p:nvSpPr>
          <p:cNvPr id="5" name="Espace réservé du pied de page 4">
            <a:extLst>
              <a:ext uri="{FF2B5EF4-FFF2-40B4-BE49-F238E27FC236}">
                <a16:creationId xmlns:a16="http://schemas.microsoft.com/office/drawing/2014/main" id="{09915724-C174-46F5-B3DF-8A17193F55D9}"/>
              </a:ext>
            </a:extLst>
          </p:cNvPr>
          <p:cNvSpPr>
            <a:spLocks noGrp="1"/>
          </p:cNvSpPr>
          <p:nvPr>
            <p:ph type="ftr" sz="quarter" idx="11"/>
          </p:nvPr>
        </p:nvSpPr>
        <p:spPr/>
        <p:txBody>
          <a:bodyPr/>
          <a:lstStyle/>
          <a:p>
            <a:r>
              <a:rPr lang="fr-CA" dirty="0">
                <a:latin typeface="Poppins" panose="00000500000000000000" pitchFamily="2" charset="0"/>
                <a:cs typeface="Poppins" panose="00000500000000000000" pitchFamily="2" charset="0"/>
              </a:rPr>
              <a:t>Financial Stress</a:t>
            </a:r>
            <a:endParaRPr lang="fr-CA" dirty="0"/>
          </a:p>
        </p:txBody>
      </p:sp>
      <p:sp>
        <p:nvSpPr>
          <p:cNvPr id="6" name="Espace réservé du numéro de diapositive 5">
            <a:extLst>
              <a:ext uri="{FF2B5EF4-FFF2-40B4-BE49-F238E27FC236}">
                <a16:creationId xmlns:a16="http://schemas.microsoft.com/office/drawing/2014/main" id="{1341E783-EA5E-46A3-9454-90D346CFE7BA}"/>
              </a:ext>
            </a:extLst>
          </p:cNvPr>
          <p:cNvSpPr>
            <a:spLocks noGrp="1"/>
          </p:cNvSpPr>
          <p:nvPr>
            <p:ph type="sldNum" sz="quarter" idx="12"/>
          </p:nvPr>
        </p:nvSpPr>
        <p:spPr/>
        <p:txBody>
          <a:bodyPr/>
          <a:lstStyle/>
          <a:p>
            <a:fld id="{2D2B9FD4-22D1-4784-BC8D-82D569BBB95D}" type="slidenum">
              <a:rPr lang="fr-CA" smtClean="0"/>
              <a:t>4</a:t>
            </a:fld>
            <a:endParaRPr lang="fr-CA"/>
          </a:p>
        </p:txBody>
      </p:sp>
      <p:pic>
        <p:nvPicPr>
          <p:cNvPr id="8" name="Image 7" descr="Une image contenant alimentation, assiette, dessin&#10;&#10;Description générée automatiquement">
            <a:extLst>
              <a:ext uri="{FF2B5EF4-FFF2-40B4-BE49-F238E27FC236}">
                <a16:creationId xmlns:a16="http://schemas.microsoft.com/office/drawing/2014/main" id="{B32C2163-9873-4B0D-BEE6-091727E45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5547" y="286956"/>
            <a:ext cx="1191000" cy="1114720"/>
          </a:xfrm>
          <a:prstGeom prst="rect">
            <a:avLst/>
          </a:prstGeom>
        </p:spPr>
      </p:pic>
      <p:sp>
        <p:nvSpPr>
          <p:cNvPr id="11" name="Rectangle 10">
            <a:extLst>
              <a:ext uri="{FF2B5EF4-FFF2-40B4-BE49-F238E27FC236}">
                <a16:creationId xmlns:a16="http://schemas.microsoft.com/office/drawing/2014/main" id="{B270B3B3-C71C-418A-AECF-F6763EDAD5F5}"/>
              </a:ext>
            </a:extLst>
          </p:cNvPr>
          <p:cNvSpPr/>
          <p:nvPr/>
        </p:nvSpPr>
        <p:spPr>
          <a:xfrm>
            <a:off x="359963" y="1569842"/>
            <a:ext cx="11555767" cy="4893647"/>
          </a:xfrm>
          <a:prstGeom prst="rect">
            <a:avLst/>
          </a:prstGeom>
        </p:spPr>
        <p:txBody>
          <a:bodyPr wrap="square">
            <a:spAutoFit/>
          </a:bodyPr>
          <a:lstStyle/>
          <a:p>
            <a:r>
              <a:rPr lang="en-CA" sz="2000" b="1" dirty="0">
                <a:solidFill>
                  <a:srgbClr val="00B050"/>
                </a:solidFill>
              </a:rPr>
              <a:t>Canada Emergency Response Benefit </a:t>
            </a:r>
            <a:br>
              <a:rPr lang="en-CA" dirty="0"/>
            </a:br>
            <a:r>
              <a:rPr lang="en-US" dirty="0"/>
              <a:t>We will provide a taxable benefit of $2,000 every 4 weeks for up to 16 weeks to eligible workers who have lost their income due to COVID-19. The Benefit is available to workers:</a:t>
            </a:r>
          </a:p>
          <a:p>
            <a:pPr marL="285750" indent="-285750">
              <a:buFont typeface="Arial" panose="020B0604020202020204" pitchFamily="34" charset="0"/>
              <a:buChar char="•"/>
            </a:pPr>
            <a:r>
              <a:rPr lang="en-US" dirty="0"/>
              <a:t>Residing in Canada, who are at least 15 years old; </a:t>
            </a:r>
          </a:p>
          <a:p>
            <a:pPr marL="285750" indent="-285750">
              <a:buFont typeface="Arial" panose="020B0604020202020204" pitchFamily="34" charset="0"/>
              <a:buChar char="•"/>
            </a:pPr>
            <a:r>
              <a:rPr lang="en-US" dirty="0"/>
              <a:t>Who have stopped working because of reasons related to COVID-19 </a:t>
            </a:r>
            <a:r>
              <a:rPr lang="en-US" b="1" dirty="0"/>
              <a:t>or</a:t>
            </a:r>
            <a:r>
              <a:rPr lang="en-US" dirty="0"/>
              <a:t> are eligible for Employment Insurance regular or sickness benefits </a:t>
            </a:r>
          </a:p>
          <a:p>
            <a:pPr marL="285750" indent="-285750">
              <a:buFont typeface="Arial" panose="020B0604020202020204" pitchFamily="34" charset="0"/>
              <a:buChar char="•"/>
            </a:pPr>
            <a:r>
              <a:rPr lang="en-US" dirty="0"/>
              <a:t>Who had employment and/or self-employment income of at least $5,000 in 2019 or in the 12 months prior to the date of their application; </a:t>
            </a:r>
          </a:p>
          <a:p>
            <a:pPr marL="285750" indent="-285750">
              <a:buFont typeface="Arial" panose="020B0604020202020204" pitchFamily="34" charset="0"/>
              <a:buChar char="•"/>
            </a:pPr>
            <a:r>
              <a:rPr lang="en-US" dirty="0"/>
              <a:t>Who have not quit their job voluntarily.</a:t>
            </a:r>
          </a:p>
          <a:p>
            <a:br>
              <a:rPr lang="en-CA" dirty="0"/>
            </a:br>
            <a:r>
              <a:rPr lang="en-CA" sz="2000" b="1" dirty="0">
                <a:solidFill>
                  <a:srgbClr val="00B050"/>
                </a:solidFill>
              </a:rPr>
              <a:t>Canada Child Benefit</a:t>
            </a:r>
            <a:br>
              <a:rPr lang="en-CA" dirty="0"/>
            </a:br>
            <a:r>
              <a:rPr lang="en-US" dirty="0"/>
              <a:t>The government is providing up to an extra $300 per child through the Canada Child Benefit (CCB) for 2019-20. This will mean approximately $550 more for the average family.</a:t>
            </a:r>
          </a:p>
          <a:p>
            <a:br>
              <a:rPr lang="en-CA" dirty="0"/>
            </a:br>
            <a:r>
              <a:rPr lang="en-US" sz="2000" b="1" dirty="0">
                <a:solidFill>
                  <a:srgbClr val="00B050"/>
                </a:solidFill>
              </a:rPr>
              <a:t>Registered Retirement Income Funds (RRIFs)</a:t>
            </a:r>
            <a:br>
              <a:rPr lang="en-CA" dirty="0"/>
            </a:br>
            <a:r>
              <a:rPr lang="en-CA" dirty="0"/>
              <a:t>The minimum withdrawal rate for RRIFs has </a:t>
            </a:r>
            <a:r>
              <a:rPr lang="en-CA" u="sng" dirty="0">
                <a:hlinkClick r:id="rId3"/>
              </a:rPr>
              <a:t>dropped by 25%</a:t>
            </a:r>
            <a:r>
              <a:rPr lang="en-CA" dirty="0"/>
              <a:t> for 2020. A similar decrease will apply to those receiving variable benefit payments under defined-contribution pension plans.</a:t>
            </a:r>
            <a:r>
              <a:rPr lang="en-US" dirty="0"/>
              <a:t> </a:t>
            </a:r>
            <a:endParaRPr lang="fr-CA" dirty="0"/>
          </a:p>
        </p:txBody>
      </p:sp>
    </p:spTree>
    <p:extLst>
      <p:ext uri="{BB962C8B-B14F-4D97-AF65-F5344CB8AC3E}">
        <p14:creationId xmlns:p14="http://schemas.microsoft.com/office/powerpoint/2010/main" val="64075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4DA5-6A63-4227-84B3-F492C1A70236}"/>
              </a:ext>
            </a:extLst>
          </p:cNvPr>
          <p:cNvSpPr>
            <a:spLocks noGrp="1"/>
          </p:cNvSpPr>
          <p:nvPr>
            <p:ph type="title"/>
          </p:nvPr>
        </p:nvSpPr>
        <p:spPr>
          <a:xfrm>
            <a:off x="319680" y="1071452"/>
            <a:ext cx="9969539" cy="1307764"/>
          </a:xfrm>
        </p:spPr>
        <p:txBody>
          <a:bodyPr>
            <a:normAutofit fontScale="90000"/>
          </a:bodyPr>
          <a:lstStyle/>
          <a:p>
            <a:r>
              <a:rPr lang="en-US" sz="4400" dirty="0"/>
              <a:t>Current financial programs</a:t>
            </a:r>
            <a:br>
              <a:rPr lang="en-US" dirty="0"/>
            </a:br>
            <a:br>
              <a:rPr lang="en-US" dirty="0"/>
            </a:br>
            <a:endParaRPr lang="fr-CA" dirty="0"/>
          </a:p>
        </p:txBody>
      </p:sp>
      <p:sp>
        <p:nvSpPr>
          <p:cNvPr id="5" name="Espace réservé du pied de page 4">
            <a:extLst>
              <a:ext uri="{FF2B5EF4-FFF2-40B4-BE49-F238E27FC236}">
                <a16:creationId xmlns:a16="http://schemas.microsoft.com/office/drawing/2014/main" id="{09915724-C174-46F5-B3DF-8A17193F55D9}"/>
              </a:ext>
            </a:extLst>
          </p:cNvPr>
          <p:cNvSpPr>
            <a:spLocks noGrp="1"/>
          </p:cNvSpPr>
          <p:nvPr>
            <p:ph type="ftr" sz="quarter" idx="11"/>
          </p:nvPr>
        </p:nvSpPr>
        <p:spPr/>
        <p:txBody>
          <a:bodyPr/>
          <a:lstStyle/>
          <a:p>
            <a:r>
              <a:rPr lang="fr-CA" dirty="0">
                <a:latin typeface="Poppins" panose="00000500000000000000" pitchFamily="2" charset="0"/>
                <a:cs typeface="Poppins" panose="00000500000000000000" pitchFamily="2" charset="0"/>
              </a:rPr>
              <a:t>Financial Stress</a:t>
            </a:r>
            <a:endParaRPr lang="fr-CA" dirty="0"/>
          </a:p>
        </p:txBody>
      </p:sp>
      <p:sp>
        <p:nvSpPr>
          <p:cNvPr id="6" name="Espace réservé du numéro de diapositive 5">
            <a:extLst>
              <a:ext uri="{FF2B5EF4-FFF2-40B4-BE49-F238E27FC236}">
                <a16:creationId xmlns:a16="http://schemas.microsoft.com/office/drawing/2014/main" id="{1341E783-EA5E-46A3-9454-90D346CFE7BA}"/>
              </a:ext>
            </a:extLst>
          </p:cNvPr>
          <p:cNvSpPr>
            <a:spLocks noGrp="1"/>
          </p:cNvSpPr>
          <p:nvPr>
            <p:ph type="sldNum" sz="quarter" idx="12"/>
          </p:nvPr>
        </p:nvSpPr>
        <p:spPr/>
        <p:txBody>
          <a:bodyPr/>
          <a:lstStyle/>
          <a:p>
            <a:fld id="{2D2B9FD4-22D1-4784-BC8D-82D569BBB95D}" type="slidenum">
              <a:rPr lang="fr-CA" smtClean="0"/>
              <a:t>5</a:t>
            </a:fld>
            <a:endParaRPr lang="fr-CA"/>
          </a:p>
        </p:txBody>
      </p:sp>
      <p:pic>
        <p:nvPicPr>
          <p:cNvPr id="8" name="Image 7" descr="Une image contenant alimentation, assiette, dessin&#10;&#10;Description générée automatiquement">
            <a:extLst>
              <a:ext uri="{FF2B5EF4-FFF2-40B4-BE49-F238E27FC236}">
                <a16:creationId xmlns:a16="http://schemas.microsoft.com/office/drawing/2014/main" id="{B32C2163-9873-4B0D-BEE6-091727E45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5547" y="286956"/>
            <a:ext cx="1191000" cy="1114720"/>
          </a:xfrm>
          <a:prstGeom prst="rect">
            <a:avLst/>
          </a:prstGeom>
        </p:spPr>
      </p:pic>
      <p:sp>
        <p:nvSpPr>
          <p:cNvPr id="7" name="Rectangle 6">
            <a:extLst>
              <a:ext uri="{FF2B5EF4-FFF2-40B4-BE49-F238E27FC236}">
                <a16:creationId xmlns:a16="http://schemas.microsoft.com/office/drawing/2014/main" id="{611FF615-FDD7-4B64-998B-C44FD5BD01C2}"/>
              </a:ext>
            </a:extLst>
          </p:cNvPr>
          <p:cNvSpPr/>
          <p:nvPr/>
        </p:nvSpPr>
        <p:spPr>
          <a:xfrm>
            <a:off x="319680" y="1631852"/>
            <a:ext cx="11254007" cy="5693866"/>
          </a:xfrm>
          <a:prstGeom prst="rect">
            <a:avLst/>
          </a:prstGeom>
        </p:spPr>
        <p:txBody>
          <a:bodyPr wrap="square">
            <a:spAutoFit/>
          </a:bodyPr>
          <a:lstStyle/>
          <a:p>
            <a:r>
              <a:rPr lang="en-US" sz="2000" b="1" dirty="0">
                <a:solidFill>
                  <a:srgbClr val="00B050"/>
                </a:solidFill>
              </a:rPr>
              <a:t>Extra time to file income tax returns</a:t>
            </a:r>
          </a:p>
          <a:p>
            <a:r>
              <a:rPr lang="en-US" dirty="0"/>
              <a:t>The filing due date for 2019 income tax returns for individuals has been deferred until June 1, 2020. For trusts with a taxation year ending on Dec. 31, 2019, the filing deadline is now May 1.  Any new income tax balances due, or instalments, are also being deferred until after August 31, 2020 without incurring interest or penalties. The Canada Revenue Agency has also halted debt collection.</a:t>
            </a:r>
          </a:p>
          <a:p>
            <a:endParaRPr lang="en-US" sz="2000" b="1" dirty="0">
              <a:solidFill>
                <a:srgbClr val="00B050"/>
              </a:solidFill>
            </a:endParaRPr>
          </a:p>
          <a:p>
            <a:r>
              <a:rPr lang="en-US" sz="2000" b="1" dirty="0">
                <a:solidFill>
                  <a:srgbClr val="00B050"/>
                </a:solidFill>
              </a:rPr>
              <a:t>Suspending repayment and interest on student and apprentice loans </a:t>
            </a:r>
          </a:p>
          <a:p>
            <a:r>
              <a:rPr lang="en-US" dirty="0"/>
              <a:t>All student loan borrowers will automatically have their loan repayments and interest suspended until September 30, 2020.</a:t>
            </a:r>
          </a:p>
          <a:p>
            <a:endParaRPr lang="en-US" sz="2000" b="1" dirty="0">
              <a:solidFill>
                <a:srgbClr val="00B050"/>
              </a:solidFill>
            </a:endParaRPr>
          </a:p>
          <a:p>
            <a:r>
              <a:rPr lang="en-US" sz="2000" b="1" dirty="0">
                <a:solidFill>
                  <a:srgbClr val="00B050"/>
                </a:solidFill>
              </a:rPr>
              <a:t>Mortgage deferral</a:t>
            </a:r>
          </a:p>
          <a:p>
            <a:r>
              <a:rPr lang="en-US" dirty="0"/>
              <a:t>Banks are offering up to 6 months of mortgage deferral. Be careful interest will be added back.</a:t>
            </a:r>
            <a:br>
              <a:rPr lang="en-US" sz="2000" b="1" dirty="0">
                <a:solidFill>
                  <a:srgbClr val="00B050"/>
                </a:solidFill>
              </a:rPr>
            </a:br>
            <a:endParaRPr lang="en-US" sz="2000" b="1" dirty="0">
              <a:solidFill>
                <a:srgbClr val="00B050"/>
              </a:solidFill>
            </a:endParaRPr>
          </a:p>
          <a:p>
            <a:r>
              <a:rPr lang="en-US" sz="2000" b="1" dirty="0">
                <a:solidFill>
                  <a:srgbClr val="00B050"/>
                </a:solidFill>
              </a:rPr>
              <a:t>Credit cards</a:t>
            </a:r>
          </a:p>
          <a:p>
            <a:r>
              <a:rPr lang="en-US" dirty="0"/>
              <a:t>Banks are offering clients in financially difficulty lower interest rates costs on their credit cards and no minimum payment required.</a:t>
            </a:r>
            <a:br>
              <a:rPr lang="en-US" sz="2400" b="1" dirty="0">
                <a:solidFill>
                  <a:srgbClr val="00B050"/>
                </a:solidFill>
              </a:rPr>
            </a:br>
            <a:endParaRPr lang="en-US" sz="2400" b="1" dirty="0">
              <a:solidFill>
                <a:srgbClr val="00B050"/>
              </a:solidFill>
            </a:endParaRPr>
          </a:p>
          <a:p>
            <a:endParaRPr lang="en-US" sz="2000" b="1" dirty="0">
              <a:solidFill>
                <a:srgbClr val="00B050"/>
              </a:solidFill>
            </a:endParaRPr>
          </a:p>
          <a:p>
            <a:endParaRPr lang="fr-CA" sz="2000" b="1" dirty="0">
              <a:solidFill>
                <a:srgbClr val="00B050"/>
              </a:solidFill>
            </a:endParaRPr>
          </a:p>
        </p:txBody>
      </p:sp>
    </p:spTree>
    <p:extLst>
      <p:ext uri="{BB962C8B-B14F-4D97-AF65-F5344CB8AC3E}">
        <p14:creationId xmlns:p14="http://schemas.microsoft.com/office/powerpoint/2010/main" val="202419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6</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10" name="Rectangle 9">
            <a:extLst>
              <a:ext uri="{FF2B5EF4-FFF2-40B4-BE49-F238E27FC236}">
                <a16:creationId xmlns:a16="http://schemas.microsoft.com/office/drawing/2014/main" id="{B8207C38-22DF-4934-8A18-5449E6AA6943}"/>
              </a:ext>
            </a:extLst>
          </p:cNvPr>
          <p:cNvSpPr/>
          <p:nvPr/>
        </p:nvSpPr>
        <p:spPr>
          <a:xfrm>
            <a:off x="2860151" y="2166063"/>
            <a:ext cx="9503382" cy="1569660"/>
          </a:xfrm>
          <a:prstGeom prst="rect">
            <a:avLst/>
          </a:prstGeom>
        </p:spPr>
        <p:txBody>
          <a:bodyPr wrap="square">
            <a:spAutoFit/>
          </a:bodyPr>
          <a:lstStyle/>
          <a:p>
            <a:r>
              <a:rPr lang="en-US" sz="4800" b="1" dirty="0">
                <a:solidFill>
                  <a:srgbClr val="00694E"/>
                </a:solidFill>
                <a:latin typeface="+mj-lt"/>
                <a:cs typeface="Poppins" panose="00000500000000000000" pitchFamily="2" charset="0"/>
              </a:rPr>
              <a:t>Current landscape of Canadian households</a:t>
            </a:r>
          </a:p>
        </p:txBody>
      </p:sp>
      <p:pic>
        <p:nvPicPr>
          <p:cNvPr id="3" name="Image 2">
            <a:extLst>
              <a:ext uri="{FF2B5EF4-FFF2-40B4-BE49-F238E27FC236}">
                <a16:creationId xmlns:a16="http://schemas.microsoft.com/office/drawing/2014/main" id="{4BBD87DC-8D54-4C23-9E31-4BC60218F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64" y="2147406"/>
            <a:ext cx="1752689" cy="1752689"/>
          </a:xfrm>
          <a:prstGeom prst="rect">
            <a:avLst/>
          </a:prstGeom>
          <a:ln>
            <a:noFill/>
          </a:ln>
          <a:effectLst/>
        </p:spPr>
      </p:pic>
      <p:sp>
        <p:nvSpPr>
          <p:cNvPr id="13" name="Rectangle 12">
            <a:extLst>
              <a:ext uri="{FF2B5EF4-FFF2-40B4-BE49-F238E27FC236}">
                <a16:creationId xmlns:a16="http://schemas.microsoft.com/office/drawing/2014/main" id="{E468FCC2-1B54-47D4-AE2F-40BD16220FF2}"/>
              </a:ext>
            </a:extLst>
          </p:cNvPr>
          <p:cNvSpPr/>
          <p:nvPr/>
        </p:nvSpPr>
        <p:spPr>
          <a:xfrm>
            <a:off x="1525583" y="2147857"/>
            <a:ext cx="869149" cy="1569660"/>
          </a:xfrm>
          <a:prstGeom prst="rect">
            <a:avLst/>
          </a:prstGeom>
        </p:spPr>
        <p:txBody>
          <a:bodyPr wrap="none">
            <a:spAutoFit/>
          </a:bodyPr>
          <a:lstStyle/>
          <a:p>
            <a:r>
              <a:rPr lang="fr-FR" sz="9600" b="1" dirty="0">
                <a:solidFill>
                  <a:schemeClr val="bg1"/>
                </a:solidFill>
                <a:latin typeface="Arial" panose="020B0604020202020204" pitchFamily="34" charset="0"/>
                <a:cs typeface="Arial" panose="020B0604020202020204" pitchFamily="34" charset="0"/>
              </a:rPr>
              <a:t>2</a:t>
            </a:r>
          </a:p>
        </p:txBody>
      </p:sp>
      <p:pic>
        <p:nvPicPr>
          <p:cNvPr id="17" name="Image 16" descr="Une image contenant dessin&#10;&#10;Description générée automatiquement">
            <a:extLst>
              <a:ext uri="{FF2B5EF4-FFF2-40B4-BE49-F238E27FC236}">
                <a16:creationId xmlns:a16="http://schemas.microsoft.com/office/drawing/2014/main" id="{410A3DBD-05D2-4059-BAC5-2648104DB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029" y="2166063"/>
            <a:ext cx="1112457" cy="1641492"/>
          </a:xfrm>
          <a:prstGeom prst="rect">
            <a:avLst/>
          </a:prstGeom>
        </p:spPr>
      </p:pic>
      <p:pic>
        <p:nvPicPr>
          <p:cNvPr id="9" name="Image 8">
            <a:extLst>
              <a:ext uri="{FF2B5EF4-FFF2-40B4-BE49-F238E27FC236}">
                <a16:creationId xmlns:a16="http://schemas.microsoft.com/office/drawing/2014/main" id="{E2BD8022-3273-414C-9A50-E0CF7DFBF556}"/>
              </a:ext>
            </a:extLst>
          </p:cNvPr>
          <p:cNvPicPr>
            <a:picLocks noChangeAspect="1"/>
          </p:cNvPicPr>
          <p:nvPr/>
        </p:nvPicPr>
        <p:blipFill>
          <a:blip r:embed="rId4" cstate="print"/>
          <a:stretch>
            <a:fillRect/>
          </a:stretch>
        </p:blipFill>
        <p:spPr>
          <a:xfrm>
            <a:off x="0" y="4156655"/>
            <a:ext cx="6220496" cy="2717096"/>
          </a:xfrm>
          <a:prstGeom prst="rect">
            <a:avLst/>
          </a:prstGeom>
        </p:spPr>
      </p:pic>
    </p:spTree>
    <p:extLst>
      <p:ext uri="{BB962C8B-B14F-4D97-AF65-F5344CB8AC3E}">
        <p14:creationId xmlns:p14="http://schemas.microsoft.com/office/powerpoint/2010/main" val="397754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7</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pic>
        <p:nvPicPr>
          <p:cNvPr id="9" name="Picture 2">
            <a:extLst>
              <a:ext uri="{FF2B5EF4-FFF2-40B4-BE49-F238E27FC236}">
                <a16:creationId xmlns:a16="http://schemas.microsoft.com/office/drawing/2014/main" id="{D901B8C1-4502-44AC-BC3C-799B4A56C26E}"/>
              </a:ext>
            </a:extLst>
          </p:cNvPr>
          <p:cNvPicPr>
            <a:picLocks noChangeAspect="1" noChangeArrowheads="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1366"/>
          <a:stretch/>
        </p:blipFill>
        <p:spPr bwMode="auto">
          <a:xfrm>
            <a:off x="2711470" y="1784412"/>
            <a:ext cx="6029759" cy="4911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B734A0D-4287-4925-87C7-154C616EED85}"/>
              </a:ext>
            </a:extLst>
          </p:cNvPr>
          <p:cNvSpPr/>
          <p:nvPr/>
        </p:nvSpPr>
        <p:spPr>
          <a:xfrm>
            <a:off x="1940055" y="756906"/>
            <a:ext cx="9275937" cy="954107"/>
          </a:xfrm>
          <a:prstGeom prst="rect">
            <a:avLst/>
          </a:prstGeom>
        </p:spPr>
        <p:txBody>
          <a:bodyPr wrap="square">
            <a:spAutoFit/>
          </a:bodyPr>
          <a:lstStyle/>
          <a:p>
            <a:r>
              <a:rPr lang="en-US" sz="2800" b="1" dirty="0">
                <a:solidFill>
                  <a:srgbClr val="00694E"/>
                </a:solidFill>
                <a:latin typeface="+mj-lt"/>
                <a:cs typeface="Poppins" panose="00000500000000000000" pitchFamily="2" charset="0"/>
              </a:rPr>
              <a:t>Debt service as % of </a:t>
            </a:r>
            <a:r>
              <a:rPr lang="en-US" sz="2800" b="1" dirty="0">
                <a:solidFill>
                  <a:schemeClr val="accent1"/>
                </a:solidFill>
                <a:latin typeface="+mj-lt"/>
                <a:cs typeface="Poppins" panose="00000500000000000000" pitchFamily="2" charset="0"/>
              </a:rPr>
              <a:t>available</a:t>
            </a:r>
            <a:r>
              <a:rPr lang="en-US" sz="2800" b="1" dirty="0">
                <a:solidFill>
                  <a:srgbClr val="00694E"/>
                </a:solidFill>
                <a:latin typeface="+mj-lt"/>
                <a:cs typeface="Poppins" panose="00000500000000000000" pitchFamily="2" charset="0"/>
              </a:rPr>
              <a:t> income for Canadian Household from 2000 to 2019</a:t>
            </a:r>
            <a:endParaRPr lang="fr-CA" sz="2800" b="1" dirty="0">
              <a:solidFill>
                <a:srgbClr val="00694E"/>
              </a:solidFill>
              <a:latin typeface="+mj-lt"/>
              <a:cs typeface="Poppins" panose="00000500000000000000" pitchFamily="2" charset="0"/>
            </a:endParaRPr>
          </a:p>
        </p:txBody>
      </p:sp>
      <p:pic>
        <p:nvPicPr>
          <p:cNvPr id="11" name="Image 10" descr="Une image contenant assiette, dessin&#10;&#10;Description générée automatiquement">
            <a:extLst>
              <a:ext uri="{FF2B5EF4-FFF2-40B4-BE49-F238E27FC236}">
                <a16:creationId xmlns:a16="http://schemas.microsoft.com/office/drawing/2014/main" id="{02BEE819-B0A8-4F20-BBEB-ED1B17263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15" y="533174"/>
            <a:ext cx="1461780" cy="1360444"/>
          </a:xfrm>
          <a:prstGeom prst="rect">
            <a:avLst/>
          </a:prstGeom>
        </p:spPr>
      </p:pic>
    </p:spTree>
    <p:extLst>
      <p:ext uri="{BB962C8B-B14F-4D97-AF65-F5344CB8AC3E}">
        <p14:creationId xmlns:p14="http://schemas.microsoft.com/office/powerpoint/2010/main" val="309686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8</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2B734A0D-4287-4925-87C7-154C616EED85}"/>
              </a:ext>
            </a:extLst>
          </p:cNvPr>
          <p:cNvSpPr/>
          <p:nvPr/>
        </p:nvSpPr>
        <p:spPr>
          <a:xfrm>
            <a:off x="506027" y="989294"/>
            <a:ext cx="10663191" cy="646331"/>
          </a:xfrm>
          <a:prstGeom prst="rect">
            <a:avLst/>
          </a:prstGeom>
        </p:spPr>
        <p:txBody>
          <a:bodyPr wrap="square">
            <a:spAutoFit/>
          </a:bodyPr>
          <a:lstStyle/>
          <a:p>
            <a:r>
              <a:rPr lang="en-US" sz="3600" b="1" dirty="0">
                <a:solidFill>
                  <a:srgbClr val="00694E"/>
                </a:solidFill>
                <a:latin typeface="+mj-lt"/>
                <a:cs typeface="Poppins" panose="00000500000000000000" pitchFamily="2" charset="0"/>
              </a:rPr>
              <a:t>Major financial challenges by generations</a:t>
            </a:r>
            <a:endParaRPr lang="fr-CA" sz="3600" b="1" dirty="0">
              <a:solidFill>
                <a:srgbClr val="00694E"/>
              </a:solidFill>
              <a:latin typeface="+mj-lt"/>
              <a:cs typeface="Poppins" panose="00000500000000000000" pitchFamily="2" charset="0"/>
            </a:endParaRPr>
          </a:p>
        </p:txBody>
      </p:sp>
      <p:pic>
        <p:nvPicPr>
          <p:cNvPr id="8" name="Picture 2">
            <a:extLst>
              <a:ext uri="{FF2B5EF4-FFF2-40B4-BE49-F238E27FC236}">
                <a16:creationId xmlns:a16="http://schemas.microsoft.com/office/drawing/2014/main" id="{D656D379-5335-4092-B65C-D305E5DB400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34304"/>
          <a:stretch/>
        </p:blipFill>
        <p:spPr bwMode="auto">
          <a:xfrm>
            <a:off x="1724362" y="1658377"/>
            <a:ext cx="7320378" cy="4809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Image 9" descr="Une image contenant dessin, alimentation&#10;&#10;Description générée automatiquement">
            <a:extLst>
              <a:ext uri="{FF2B5EF4-FFF2-40B4-BE49-F238E27FC236}">
                <a16:creationId xmlns:a16="http://schemas.microsoft.com/office/drawing/2014/main" id="{EB184F8F-C8C9-4B84-A382-209FAF1CD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711" y="2969618"/>
            <a:ext cx="1568621" cy="1457709"/>
          </a:xfrm>
          <a:prstGeom prst="rect">
            <a:avLst/>
          </a:prstGeom>
        </p:spPr>
      </p:pic>
    </p:spTree>
    <p:extLst>
      <p:ext uri="{BB962C8B-B14F-4D97-AF65-F5344CB8AC3E}">
        <p14:creationId xmlns:p14="http://schemas.microsoft.com/office/powerpoint/2010/main" val="81946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9</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2B734A0D-4287-4925-87C7-154C616EED85}"/>
              </a:ext>
            </a:extLst>
          </p:cNvPr>
          <p:cNvSpPr/>
          <p:nvPr/>
        </p:nvSpPr>
        <p:spPr>
          <a:xfrm>
            <a:off x="2043198" y="709887"/>
            <a:ext cx="9335288" cy="646331"/>
          </a:xfrm>
          <a:prstGeom prst="rect">
            <a:avLst/>
          </a:prstGeom>
        </p:spPr>
        <p:txBody>
          <a:bodyPr wrap="square">
            <a:spAutoFit/>
          </a:bodyPr>
          <a:lstStyle/>
          <a:p>
            <a:r>
              <a:rPr lang="en-US" sz="3600" b="1" dirty="0">
                <a:solidFill>
                  <a:srgbClr val="00694E"/>
                </a:solidFill>
                <a:latin typeface="+mj-lt"/>
                <a:cs typeface="Poppins" panose="00000500000000000000" pitchFamily="2" charset="0"/>
              </a:rPr>
              <a:t>Canadians retirement saving </a:t>
            </a:r>
            <a:endParaRPr lang="fr-CA" sz="3600" b="1" dirty="0">
              <a:solidFill>
                <a:srgbClr val="00694E"/>
              </a:solidFill>
              <a:latin typeface="+mj-lt"/>
              <a:cs typeface="Poppins" panose="00000500000000000000" pitchFamily="2" charset="0"/>
            </a:endParaRPr>
          </a:p>
        </p:txBody>
      </p:sp>
      <p:pic>
        <p:nvPicPr>
          <p:cNvPr id="9" name="Picture 2">
            <a:extLst>
              <a:ext uri="{FF2B5EF4-FFF2-40B4-BE49-F238E27FC236}">
                <a16:creationId xmlns:a16="http://schemas.microsoft.com/office/drawing/2014/main" id="{F978575E-120E-4E27-BB15-4CBA47B4430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17086"/>
          <a:stretch/>
        </p:blipFill>
        <p:spPr bwMode="auto">
          <a:xfrm>
            <a:off x="2092328" y="1356218"/>
            <a:ext cx="6945620" cy="5339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Image 10" descr="Une image contenant dessin&#10;&#10;Description générée automatiquement">
            <a:extLst>
              <a:ext uri="{FF2B5EF4-FFF2-40B4-BE49-F238E27FC236}">
                <a16:creationId xmlns:a16="http://schemas.microsoft.com/office/drawing/2014/main" id="{8671C015-30AD-4958-B373-39E28E7A6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599" y="3177874"/>
            <a:ext cx="1112457" cy="1641492"/>
          </a:xfrm>
          <a:prstGeom prst="rect">
            <a:avLst/>
          </a:prstGeom>
        </p:spPr>
      </p:pic>
    </p:spTree>
    <p:extLst>
      <p:ext uri="{BB962C8B-B14F-4D97-AF65-F5344CB8AC3E}">
        <p14:creationId xmlns:p14="http://schemas.microsoft.com/office/powerpoint/2010/main" val="616467625"/>
      </p:ext>
    </p:extLst>
  </p:cSld>
  <p:clrMapOvr>
    <a:masterClrMapping/>
  </p:clrMapOvr>
</p:sld>
</file>

<file path=ppt/theme/theme1.xml><?xml version="1.0" encoding="utf-8"?>
<a:theme xmlns:a="http://schemas.openxmlformats.org/drawingml/2006/main" name="SSQ Template_v3_17 Masters">
  <a:themeElements>
    <a:clrScheme name="SSQ">
      <a:dk1>
        <a:srgbClr val="000000"/>
      </a:dk1>
      <a:lt1>
        <a:sysClr val="window" lastClr="FFFFFF"/>
      </a:lt1>
      <a:dk2>
        <a:srgbClr val="00694E"/>
      </a:dk2>
      <a:lt2>
        <a:srgbClr val="E7E6E6"/>
      </a:lt2>
      <a:accent1>
        <a:srgbClr val="00694E"/>
      </a:accent1>
      <a:accent2>
        <a:srgbClr val="6FC1C2"/>
      </a:accent2>
      <a:accent3>
        <a:srgbClr val="00A144"/>
      </a:accent3>
      <a:accent4>
        <a:srgbClr val="F7DC86"/>
      </a:accent4>
      <a:accent5>
        <a:srgbClr val="87C597"/>
      </a:accent5>
      <a:accent6>
        <a:srgbClr val="CACAC7"/>
      </a:accent6>
      <a:hlink>
        <a:srgbClr val="000000"/>
      </a:hlink>
      <a:folHlink>
        <a:srgbClr val="808080"/>
      </a:folHlink>
    </a:clrScheme>
    <a:fontScheme name="SSQ">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SSQ Template_v3_17 Masters.potx" id="{A14A0E9A-9EC7-4DA9-BF20-C334741D4C0C}" vid="{374C2DF0-9335-474F-8E02-167049D2026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D26424C731D4478E4EBF15A5B80394" ma:contentTypeVersion="1" ma:contentTypeDescription="Create a new document." ma:contentTypeScope="" ma:versionID="e858fe9a8065ecf633193c6d3d8e4a5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84661A-3FDB-48C7-97F5-4A4F1A0525E0}">
  <ds:schemaRefs>
    <ds:schemaRef ds:uri="http://schemas.microsoft.com/sharepoint/v3/contenttype/forms"/>
  </ds:schemaRefs>
</ds:datastoreItem>
</file>

<file path=customXml/itemProps2.xml><?xml version="1.0" encoding="utf-8"?>
<ds:datastoreItem xmlns:ds="http://schemas.openxmlformats.org/officeDocument/2006/customXml" ds:itemID="{25C114CB-1755-4283-9941-A967C7BBBD33}">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1A6556C7-883E-42BB-B852-1ADFAD96E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SSQ Template_v3_17 Masters</Template>
  <TotalTime>892</TotalTime>
  <Words>1353</Words>
  <Application>Microsoft Office PowerPoint</Application>
  <PresentationFormat>Grand écran</PresentationFormat>
  <Paragraphs>228</Paragraphs>
  <Slides>28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Arial Black</vt:lpstr>
      <vt:lpstr>Calibri</vt:lpstr>
      <vt:lpstr>Open Sans</vt:lpstr>
      <vt:lpstr>Poppins</vt:lpstr>
      <vt:lpstr>SSQ Template_v3_17 Masters</vt:lpstr>
      <vt:lpstr>Financial Stress</vt:lpstr>
      <vt:lpstr>Agenda</vt:lpstr>
      <vt:lpstr>Présentation PowerPoint</vt:lpstr>
      <vt:lpstr>Current financial programs  </vt:lpstr>
      <vt:lpstr>Current financial programs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Roughly 50% of Canadians are living from paycheque to paycheque</vt:lpstr>
      <vt:lpstr> Finances are the main cause of stress </vt:lpstr>
      <vt:lpstr>Présentation PowerPoint</vt:lpstr>
      <vt:lpstr>Stress or Anxiety</vt:lpstr>
      <vt:lpstr>Stress on your Body</vt:lpstr>
      <vt:lpstr>Présentation PowerPoint</vt:lpstr>
      <vt:lpstr>Présentation PowerPoint</vt:lpstr>
      <vt:lpstr>Présentation PowerPoint</vt:lpstr>
      <vt:lpstr>Présentation PowerPoint</vt:lpstr>
      <vt:lpstr>Présentation PowerPoint</vt:lpstr>
      <vt:lpstr>Coping with Financial Stress</vt:lpstr>
      <vt:lpstr>Coping with Financial Stress</vt:lpstr>
      <vt:lpstr>Ways to manage financial stress in a family setting </vt:lpstr>
      <vt:lpstr>Ways to manage financial stress in a family setting </vt:lpstr>
      <vt:lpstr>SSQ Insurance is here to help</vt:lpstr>
      <vt:lpstr>Thank you for paying attention!</vt:lpstr>
    </vt:vector>
  </TitlesOfParts>
  <Company>SSQ Groupe Financier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Létourneau, Karine</dc:creator>
  <cp:lastModifiedBy>Bédard, Charline Sandra</cp:lastModifiedBy>
  <cp:revision>39</cp:revision>
  <cp:lastPrinted>2017-12-12T21:01:10Z</cp:lastPrinted>
  <dcterms:created xsi:type="dcterms:W3CDTF">2018-03-12T15:29:38Z</dcterms:created>
  <dcterms:modified xsi:type="dcterms:W3CDTF">2020-05-11T20:42:29Z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0x010100D4D26424C731D4478E4EBF15A5B80394</vt:lpwstr>
  </property>
</Properties>
</file>